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9" r:id="rId4"/>
    <p:sldId id="264" r:id="rId5"/>
    <p:sldId id="293" r:id="rId6"/>
    <p:sldId id="265" r:id="rId7"/>
    <p:sldId id="266" r:id="rId8"/>
    <p:sldId id="310" r:id="rId9"/>
    <p:sldId id="286" r:id="rId10"/>
    <p:sldId id="287" r:id="rId11"/>
    <p:sldId id="267" r:id="rId12"/>
    <p:sldId id="290" r:id="rId13"/>
    <p:sldId id="292" r:id="rId14"/>
    <p:sldId id="291" r:id="rId15"/>
    <p:sldId id="295" r:id="rId16"/>
    <p:sldId id="294" r:id="rId17"/>
    <p:sldId id="296" r:id="rId18"/>
    <p:sldId id="297" r:id="rId19"/>
    <p:sldId id="298" r:id="rId20"/>
    <p:sldId id="299" r:id="rId21"/>
    <p:sldId id="289" r:id="rId22"/>
    <p:sldId id="300" r:id="rId23"/>
    <p:sldId id="301" r:id="rId24"/>
    <p:sldId id="302" r:id="rId25"/>
    <p:sldId id="303" r:id="rId26"/>
    <p:sldId id="270" r:id="rId27"/>
    <p:sldId id="304" r:id="rId28"/>
    <p:sldId id="305" r:id="rId29"/>
    <p:sldId id="306" r:id="rId30"/>
    <p:sldId id="308" r:id="rId31"/>
    <p:sldId id="307" r:id="rId32"/>
    <p:sldId id="309" r:id="rId33"/>
    <p:sldId id="285" r:id="rId34"/>
    <p:sldId id="313" r:id="rId35"/>
    <p:sldId id="312" r:id="rId36"/>
    <p:sldId id="315" r:id="rId37"/>
    <p:sldId id="258" r:id="rId38"/>
  </p:sldIdLst>
  <p:sldSz cx="12192000" cy="6858000"/>
  <p:notesSz cx="6858000" cy="9144000"/>
  <p:custShowLst>
    <p:custShow name="Uygunluk Fonksiyonu" id="0">
      <p:sldLst>
        <p:sld r:id="rId6"/>
      </p:sldLst>
    </p:custShow>
    <p:custShow name="Sözlük-1" id="1">
      <p:sldLst>
        <p:sld r:id="rId35"/>
      </p:sldLst>
    </p:custShow>
    <p:custShow name="Newton Evreni Modeli" id="2">
      <p:sldLst>
        <p:sld r:id="rId17"/>
      </p:sldLst>
    </p:custShow>
    <p:custShow name="Yerçekimi Tanım" id="3">
      <p:sldLst>
        <p:sld r:id="rId10"/>
      </p:sldLst>
    </p:custShow>
  </p:custShow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suf Aydoğmuş" initials="YA" lastIdx="1" clrIdx="0">
    <p:extLst>
      <p:ext uri="{19B8F6BF-5375-455C-9EA6-DF929625EA0E}">
        <p15:presenceInfo xmlns:p15="http://schemas.microsoft.com/office/powerpoint/2012/main" userId="afcdc95d52ec12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CDCDC"/>
    <a:srgbClr val="FFD966"/>
    <a:srgbClr val="A4D7CE"/>
    <a:srgbClr val="F2F2F2"/>
    <a:srgbClr val="CAA2DE"/>
    <a:srgbClr val="FFC000"/>
    <a:srgbClr val="BC5A97"/>
    <a:srgbClr val="AC468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Açık Stil 2 - Vurgu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13T19:10:47.372" idx="1">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8079C-12BE-44A2-A202-EB404EB9AFEE}" type="datetimeFigureOut">
              <a:rPr lang="tr-TR" smtClean="0"/>
              <a:t>18.11.2024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7BA73-83CF-451B-803D-A412198493D8}" type="slidenum">
              <a:rPr lang="tr-TR" smtClean="0"/>
              <a:t>‹#›</a:t>
            </a:fld>
            <a:endParaRPr lang="tr-TR"/>
          </a:p>
        </p:txBody>
      </p:sp>
    </p:spTree>
    <p:extLst>
      <p:ext uri="{BB962C8B-B14F-4D97-AF65-F5344CB8AC3E}">
        <p14:creationId xmlns:p14="http://schemas.microsoft.com/office/powerpoint/2010/main" val="14800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BF7E11-35E5-4B27-8ADE-DE22C62821DB}"/>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835E9C7-860C-46D2-B2C1-0E2BACB2AE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172E6D6-5F0E-47E6-BABC-A7644FE51DC4}"/>
              </a:ext>
            </a:extLst>
          </p:cNvPr>
          <p:cNvSpPr>
            <a:spLocks noGrp="1"/>
          </p:cNvSpPr>
          <p:nvPr>
            <p:ph type="dt" sz="half" idx="10"/>
          </p:nvPr>
        </p:nvSpPr>
        <p:spPr/>
        <p:txBody>
          <a:bodyPr/>
          <a:lstStyle/>
          <a:p>
            <a:fld id="{6D032AD8-D55D-44C4-9F73-24DB9AAF8BB8}" type="datetimeFigureOut">
              <a:rPr lang="tr-TR" smtClean="0"/>
              <a:t>18.11.2024</a:t>
            </a:fld>
            <a:endParaRPr lang="tr-TR"/>
          </a:p>
        </p:txBody>
      </p:sp>
      <p:sp>
        <p:nvSpPr>
          <p:cNvPr id="5" name="Alt Bilgi Yer Tutucusu 4">
            <a:extLst>
              <a:ext uri="{FF2B5EF4-FFF2-40B4-BE49-F238E27FC236}">
                <a16:creationId xmlns:a16="http://schemas.microsoft.com/office/drawing/2014/main" id="{B71A54CA-799A-43C6-B91F-CD8D1322809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F64B76D-3431-4BCD-931C-DB3BDF9D0D3D}"/>
              </a:ext>
            </a:extLst>
          </p:cNvPr>
          <p:cNvSpPr>
            <a:spLocks noGrp="1"/>
          </p:cNvSpPr>
          <p:nvPr>
            <p:ph type="sldNum" sz="quarter" idx="12"/>
          </p:nvPr>
        </p:nvSpPr>
        <p:spPr/>
        <p:txBody>
          <a:bodyPr/>
          <a:lstStyle/>
          <a:p>
            <a:fld id="{54F362A0-0D74-4884-80B6-9EBA3D7FD884}" type="slidenum">
              <a:rPr lang="tr-TR" smtClean="0"/>
              <a:t>‹#›</a:t>
            </a:fld>
            <a:endParaRPr lang="tr-TR"/>
          </a:p>
        </p:txBody>
      </p:sp>
    </p:spTree>
    <p:extLst>
      <p:ext uri="{BB962C8B-B14F-4D97-AF65-F5344CB8AC3E}">
        <p14:creationId xmlns:p14="http://schemas.microsoft.com/office/powerpoint/2010/main" val="542847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A973E5-E0A7-48C7-BEAA-D7A8CA1C1637}"/>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4BA2074F-D919-4C3F-807F-BD27ADB889D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9AD144F-EB72-4912-BD31-B6ED94A29ADB}"/>
              </a:ext>
            </a:extLst>
          </p:cNvPr>
          <p:cNvSpPr>
            <a:spLocks noGrp="1"/>
          </p:cNvSpPr>
          <p:nvPr>
            <p:ph type="dt" sz="half" idx="10"/>
          </p:nvPr>
        </p:nvSpPr>
        <p:spPr/>
        <p:txBody>
          <a:bodyPr/>
          <a:lstStyle/>
          <a:p>
            <a:fld id="{6D032AD8-D55D-44C4-9F73-24DB9AAF8BB8}" type="datetimeFigureOut">
              <a:rPr lang="tr-TR" smtClean="0"/>
              <a:t>18.11.2024</a:t>
            </a:fld>
            <a:endParaRPr lang="tr-TR"/>
          </a:p>
        </p:txBody>
      </p:sp>
      <p:sp>
        <p:nvSpPr>
          <p:cNvPr id="5" name="Alt Bilgi Yer Tutucusu 4">
            <a:extLst>
              <a:ext uri="{FF2B5EF4-FFF2-40B4-BE49-F238E27FC236}">
                <a16:creationId xmlns:a16="http://schemas.microsoft.com/office/drawing/2014/main" id="{A6E69CCB-7857-40AE-8935-2AF4E77CC4A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6AF49F6-914F-45F8-9B61-D8CC4180F1DA}"/>
              </a:ext>
            </a:extLst>
          </p:cNvPr>
          <p:cNvSpPr>
            <a:spLocks noGrp="1"/>
          </p:cNvSpPr>
          <p:nvPr>
            <p:ph type="sldNum" sz="quarter" idx="12"/>
          </p:nvPr>
        </p:nvSpPr>
        <p:spPr/>
        <p:txBody>
          <a:bodyPr/>
          <a:lstStyle/>
          <a:p>
            <a:fld id="{54F362A0-0D74-4884-80B6-9EBA3D7FD884}" type="slidenum">
              <a:rPr lang="tr-TR" smtClean="0"/>
              <a:t>‹#›</a:t>
            </a:fld>
            <a:endParaRPr lang="tr-TR"/>
          </a:p>
        </p:txBody>
      </p:sp>
    </p:spTree>
    <p:extLst>
      <p:ext uri="{BB962C8B-B14F-4D97-AF65-F5344CB8AC3E}">
        <p14:creationId xmlns:p14="http://schemas.microsoft.com/office/powerpoint/2010/main" val="65656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4589A9ED-1EA8-47EA-A568-5DEC70E06BBA}"/>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489C0072-ED03-4DC7-A8E9-2ED1E32FE0E9}"/>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6374F87-7CBE-4F01-8A98-3A09FF6B69D5}"/>
              </a:ext>
            </a:extLst>
          </p:cNvPr>
          <p:cNvSpPr>
            <a:spLocks noGrp="1"/>
          </p:cNvSpPr>
          <p:nvPr>
            <p:ph type="dt" sz="half" idx="10"/>
          </p:nvPr>
        </p:nvSpPr>
        <p:spPr/>
        <p:txBody>
          <a:bodyPr/>
          <a:lstStyle/>
          <a:p>
            <a:fld id="{6D032AD8-D55D-44C4-9F73-24DB9AAF8BB8}" type="datetimeFigureOut">
              <a:rPr lang="tr-TR" smtClean="0"/>
              <a:t>18.11.2024</a:t>
            </a:fld>
            <a:endParaRPr lang="tr-TR"/>
          </a:p>
        </p:txBody>
      </p:sp>
      <p:sp>
        <p:nvSpPr>
          <p:cNvPr id="5" name="Alt Bilgi Yer Tutucusu 4">
            <a:extLst>
              <a:ext uri="{FF2B5EF4-FFF2-40B4-BE49-F238E27FC236}">
                <a16:creationId xmlns:a16="http://schemas.microsoft.com/office/drawing/2014/main" id="{D8084B5E-5B02-417A-880C-B5C8193C264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A30DA3F-4A5D-43F6-A004-D61A62EF80CB}"/>
              </a:ext>
            </a:extLst>
          </p:cNvPr>
          <p:cNvSpPr>
            <a:spLocks noGrp="1"/>
          </p:cNvSpPr>
          <p:nvPr>
            <p:ph type="sldNum" sz="quarter" idx="12"/>
          </p:nvPr>
        </p:nvSpPr>
        <p:spPr/>
        <p:txBody>
          <a:bodyPr/>
          <a:lstStyle/>
          <a:p>
            <a:fld id="{54F362A0-0D74-4884-80B6-9EBA3D7FD884}" type="slidenum">
              <a:rPr lang="tr-TR" smtClean="0"/>
              <a:t>‹#›</a:t>
            </a:fld>
            <a:endParaRPr lang="tr-TR"/>
          </a:p>
        </p:txBody>
      </p:sp>
    </p:spTree>
    <p:extLst>
      <p:ext uri="{BB962C8B-B14F-4D97-AF65-F5344CB8AC3E}">
        <p14:creationId xmlns:p14="http://schemas.microsoft.com/office/powerpoint/2010/main" val="3069278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E6CFE3-9996-4896-BB3A-58429633912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0816FE5-2D1E-47E1-B1D4-87358B16EC9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4B578E2-0199-4548-AB80-6204F19E3A77}"/>
              </a:ext>
            </a:extLst>
          </p:cNvPr>
          <p:cNvSpPr>
            <a:spLocks noGrp="1"/>
          </p:cNvSpPr>
          <p:nvPr>
            <p:ph type="dt" sz="half" idx="10"/>
          </p:nvPr>
        </p:nvSpPr>
        <p:spPr/>
        <p:txBody>
          <a:bodyPr/>
          <a:lstStyle/>
          <a:p>
            <a:fld id="{6D032AD8-D55D-44C4-9F73-24DB9AAF8BB8}" type="datetimeFigureOut">
              <a:rPr lang="tr-TR" smtClean="0"/>
              <a:t>18.11.2024</a:t>
            </a:fld>
            <a:endParaRPr lang="tr-TR"/>
          </a:p>
        </p:txBody>
      </p:sp>
      <p:sp>
        <p:nvSpPr>
          <p:cNvPr id="5" name="Alt Bilgi Yer Tutucusu 4">
            <a:extLst>
              <a:ext uri="{FF2B5EF4-FFF2-40B4-BE49-F238E27FC236}">
                <a16:creationId xmlns:a16="http://schemas.microsoft.com/office/drawing/2014/main" id="{AA22C375-59EA-45A6-BF0C-850377CBC9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328861A-FE73-4A47-990D-19ED137931E9}"/>
              </a:ext>
            </a:extLst>
          </p:cNvPr>
          <p:cNvSpPr>
            <a:spLocks noGrp="1"/>
          </p:cNvSpPr>
          <p:nvPr>
            <p:ph type="sldNum" sz="quarter" idx="12"/>
          </p:nvPr>
        </p:nvSpPr>
        <p:spPr/>
        <p:txBody>
          <a:bodyPr/>
          <a:lstStyle/>
          <a:p>
            <a:fld id="{54F362A0-0D74-4884-80B6-9EBA3D7FD884}" type="slidenum">
              <a:rPr lang="tr-TR" smtClean="0"/>
              <a:t>‹#›</a:t>
            </a:fld>
            <a:endParaRPr lang="tr-TR"/>
          </a:p>
        </p:txBody>
      </p:sp>
    </p:spTree>
    <p:extLst>
      <p:ext uri="{BB962C8B-B14F-4D97-AF65-F5344CB8AC3E}">
        <p14:creationId xmlns:p14="http://schemas.microsoft.com/office/powerpoint/2010/main" val="4054566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E882AA-C7BF-4D80-8ADF-1FBE43D1E91F}"/>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CC35479-8CA5-4D01-B659-DE0D56C0F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5544CB67-075F-47EA-9876-40681DFFEF51}"/>
              </a:ext>
            </a:extLst>
          </p:cNvPr>
          <p:cNvSpPr>
            <a:spLocks noGrp="1"/>
          </p:cNvSpPr>
          <p:nvPr>
            <p:ph type="dt" sz="half" idx="10"/>
          </p:nvPr>
        </p:nvSpPr>
        <p:spPr/>
        <p:txBody>
          <a:bodyPr/>
          <a:lstStyle/>
          <a:p>
            <a:fld id="{6D032AD8-D55D-44C4-9F73-24DB9AAF8BB8}" type="datetimeFigureOut">
              <a:rPr lang="tr-TR" smtClean="0"/>
              <a:t>18.11.2024</a:t>
            </a:fld>
            <a:endParaRPr lang="tr-TR"/>
          </a:p>
        </p:txBody>
      </p:sp>
      <p:sp>
        <p:nvSpPr>
          <p:cNvPr id="5" name="Alt Bilgi Yer Tutucusu 4">
            <a:extLst>
              <a:ext uri="{FF2B5EF4-FFF2-40B4-BE49-F238E27FC236}">
                <a16:creationId xmlns:a16="http://schemas.microsoft.com/office/drawing/2014/main" id="{8A0EE3EF-3D2C-4CC2-8D9C-93879A49B46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03F92CA-DD5F-4FCF-9CD0-55FAF7B5753F}"/>
              </a:ext>
            </a:extLst>
          </p:cNvPr>
          <p:cNvSpPr>
            <a:spLocks noGrp="1"/>
          </p:cNvSpPr>
          <p:nvPr>
            <p:ph type="sldNum" sz="quarter" idx="12"/>
          </p:nvPr>
        </p:nvSpPr>
        <p:spPr/>
        <p:txBody>
          <a:bodyPr/>
          <a:lstStyle/>
          <a:p>
            <a:fld id="{54F362A0-0D74-4884-80B6-9EBA3D7FD884}" type="slidenum">
              <a:rPr lang="tr-TR" smtClean="0"/>
              <a:t>‹#›</a:t>
            </a:fld>
            <a:endParaRPr lang="tr-TR"/>
          </a:p>
        </p:txBody>
      </p:sp>
    </p:spTree>
    <p:extLst>
      <p:ext uri="{BB962C8B-B14F-4D97-AF65-F5344CB8AC3E}">
        <p14:creationId xmlns:p14="http://schemas.microsoft.com/office/powerpoint/2010/main" val="64739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35E7E1-18E2-4D6D-A902-B3CB931756D9}"/>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03AAFA7-2AB2-4A29-BD1C-E276A2DD4DC2}"/>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390E65C-86F8-493C-BD81-491D15ED2F2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82580DC-CC39-4F63-9ECF-0FA7BBBC842E}"/>
              </a:ext>
            </a:extLst>
          </p:cNvPr>
          <p:cNvSpPr>
            <a:spLocks noGrp="1"/>
          </p:cNvSpPr>
          <p:nvPr>
            <p:ph type="dt" sz="half" idx="10"/>
          </p:nvPr>
        </p:nvSpPr>
        <p:spPr/>
        <p:txBody>
          <a:bodyPr/>
          <a:lstStyle/>
          <a:p>
            <a:fld id="{6D032AD8-D55D-44C4-9F73-24DB9AAF8BB8}" type="datetimeFigureOut">
              <a:rPr lang="tr-TR" smtClean="0"/>
              <a:t>18.11.2024</a:t>
            </a:fld>
            <a:endParaRPr lang="tr-TR"/>
          </a:p>
        </p:txBody>
      </p:sp>
      <p:sp>
        <p:nvSpPr>
          <p:cNvPr id="6" name="Alt Bilgi Yer Tutucusu 5">
            <a:extLst>
              <a:ext uri="{FF2B5EF4-FFF2-40B4-BE49-F238E27FC236}">
                <a16:creationId xmlns:a16="http://schemas.microsoft.com/office/drawing/2014/main" id="{2B38E340-548B-41E5-870B-E23E1B77C39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431C3B56-1022-4885-B6A5-4C8DE793C2D7}"/>
              </a:ext>
            </a:extLst>
          </p:cNvPr>
          <p:cNvSpPr>
            <a:spLocks noGrp="1"/>
          </p:cNvSpPr>
          <p:nvPr>
            <p:ph type="sldNum" sz="quarter" idx="12"/>
          </p:nvPr>
        </p:nvSpPr>
        <p:spPr/>
        <p:txBody>
          <a:bodyPr/>
          <a:lstStyle/>
          <a:p>
            <a:fld id="{54F362A0-0D74-4884-80B6-9EBA3D7FD884}" type="slidenum">
              <a:rPr lang="tr-TR" smtClean="0"/>
              <a:t>‹#›</a:t>
            </a:fld>
            <a:endParaRPr lang="tr-TR"/>
          </a:p>
        </p:txBody>
      </p:sp>
    </p:spTree>
    <p:extLst>
      <p:ext uri="{BB962C8B-B14F-4D97-AF65-F5344CB8AC3E}">
        <p14:creationId xmlns:p14="http://schemas.microsoft.com/office/powerpoint/2010/main" val="207213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1B4EC0-69A2-4959-89CC-F0E62803F41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A9324BF-1AF1-41A8-BE46-7F95F2A379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DC7875C3-47E6-4557-BD52-11BE2FD1629D}"/>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BB6E6EF-9228-4DF0-AAB2-DC2C90B71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E7E1FF9F-59AD-4EB8-8ECD-C0C861BC6945}"/>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49D7478-B69A-4700-A8E3-2172E50625B8}"/>
              </a:ext>
            </a:extLst>
          </p:cNvPr>
          <p:cNvSpPr>
            <a:spLocks noGrp="1"/>
          </p:cNvSpPr>
          <p:nvPr>
            <p:ph type="dt" sz="half" idx="10"/>
          </p:nvPr>
        </p:nvSpPr>
        <p:spPr/>
        <p:txBody>
          <a:bodyPr/>
          <a:lstStyle/>
          <a:p>
            <a:fld id="{6D032AD8-D55D-44C4-9F73-24DB9AAF8BB8}" type="datetimeFigureOut">
              <a:rPr lang="tr-TR" smtClean="0"/>
              <a:t>18.11.2024</a:t>
            </a:fld>
            <a:endParaRPr lang="tr-TR"/>
          </a:p>
        </p:txBody>
      </p:sp>
      <p:sp>
        <p:nvSpPr>
          <p:cNvPr id="8" name="Alt Bilgi Yer Tutucusu 7">
            <a:extLst>
              <a:ext uri="{FF2B5EF4-FFF2-40B4-BE49-F238E27FC236}">
                <a16:creationId xmlns:a16="http://schemas.microsoft.com/office/drawing/2014/main" id="{DB902182-1F04-49BA-87D1-5E46E7EA056D}"/>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F06C060D-9CF1-4E0C-83A9-0313F04C81EC}"/>
              </a:ext>
            </a:extLst>
          </p:cNvPr>
          <p:cNvSpPr>
            <a:spLocks noGrp="1"/>
          </p:cNvSpPr>
          <p:nvPr>
            <p:ph type="sldNum" sz="quarter" idx="12"/>
          </p:nvPr>
        </p:nvSpPr>
        <p:spPr/>
        <p:txBody>
          <a:bodyPr/>
          <a:lstStyle/>
          <a:p>
            <a:fld id="{54F362A0-0D74-4884-80B6-9EBA3D7FD884}" type="slidenum">
              <a:rPr lang="tr-TR" smtClean="0"/>
              <a:t>‹#›</a:t>
            </a:fld>
            <a:endParaRPr lang="tr-TR"/>
          </a:p>
        </p:txBody>
      </p:sp>
    </p:spTree>
    <p:extLst>
      <p:ext uri="{BB962C8B-B14F-4D97-AF65-F5344CB8AC3E}">
        <p14:creationId xmlns:p14="http://schemas.microsoft.com/office/powerpoint/2010/main" val="3518478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FCFA6B-764C-4BF7-985B-E040569AF39E}"/>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172984A-04CC-4043-B000-BB5E27CE458D}"/>
              </a:ext>
            </a:extLst>
          </p:cNvPr>
          <p:cNvSpPr>
            <a:spLocks noGrp="1"/>
          </p:cNvSpPr>
          <p:nvPr>
            <p:ph type="dt" sz="half" idx="10"/>
          </p:nvPr>
        </p:nvSpPr>
        <p:spPr/>
        <p:txBody>
          <a:bodyPr/>
          <a:lstStyle/>
          <a:p>
            <a:fld id="{6D032AD8-D55D-44C4-9F73-24DB9AAF8BB8}" type="datetimeFigureOut">
              <a:rPr lang="tr-TR" smtClean="0"/>
              <a:t>18.11.2024</a:t>
            </a:fld>
            <a:endParaRPr lang="tr-TR"/>
          </a:p>
        </p:txBody>
      </p:sp>
      <p:sp>
        <p:nvSpPr>
          <p:cNvPr id="4" name="Alt Bilgi Yer Tutucusu 3">
            <a:extLst>
              <a:ext uri="{FF2B5EF4-FFF2-40B4-BE49-F238E27FC236}">
                <a16:creationId xmlns:a16="http://schemas.microsoft.com/office/drawing/2014/main" id="{336D157D-FDB3-4B16-91CA-99C5B91A6F9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C004533F-08CF-49BA-AF51-CA64754D9B26}"/>
              </a:ext>
            </a:extLst>
          </p:cNvPr>
          <p:cNvSpPr>
            <a:spLocks noGrp="1"/>
          </p:cNvSpPr>
          <p:nvPr>
            <p:ph type="sldNum" sz="quarter" idx="12"/>
          </p:nvPr>
        </p:nvSpPr>
        <p:spPr/>
        <p:txBody>
          <a:bodyPr/>
          <a:lstStyle/>
          <a:p>
            <a:fld id="{54F362A0-0D74-4884-80B6-9EBA3D7FD884}" type="slidenum">
              <a:rPr lang="tr-TR" smtClean="0"/>
              <a:t>‹#›</a:t>
            </a:fld>
            <a:endParaRPr lang="tr-TR"/>
          </a:p>
        </p:txBody>
      </p:sp>
    </p:spTree>
    <p:extLst>
      <p:ext uri="{BB962C8B-B14F-4D97-AF65-F5344CB8AC3E}">
        <p14:creationId xmlns:p14="http://schemas.microsoft.com/office/powerpoint/2010/main" val="469392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46601406-F3DD-4678-AD3B-E2BBAFD01B93}"/>
              </a:ext>
            </a:extLst>
          </p:cNvPr>
          <p:cNvSpPr>
            <a:spLocks noGrp="1"/>
          </p:cNvSpPr>
          <p:nvPr>
            <p:ph type="dt" sz="half" idx="10"/>
          </p:nvPr>
        </p:nvSpPr>
        <p:spPr/>
        <p:txBody>
          <a:bodyPr/>
          <a:lstStyle/>
          <a:p>
            <a:fld id="{6D032AD8-D55D-44C4-9F73-24DB9AAF8BB8}" type="datetimeFigureOut">
              <a:rPr lang="tr-TR" smtClean="0"/>
              <a:t>18.11.2024</a:t>
            </a:fld>
            <a:endParaRPr lang="tr-TR"/>
          </a:p>
        </p:txBody>
      </p:sp>
      <p:sp>
        <p:nvSpPr>
          <p:cNvPr id="3" name="Alt Bilgi Yer Tutucusu 2">
            <a:extLst>
              <a:ext uri="{FF2B5EF4-FFF2-40B4-BE49-F238E27FC236}">
                <a16:creationId xmlns:a16="http://schemas.microsoft.com/office/drawing/2014/main" id="{4055713D-1579-43E4-8CEC-12E64AA11BF3}"/>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0C25BBCE-D405-4D64-8AE2-AFB7D789B217}"/>
              </a:ext>
            </a:extLst>
          </p:cNvPr>
          <p:cNvSpPr>
            <a:spLocks noGrp="1"/>
          </p:cNvSpPr>
          <p:nvPr>
            <p:ph type="sldNum" sz="quarter" idx="12"/>
          </p:nvPr>
        </p:nvSpPr>
        <p:spPr/>
        <p:txBody>
          <a:bodyPr/>
          <a:lstStyle/>
          <a:p>
            <a:fld id="{54F362A0-0D74-4884-80B6-9EBA3D7FD884}" type="slidenum">
              <a:rPr lang="tr-TR" smtClean="0"/>
              <a:t>‹#›</a:t>
            </a:fld>
            <a:endParaRPr lang="tr-TR"/>
          </a:p>
        </p:txBody>
      </p:sp>
    </p:spTree>
    <p:extLst>
      <p:ext uri="{BB962C8B-B14F-4D97-AF65-F5344CB8AC3E}">
        <p14:creationId xmlns:p14="http://schemas.microsoft.com/office/powerpoint/2010/main" val="3539288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8C1D31-0FD3-478B-8EF9-FAD79B82E44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9384428-815A-4E71-BB5D-B61A29914C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BECD2E9-B08D-4BC9-9D70-93119127F5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99458CF-1D1B-4622-9FAA-0719F2E6F678}"/>
              </a:ext>
            </a:extLst>
          </p:cNvPr>
          <p:cNvSpPr>
            <a:spLocks noGrp="1"/>
          </p:cNvSpPr>
          <p:nvPr>
            <p:ph type="dt" sz="half" idx="10"/>
          </p:nvPr>
        </p:nvSpPr>
        <p:spPr/>
        <p:txBody>
          <a:bodyPr/>
          <a:lstStyle/>
          <a:p>
            <a:fld id="{6D032AD8-D55D-44C4-9F73-24DB9AAF8BB8}" type="datetimeFigureOut">
              <a:rPr lang="tr-TR" smtClean="0"/>
              <a:t>18.11.2024</a:t>
            </a:fld>
            <a:endParaRPr lang="tr-TR"/>
          </a:p>
        </p:txBody>
      </p:sp>
      <p:sp>
        <p:nvSpPr>
          <p:cNvPr id="6" name="Alt Bilgi Yer Tutucusu 5">
            <a:extLst>
              <a:ext uri="{FF2B5EF4-FFF2-40B4-BE49-F238E27FC236}">
                <a16:creationId xmlns:a16="http://schemas.microsoft.com/office/drawing/2014/main" id="{461CB24A-D757-436A-A03F-B6F80B1178E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14B1B37-124C-442D-A7D2-25D08F3C3F5E}"/>
              </a:ext>
            </a:extLst>
          </p:cNvPr>
          <p:cNvSpPr>
            <a:spLocks noGrp="1"/>
          </p:cNvSpPr>
          <p:nvPr>
            <p:ph type="sldNum" sz="quarter" idx="12"/>
          </p:nvPr>
        </p:nvSpPr>
        <p:spPr/>
        <p:txBody>
          <a:bodyPr/>
          <a:lstStyle/>
          <a:p>
            <a:fld id="{54F362A0-0D74-4884-80B6-9EBA3D7FD884}" type="slidenum">
              <a:rPr lang="tr-TR" smtClean="0"/>
              <a:t>‹#›</a:t>
            </a:fld>
            <a:endParaRPr lang="tr-TR"/>
          </a:p>
        </p:txBody>
      </p:sp>
    </p:spTree>
    <p:extLst>
      <p:ext uri="{BB962C8B-B14F-4D97-AF65-F5344CB8AC3E}">
        <p14:creationId xmlns:p14="http://schemas.microsoft.com/office/powerpoint/2010/main" val="2045107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ED50C2-B44F-4473-9B16-7D5BD765E2C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0411206-E6A4-4C71-914A-C57150892D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311E97E-8593-4BB2-9B6A-4ED842D4C6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0F305E5-4250-42B9-823C-42261D6DD532}"/>
              </a:ext>
            </a:extLst>
          </p:cNvPr>
          <p:cNvSpPr>
            <a:spLocks noGrp="1"/>
          </p:cNvSpPr>
          <p:nvPr>
            <p:ph type="dt" sz="half" idx="10"/>
          </p:nvPr>
        </p:nvSpPr>
        <p:spPr/>
        <p:txBody>
          <a:bodyPr/>
          <a:lstStyle/>
          <a:p>
            <a:fld id="{6D032AD8-D55D-44C4-9F73-24DB9AAF8BB8}" type="datetimeFigureOut">
              <a:rPr lang="tr-TR" smtClean="0"/>
              <a:t>18.11.2024</a:t>
            </a:fld>
            <a:endParaRPr lang="tr-TR"/>
          </a:p>
        </p:txBody>
      </p:sp>
      <p:sp>
        <p:nvSpPr>
          <p:cNvPr id="6" name="Alt Bilgi Yer Tutucusu 5">
            <a:extLst>
              <a:ext uri="{FF2B5EF4-FFF2-40B4-BE49-F238E27FC236}">
                <a16:creationId xmlns:a16="http://schemas.microsoft.com/office/drawing/2014/main" id="{47B3B219-B575-4639-BEFB-269EF2E59C1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41BD0EDC-20BD-4B37-A29E-33D61BD43016}"/>
              </a:ext>
            </a:extLst>
          </p:cNvPr>
          <p:cNvSpPr>
            <a:spLocks noGrp="1"/>
          </p:cNvSpPr>
          <p:nvPr>
            <p:ph type="sldNum" sz="quarter" idx="12"/>
          </p:nvPr>
        </p:nvSpPr>
        <p:spPr/>
        <p:txBody>
          <a:bodyPr/>
          <a:lstStyle/>
          <a:p>
            <a:fld id="{54F362A0-0D74-4884-80B6-9EBA3D7FD884}" type="slidenum">
              <a:rPr lang="tr-TR" smtClean="0"/>
              <a:t>‹#›</a:t>
            </a:fld>
            <a:endParaRPr lang="tr-TR"/>
          </a:p>
        </p:txBody>
      </p:sp>
    </p:spTree>
    <p:extLst>
      <p:ext uri="{BB962C8B-B14F-4D97-AF65-F5344CB8AC3E}">
        <p14:creationId xmlns:p14="http://schemas.microsoft.com/office/powerpoint/2010/main" val="2647930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DBECDF38-F39C-47A4-9F64-3021674BB6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A01445A-7FCB-47C1-879C-8BF7B01988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72A9CF9-9729-4AE0-B9CB-A8BB90B36F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32AD8-D55D-44C4-9F73-24DB9AAF8BB8}" type="datetimeFigureOut">
              <a:rPr lang="tr-TR" smtClean="0"/>
              <a:t>18.11.2024</a:t>
            </a:fld>
            <a:endParaRPr lang="tr-TR"/>
          </a:p>
        </p:txBody>
      </p:sp>
      <p:sp>
        <p:nvSpPr>
          <p:cNvPr id="5" name="Alt Bilgi Yer Tutucusu 4">
            <a:extLst>
              <a:ext uri="{FF2B5EF4-FFF2-40B4-BE49-F238E27FC236}">
                <a16:creationId xmlns:a16="http://schemas.microsoft.com/office/drawing/2014/main" id="{F863D98F-2D60-498F-B9A6-4D5A2C5E45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72764E1C-2BC2-4E37-8E4F-8C9637DDD1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F362A0-0D74-4884-80B6-9EBA3D7FD884}" type="slidenum">
              <a:rPr lang="tr-TR" smtClean="0"/>
              <a:t>‹#›</a:t>
            </a:fld>
            <a:endParaRPr lang="tr-TR"/>
          </a:p>
        </p:txBody>
      </p:sp>
    </p:spTree>
    <p:extLst>
      <p:ext uri="{BB962C8B-B14F-4D97-AF65-F5344CB8AC3E}">
        <p14:creationId xmlns:p14="http://schemas.microsoft.com/office/powerpoint/2010/main" val="286811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19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70.png"/><Relationship Id="rId10" Type="http://schemas.openxmlformats.org/officeDocument/2006/relationships/image" Target="../media/image26.png"/><Relationship Id="rId4" Type="http://schemas.openxmlformats.org/officeDocument/2006/relationships/image" Target="../media/image160.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24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30.png"/><Relationship Id="rId5" Type="http://schemas.openxmlformats.org/officeDocument/2006/relationships/image" Target="../media/image270.png"/><Relationship Id="rId4" Type="http://schemas.openxmlformats.org/officeDocument/2006/relationships/image" Target="../media/image210.png"/></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0.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image" Target="../media/image39.png"/><Relationship Id="rId5" Type="http://schemas.openxmlformats.org/officeDocument/2006/relationships/image" Target="../media/image330.png"/><Relationship Id="rId10" Type="http://schemas.openxmlformats.org/officeDocument/2006/relationships/image" Target="../media/image38.png"/><Relationship Id="rId4" Type="http://schemas.openxmlformats.org/officeDocument/2006/relationships/image" Target="../media/image320.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6.png"/><Relationship Id="rId3" Type="http://schemas.openxmlformats.org/officeDocument/2006/relationships/image" Target="../media/image36.jpeg"/><Relationship Id="rId21" Type="http://schemas.openxmlformats.org/officeDocument/2006/relationships/image" Target="../media/image59.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46.png"/><Relationship Id="rId2" Type="http://schemas.openxmlformats.org/officeDocument/2006/relationships/slideLayout" Target="../slideLayouts/slideLayout2.xml"/><Relationship Id="rId16" Type="http://schemas.openxmlformats.org/officeDocument/2006/relationships/image" Target="../media/image45.png"/><Relationship Id="rId20" Type="http://schemas.openxmlformats.org/officeDocument/2006/relationships/image" Target="../media/image58.png"/><Relationship Id="rId1" Type="http://schemas.openxmlformats.org/officeDocument/2006/relationships/tags" Target="../tags/tag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70.png"/><Relationship Id="rId7" Type="http://schemas.openxmlformats.org/officeDocument/2006/relationships/image" Target="../media/image61.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0.png"/><Relationship Id="rId4" Type="http://schemas.openxmlformats.org/officeDocument/2006/relationships/image" Target="../media/image58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30.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39.gif"/><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2.xml"/><Relationship Id="rId4" Type="http://schemas.microsoft.com/office/2007/relationships/hdphoto" Target="../media/hdphoto9.wdp"/></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ags" Target="../tags/tag1.xml"/><Relationship Id="rId5" Type="http://schemas.microsoft.com/office/2007/relationships/hdphoto" Target="../media/hdphoto2.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microsoft.com/office/2007/relationships/hdphoto" Target="../media/hdphoto4.wdp"/><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n artists interpretation of gravitational lensing">
            <a:extLst>
              <a:ext uri="{FF2B5EF4-FFF2-40B4-BE49-F238E27FC236}">
                <a16:creationId xmlns:a16="http://schemas.microsoft.com/office/drawing/2014/main" id="{7BD14821-15A9-4830-86EE-FC83BC832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Başlık 1">
            <a:extLst>
              <a:ext uri="{FF2B5EF4-FFF2-40B4-BE49-F238E27FC236}">
                <a16:creationId xmlns:a16="http://schemas.microsoft.com/office/drawing/2014/main" id="{1E1A1B1C-003F-4982-871A-B6AAB9A64818}"/>
              </a:ext>
            </a:extLst>
          </p:cNvPr>
          <p:cNvSpPr txBox="1">
            <a:spLocks/>
          </p:cNvSpPr>
          <p:nvPr/>
        </p:nvSpPr>
        <p:spPr>
          <a:xfrm>
            <a:off x="0" y="1617237"/>
            <a:ext cx="12191999" cy="1177962"/>
          </a:xfrm>
          <a:prstGeom prst="rect">
            <a:avLst/>
          </a:prstGeom>
          <a:solidFill>
            <a:srgbClr val="D9D9D9">
              <a:alpha val="89804"/>
            </a:srgbClr>
          </a:solidFill>
          <a:ln>
            <a:solidFill>
              <a:schemeClr val="bg1"/>
            </a:solidFill>
          </a:ln>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b="1" dirty="0">
              <a:ln w="38100">
                <a:solidFill>
                  <a:schemeClr val="tx1"/>
                </a:solidFill>
                <a:prstDash val="solid"/>
              </a:ln>
              <a:solidFill>
                <a:schemeClr val="bg1"/>
              </a:solidFill>
            </a:endParaRPr>
          </a:p>
          <a:p>
            <a:r>
              <a:rPr lang="tr-TR" altLang="en-US" b="1" dirty="0">
                <a:ln w="12700" cmpd="sng">
                  <a:solidFill>
                    <a:schemeClr val="tx1">
                      <a:lumMod val="95000"/>
                      <a:lumOff val="5000"/>
                    </a:schemeClr>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kzidenz-Grotesk Next Black" panose="02000503000000020003" charset="0"/>
                <a:cs typeface="Akzidenz-Grotesk Next Black" panose="02000503000000020003" charset="0"/>
              </a:rPr>
              <a:t>BİLİMSEL ARAŞTIRMA, PROJE YAZMA TEKNİKLERİ VE SEMİNER</a:t>
            </a:r>
            <a:br>
              <a:rPr lang="tr-TR" b="1" dirty="0">
                <a:ln w="38100">
                  <a:solidFill>
                    <a:schemeClr val="tx1">
                      <a:lumMod val="95000"/>
                      <a:lumOff val="5000"/>
                    </a:schemeClr>
                  </a:solidFill>
                  <a:prstDash val="solid"/>
                </a:ln>
                <a:solidFill>
                  <a:schemeClr val="bg1"/>
                </a:solidFill>
              </a:rPr>
            </a:br>
            <a:endParaRPr lang="tr-TR" dirty="0">
              <a:ln w="38100">
                <a:solidFill>
                  <a:schemeClr val="tx1">
                    <a:lumMod val="95000"/>
                    <a:lumOff val="5000"/>
                  </a:schemeClr>
                </a:solidFill>
                <a:prstDash val="solid"/>
              </a:ln>
            </a:endParaRPr>
          </a:p>
        </p:txBody>
      </p:sp>
      <p:sp>
        <p:nvSpPr>
          <p:cNvPr id="9" name="Metin kutusu 8">
            <a:extLst>
              <a:ext uri="{FF2B5EF4-FFF2-40B4-BE49-F238E27FC236}">
                <a16:creationId xmlns:a16="http://schemas.microsoft.com/office/drawing/2014/main" id="{95336215-2283-4935-93E0-9FF294B8A933}"/>
              </a:ext>
            </a:extLst>
          </p:cNvPr>
          <p:cNvSpPr txBox="1"/>
          <p:nvPr/>
        </p:nvSpPr>
        <p:spPr>
          <a:xfrm>
            <a:off x="447002" y="3335080"/>
            <a:ext cx="11495314" cy="1115690"/>
          </a:xfrm>
          <a:prstGeom prst="rect">
            <a:avLst/>
          </a:prstGeom>
          <a:solidFill>
            <a:schemeClr val="bg1">
              <a:lumMod val="85000"/>
            </a:schemeClr>
          </a:solidFill>
        </p:spPr>
        <p:txBody>
          <a:bodyPr wrap="square">
            <a:spAutoFit/>
          </a:bodyPr>
          <a:lstStyle/>
          <a:p>
            <a:pPr algn="ctr"/>
            <a:r>
              <a:rPr lang="tr-TR" sz="2800" dirty="0">
                <a:ln w="0"/>
                <a:solidFill>
                  <a:schemeClr val="accent1"/>
                </a:solidFill>
                <a:effectLst>
                  <a:outerShdw blurRad="38100" dist="25400" dir="5400000" algn="ctr" rotWithShape="0">
                    <a:srgbClr val="6E747A">
                      <a:alpha val="43000"/>
                    </a:srgbClr>
                  </a:outerShdw>
                </a:effectLst>
              </a:rPr>
              <a:t>«Yerçekimsel Arama Algoritması Ve Yerçekimsel Arama Algoritmasının Sezgisel Optimizasyon Yöntemleri ile Entegrasyonu»</a:t>
            </a:r>
            <a:endParaRPr lang="tr-TR" sz="1600" dirty="0">
              <a:ln w="38100">
                <a:solidFill>
                  <a:schemeClr val="tx1"/>
                </a:solidFill>
                <a:prstDash val="solid"/>
              </a:ln>
              <a:solidFill>
                <a:schemeClr val="accent1"/>
              </a:solidFill>
              <a:effectLst>
                <a:outerShdw blurRad="38100" dist="25400" dir="5400000" algn="ctr" rotWithShape="0">
                  <a:srgbClr val="6E747A">
                    <a:alpha val="43000"/>
                  </a:srgbClr>
                </a:outerShdw>
              </a:effectLst>
            </a:endParaRPr>
          </a:p>
          <a:p>
            <a:pPr algn="ctr"/>
            <a:r>
              <a:rPr lang="tr-TR" sz="1000" b="1" dirty="0">
                <a:ln w="38100">
                  <a:solidFill>
                    <a:schemeClr val="tx1"/>
                  </a:solidFill>
                  <a:prstDash val="solid"/>
                </a:ln>
                <a:solidFill>
                  <a:schemeClr val="accent1"/>
                </a:solidFill>
                <a:effectLst>
                  <a:outerShdw blurRad="38100" dist="25400" dir="5400000" algn="ctr" rotWithShape="0">
                    <a:srgbClr val="6E747A">
                      <a:alpha val="43000"/>
                    </a:srgbClr>
                  </a:outerShdw>
                </a:effectLst>
              </a:rPr>
              <a:t> </a:t>
            </a:r>
            <a:endParaRPr lang="tr-TR" sz="1000" b="1" dirty="0">
              <a:ln w="38100">
                <a:solidFill>
                  <a:schemeClr val="tx1"/>
                </a:solidFill>
                <a:prstDash val="solid"/>
              </a:ln>
              <a:solidFill>
                <a:schemeClr val="bg1"/>
              </a:solidFill>
              <a:effectLst>
                <a:outerShdw blurRad="38100" dist="25400" dir="5400000" algn="ctr" rotWithShape="0">
                  <a:srgbClr val="6E747A">
                    <a:alpha val="43000"/>
                  </a:srgbClr>
                </a:outerShdw>
              </a:effectLst>
            </a:endParaRPr>
          </a:p>
        </p:txBody>
      </p:sp>
      <p:pic>
        <p:nvPicPr>
          <p:cNvPr id="11" name="Picture 2" descr="An artists interpretation of gravitational lensing">
            <a:extLst>
              <a:ext uri="{FF2B5EF4-FFF2-40B4-BE49-F238E27FC236}">
                <a16:creationId xmlns:a16="http://schemas.microsoft.com/office/drawing/2014/main" id="{86F57AF1-27FB-4C90-958E-9ED50E41742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67938" b="96438" l="78341" r="97593"/>
                    </a14:imgEffect>
                  </a14:imgLayer>
                </a14:imgProps>
              </a:ext>
              <a:ext uri="{28A0092B-C50C-407E-A947-70E740481C1C}">
                <a14:useLocalDpi xmlns:a14="http://schemas.microsoft.com/office/drawing/2010/main" val="0"/>
              </a:ext>
            </a:extLst>
          </a:blip>
          <a:srcRect l="75934" t="64375"/>
          <a:stretch/>
        </p:blipFill>
        <p:spPr bwMode="auto">
          <a:xfrm>
            <a:off x="9257818" y="4414842"/>
            <a:ext cx="2934182" cy="2443158"/>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EC6F0A15-8445-4816-98A1-3562C820CBC2}"/>
              </a:ext>
            </a:extLst>
          </p:cNvPr>
          <p:cNvSpPr txBox="1"/>
          <p:nvPr/>
        </p:nvSpPr>
        <p:spPr>
          <a:xfrm rot="19619854">
            <a:off x="4992401" y="225117"/>
            <a:ext cx="792233" cy="523220"/>
          </a:xfrm>
          <a:prstGeom prst="rect">
            <a:avLst/>
          </a:prstGeom>
          <a:solidFill>
            <a:srgbClr val="BC5A97"/>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2800" b="1" dirty="0">
                <a:ln w="19050">
                  <a:solidFill>
                    <a:sysClr val="windowText" lastClr="000000"/>
                  </a:solidFill>
                  <a:prstDash val="solid"/>
                </a:ln>
                <a:solidFill>
                  <a:srgbClr val="FFFFFF"/>
                </a:solidFill>
                <a:effectLst>
                  <a:outerShdw blurRad="38100" dist="22860" dir="5400000" algn="tl" rotWithShape="0">
                    <a:srgbClr val="000000">
                      <a:alpha val="30000"/>
                    </a:srgbClr>
                  </a:outerShdw>
                </a:effectLst>
              </a:rPr>
              <a:t>YAA</a:t>
            </a:r>
            <a:endParaRPr lang="tr-TR" sz="1200" b="1" dirty="0">
              <a:ln w="19050">
                <a:solidFill>
                  <a:sysClr val="windowText" lastClr="000000"/>
                </a:solidFill>
                <a:prstDash val="solid"/>
              </a:ln>
              <a:solidFill>
                <a:srgbClr val="FFFFFF"/>
              </a:solidFill>
              <a:effectLst>
                <a:outerShdw blurRad="38100" dist="22860" dir="5400000" algn="tl" rotWithShape="0">
                  <a:srgbClr val="000000">
                    <a:alpha val="30000"/>
                  </a:srgbClr>
                </a:outerShdw>
              </a:effectLst>
            </a:endParaRPr>
          </a:p>
        </p:txBody>
      </p:sp>
      <p:sp>
        <p:nvSpPr>
          <p:cNvPr id="10" name="Metin kutusu 9">
            <a:extLst>
              <a:ext uri="{FF2B5EF4-FFF2-40B4-BE49-F238E27FC236}">
                <a16:creationId xmlns:a16="http://schemas.microsoft.com/office/drawing/2014/main" id="{CC42219F-C877-4603-A422-B390D19BB1A9}"/>
              </a:ext>
            </a:extLst>
          </p:cNvPr>
          <p:cNvSpPr txBox="1"/>
          <p:nvPr/>
        </p:nvSpPr>
        <p:spPr>
          <a:xfrm rot="19619854">
            <a:off x="106239" y="5208878"/>
            <a:ext cx="1072741" cy="707886"/>
          </a:xfrm>
          <a:prstGeom prst="rect">
            <a:avLst/>
          </a:prstGeom>
          <a:solidFill>
            <a:srgbClr val="A4D7CE"/>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4000" b="1" dirty="0">
                <a:ln w="19050">
                  <a:solidFill>
                    <a:sysClr val="windowText" lastClr="000000"/>
                  </a:solidFill>
                  <a:prstDash val="solid"/>
                </a:ln>
                <a:solidFill>
                  <a:srgbClr val="FFFFFF"/>
                </a:solidFill>
                <a:effectLst>
                  <a:outerShdw blurRad="38100" dist="22860" dir="5400000" algn="tl" rotWithShape="0">
                    <a:srgbClr val="000000">
                      <a:alpha val="30000"/>
                    </a:srgbClr>
                  </a:outerShdw>
                </a:effectLst>
              </a:rPr>
              <a:t>GSA</a:t>
            </a:r>
            <a:endParaRPr lang="tr-TR" b="1" dirty="0">
              <a:ln w="19050">
                <a:solidFill>
                  <a:sysClr val="windowText" lastClr="000000"/>
                </a:solidFill>
                <a:prstDash val="solid"/>
              </a:ln>
              <a:solidFill>
                <a:srgbClr val="FFFFFF"/>
              </a:solidFill>
              <a:effectLst>
                <a:outerShdw blurRad="38100" dist="22860" dir="5400000" algn="tl" rotWithShape="0">
                  <a:srgbClr val="000000">
                    <a:alpha val="30000"/>
                  </a:srgbClr>
                </a:outerShdw>
              </a:effectLst>
            </a:endParaRPr>
          </a:p>
        </p:txBody>
      </p:sp>
      <p:sp>
        <p:nvSpPr>
          <p:cNvPr id="3" name="Metin kutusu 2">
            <a:extLst>
              <a:ext uri="{FF2B5EF4-FFF2-40B4-BE49-F238E27FC236}">
                <a16:creationId xmlns:a16="http://schemas.microsoft.com/office/drawing/2014/main" id="{F29AB12C-4007-F92F-E88E-AEC48351D78D}"/>
              </a:ext>
            </a:extLst>
          </p:cNvPr>
          <p:cNvSpPr txBox="1"/>
          <p:nvPr/>
        </p:nvSpPr>
        <p:spPr>
          <a:xfrm>
            <a:off x="479571" y="6100346"/>
            <a:ext cx="11075437" cy="523220"/>
          </a:xfrm>
          <a:prstGeom prst="rect">
            <a:avLst/>
          </a:prstGeom>
          <a:solidFill>
            <a:schemeClr val="bg1">
              <a:lumMod val="65000"/>
            </a:schemeClr>
          </a:solidFill>
        </p:spPr>
        <p:txBody>
          <a:bodyPr wrap="square">
            <a:spAutoFit/>
          </a:bodyPr>
          <a:lstStyle/>
          <a:p>
            <a:pPr algn="l"/>
            <a:r>
              <a:rPr lang="tr-TR" sz="280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Yusuf Aydoğmuş-</a:t>
            </a:r>
            <a:r>
              <a:rPr lang="tr-TR" sz="2800" dirty="0" err="1">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Y245060008</a:t>
            </a:r>
            <a:r>
              <a:rPr lang="tr-TR" sz="280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-Veri Bilimi ve Yapay Zeka Pr. (</a:t>
            </a:r>
            <a:r>
              <a:rPr lang="tr-TR" sz="2800" dirty="0" err="1">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YL</a:t>
            </a:r>
            <a:r>
              <a:rPr lang="tr-TR" sz="280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7779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6" fill="hold" grpId="0" nodeType="withEffect">
                                  <p:stCondLst>
                                    <p:cond delay="0"/>
                                  </p:stCondLst>
                                  <p:childTnLst>
                                    <p:animClr clrSpc="hsl" dir="cw">
                                      <p:cBhvr>
                                        <p:cTn id="6" dur="7000" fill="hold"/>
                                        <p:tgtEl>
                                          <p:spTgt spid="8"/>
                                        </p:tgtEl>
                                        <p:attrNameLst>
                                          <p:attrName>fillcolor</p:attrName>
                                        </p:attrNameLst>
                                      </p:cBhvr>
                                      <p:to>
                                        <a:srgbClr val="D829F5"/>
                                      </p:to>
                                    </p:animClr>
                                    <p:set>
                                      <p:cBhvr>
                                        <p:cTn id="7" dur="7000" fill="hold"/>
                                        <p:tgtEl>
                                          <p:spTgt spid="8"/>
                                        </p:tgtEl>
                                        <p:attrNameLst>
                                          <p:attrName>fill.type</p:attrName>
                                        </p:attrNameLst>
                                      </p:cBhvr>
                                      <p:to>
                                        <p:strVal val="solid"/>
                                      </p:to>
                                    </p:set>
                                    <p:set>
                                      <p:cBhvr>
                                        <p:cTn id="8" dur="7000" fill="hold"/>
                                        <p:tgtEl>
                                          <p:spTgt spid="8"/>
                                        </p:tgtEl>
                                        <p:attrNameLst>
                                          <p:attrName>fill.on</p:attrName>
                                        </p:attrNameLst>
                                      </p:cBhvr>
                                      <p:to>
                                        <p:strVal val="true"/>
                                      </p:to>
                                    </p:set>
                                  </p:childTnLst>
                                </p:cTn>
                              </p:par>
                            </p:childTnLst>
                          </p:cTn>
                        </p:par>
                        <p:par>
                          <p:cTn id="9" fill="hold">
                            <p:stCondLst>
                              <p:cond delay="7000"/>
                            </p:stCondLst>
                            <p:childTnLst>
                              <p:par>
                                <p:cTn id="10" presetID="1" presetClass="emph" presetSubtype="6" decel="100000" fill="hold" nodeType="afterEffect">
                                  <p:stCondLst>
                                    <p:cond delay="0"/>
                                  </p:stCondLst>
                                  <p:childTnLst>
                                    <p:animClr clrSpc="hsl" dir="cw">
                                      <p:cBhvr>
                                        <p:cTn id="11" dur="7000" fill="hold"/>
                                        <p:tgtEl>
                                          <p:spTgt spid="8"/>
                                        </p:tgtEl>
                                        <p:attrNameLst>
                                          <p:attrName>fillcolor</p:attrName>
                                        </p:attrNameLst>
                                      </p:cBhvr>
                                      <p:to>
                                        <a:srgbClr val="1F85C3"/>
                                      </p:to>
                                    </p:animClr>
                                    <p:set>
                                      <p:cBhvr>
                                        <p:cTn id="12" dur="7000" fill="hold"/>
                                        <p:tgtEl>
                                          <p:spTgt spid="8"/>
                                        </p:tgtEl>
                                        <p:attrNameLst>
                                          <p:attrName>fill.type</p:attrName>
                                        </p:attrNameLst>
                                      </p:cBhvr>
                                      <p:to>
                                        <p:strVal val="solid"/>
                                      </p:to>
                                    </p:set>
                                    <p:set>
                                      <p:cBhvr>
                                        <p:cTn id="13" dur="7000" fill="hold"/>
                                        <p:tgtEl>
                                          <p:spTgt spid="8"/>
                                        </p:tgtEl>
                                        <p:attrNameLst>
                                          <p:attrName>fill.on</p:attrName>
                                        </p:attrNameLst>
                                      </p:cBhvr>
                                      <p:to>
                                        <p:strVal val="true"/>
                                      </p:to>
                                    </p:set>
                                  </p:childTnLst>
                                </p:cTn>
                              </p:par>
                              <p:par>
                                <p:cTn id="14" presetID="9" presetClass="emph" presetSubtype="0" nodeType="withEffect">
                                  <p:stCondLst>
                                    <p:cond delay="0"/>
                                  </p:stCondLst>
                                  <p:childTnLst>
                                    <p:set>
                                      <p:cBhvr>
                                        <p:cTn id="15" dur="1000"/>
                                        <p:tgtEl>
                                          <p:spTgt spid="11"/>
                                        </p:tgtEl>
                                        <p:attrNameLst>
                                          <p:attrName>style.opacity</p:attrName>
                                        </p:attrNameLst>
                                      </p:cBhvr>
                                      <p:to>
                                        <p:strVal val="0.5"/>
                                      </p:to>
                                    </p:set>
                                    <p:animEffect filter="image" prLst="opacity: 0.5">
                                      <p:cBhvr rctx="IE">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Resim 15">
            <a:extLst>
              <a:ext uri="{FF2B5EF4-FFF2-40B4-BE49-F238E27FC236}">
                <a16:creationId xmlns:a16="http://schemas.microsoft.com/office/drawing/2014/main" id="{24D26470-56F2-4198-BFB4-17979D11C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0" y="-5206742"/>
            <a:ext cx="12578080" cy="3319111"/>
          </a:xfrm>
          <a:prstGeom prst="rect">
            <a:avLst/>
          </a:prstGeom>
        </p:spPr>
      </p:pic>
      <p:pic>
        <p:nvPicPr>
          <p:cNvPr id="25" name="Resim 24">
            <a:extLst>
              <a:ext uri="{FF2B5EF4-FFF2-40B4-BE49-F238E27FC236}">
                <a16:creationId xmlns:a16="http://schemas.microsoft.com/office/drawing/2014/main" id="{917D80F5-991F-4F25-9366-D486A2C7E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7690"/>
            <a:ext cx="12192000" cy="3320310"/>
          </a:xfrm>
          <a:prstGeom prst="rect">
            <a:avLst/>
          </a:prstGeom>
          <a:ln>
            <a:noFill/>
          </a:ln>
        </p:spPr>
      </p:pic>
      <p:sp>
        <p:nvSpPr>
          <p:cNvPr id="28" name="Ok: Sağ 27">
            <a:extLst>
              <a:ext uri="{FF2B5EF4-FFF2-40B4-BE49-F238E27FC236}">
                <a16:creationId xmlns:a16="http://schemas.microsoft.com/office/drawing/2014/main" id="{521F8B8D-CFC2-4C6F-9A62-151FF794FE2C}"/>
              </a:ext>
            </a:extLst>
          </p:cNvPr>
          <p:cNvSpPr/>
          <p:nvPr/>
        </p:nvSpPr>
        <p:spPr>
          <a:xfrm>
            <a:off x="4284213" y="5016729"/>
            <a:ext cx="784860" cy="10647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BC6D0692-DD30-4771-BBE2-168417731A51}"/>
                  </a:ext>
                </a:extLst>
              </p:cNvPr>
              <p:cNvSpPr/>
              <p:nvPr/>
            </p:nvSpPr>
            <p:spPr>
              <a:xfrm>
                <a:off x="2950146" y="4448357"/>
                <a:ext cx="1467910" cy="127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tr-TR" sz="2400" b="1" i="1" smtClean="0">
                              <a:solidFill>
                                <a:schemeClr val="tx1"/>
                              </a:solidFill>
                              <a:latin typeface="Cambria Math" panose="02040503050406030204" pitchFamily="18" charset="0"/>
                            </a:rPr>
                          </m:ctrlPr>
                        </m:sSubPr>
                        <m:e>
                          <m:r>
                            <a:rPr lang="tr-TR" sz="2400" b="1" i="1" smtClean="0">
                              <a:solidFill>
                                <a:schemeClr val="tx1"/>
                              </a:solidFill>
                              <a:latin typeface="Cambria Math" panose="02040503050406030204" pitchFamily="18" charset="0"/>
                            </a:rPr>
                            <m:t>𝑴</m:t>
                          </m:r>
                        </m:e>
                        <m:sub>
                          <m:r>
                            <a:rPr lang="tr-TR" sz="2400" b="1" i="1" smtClean="0">
                              <a:solidFill>
                                <a:schemeClr val="tx1"/>
                              </a:solidFill>
                              <a:latin typeface="Cambria Math" panose="02040503050406030204" pitchFamily="18" charset="0"/>
                            </a:rPr>
                            <m:t>𝟏</m:t>
                          </m:r>
                        </m:sub>
                      </m:sSub>
                    </m:oMath>
                  </m:oMathPara>
                </a14:m>
                <a:endParaRPr lang="tr-TR" sz="2400" b="1" dirty="0"/>
              </a:p>
            </p:txBody>
          </p:sp>
        </mc:Choice>
        <mc:Fallback xmlns="">
          <p:sp>
            <p:nvSpPr>
              <p:cNvPr id="29" name="Oval 28">
                <a:extLst>
                  <a:ext uri="{FF2B5EF4-FFF2-40B4-BE49-F238E27FC236}">
                    <a16:creationId xmlns:a16="http://schemas.microsoft.com/office/drawing/2014/main" id="{BC6D0692-DD30-4771-BBE2-168417731A51}"/>
                  </a:ext>
                </a:extLst>
              </p:cNvPr>
              <p:cNvSpPr>
                <a:spLocks noRot="1" noChangeAspect="1" noMove="1" noResize="1" noEditPoints="1" noAdjustHandles="1" noChangeArrowheads="1" noChangeShapeType="1" noTextEdit="1"/>
              </p:cNvSpPr>
              <p:nvPr/>
            </p:nvSpPr>
            <p:spPr>
              <a:xfrm>
                <a:off x="2950146" y="4448357"/>
                <a:ext cx="1467910" cy="1272000"/>
              </a:xfrm>
              <a:prstGeom prst="ellipse">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569D99B8-8A14-46DA-859C-0FB3107A540A}"/>
                  </a:ext>
                </a:extLst>
              </p:cNvPr>
              <p:cNvSpPr txBox="1"/>
              <p:nvPr/>
            </p:nvSpPr>
            <p:spPr>
              <a:xfrm>
                <a:off x="4602134" y="4663604"/>
                <a:ext cx="45110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2000" b="1" i="1" smtClean="0">
                              <a:latin typeface="Cambria Math" panose="02040503050406030204" pitchFamily="18" charset="0"/>
                            </a:rPr>
                          </m:ctrlPr>
                        </m:sSubPr>
                        <m:e>
                          <m:r>
                            <a:rPr lang="tr-TR" sz="2000" b="1" i="1" smtClean="0">
                              <a:latin typeface="Cambria Math" panose="02040503050406030204" pitchFamily="18" charset="0"/>
                            </a:rPr>
                            <m:t>𝑭</m:t>
                          </m:r>
                        </m:e>
                        <m:sub>
                          <m:r>
                            <a:rPr lang="tr-TR" sz="2000" b="1" i="1" smtClean="0">
                              <a:latin typeface="Cambria Math" panose="02040503050406030204" pitchFamily="18" charset="0"/>
                            </a:rPr>
                            <m:t>𝟏</m:t>
                          </m:r>
                        </m:sub>
                      </m:sSub>
                    </m:oMath>
                  </m:oMathPara>
                </a14:m>
                <a:endParaRPr lang="tr-TR" sz="2000" b="1" dirty="0"/>
              </a:p>
            </p:txBody>
          </p:sp>
        </mc:Choice>
        <mc:Fallback xmlns="">
          <p:sp>
            <p:nvSpPr>
              <p:cNvPr id="32" name="Metin kutusu 31">
                <a:extLst>
                  <a:ext uri="{FF2B5EF4-FFF2-40B4-BE49-F238E27FC236}">
                    <a16:creationId xmlns:a16="http://schemas.microsoft.com/office/drawing/2014/main" id="{569D99B8-8A14-46DA-859C-0FB3107A540A}"/>
                  </a:ext>
                </a:extLst>
              </p:cNvPr>
              <p:cNvSpPr txBox="1">
                <a:spLocks noRot="1" noChangeAspect="1" noMove="1" noResize="1" noEditPoints="1" noAdjustHandles="1" noChangeArrowheads="1" noChangeShapeType="1" noTextEdit="1"/>
              </p:cNvSpPr>
              <p:nvPr/>
            </p:nvSpPr>
            <p:spPr>
              <a:xfrm>
                <a:off x="4602134" y="4663604"/>
                <a:ext cx="451104" cy="400110"/>
              </a:xfrm>
              <a:prstGeom prst="rect">
                <a:avLst/>
              </a:prstGeom>
              <a:blipFill>
                <a:blip r:embed="rId5"/>
                <a:stretch>
                  <a:fillRect b="-151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4180943B-AEE9-44F8-B3E9-555B8FB733CA}"/>
                  </a:ext>
                </a:extLst>
              </p:cNvPr>
              <p:cNvSpPr txBox="1"/>
              <p:nvPr/>
            </p:nvSpPr>
            <p:spPr>
              <a:xfrm>
                <a:off x="7581874" y="4650036"/>
                <a:ext cx="45110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2000" b="1" i="1" smtClean="0">
                              <a:latin typeface="Cambria Math" panose="02040503050406030204" pitchFamily="18" charset="0"/>
                            </a:rPr>
                          </m:ctrlPr>
                        </m:sSubPr>
                        <m:e>
                          <m:r>
                            <a:rPr lang="tr-TR" sz="2000" b="1" i="1" smtClean="0">
                              <a:latin typeface="Cambria Math" panose="02040503050406030204" pitchFamily="18" charset="0"/>
                            </a:rPr>
                            <m:t>𝑭</m:t>
                          </m:r>
                        </m:e>
                        <m:sub>
                          <m:r>
                            <a:rPr lang="tr-TR" sz="2000" b="1" i="1" smtClean="0">
                              <a:latin typeface="Cambria Math" panose="02040503050406030204" pitchFamily="18" charset="0"/>
                            </a:rPr>
                            <m:t>𝟏</m:t>
                          </m:r>
                        </m:sub>
                      </m:sSub>
                    </m:oMath>
                  </m:oMathPara>
                </a14:m>
                <a:endParaRPr lang="tr-TR" sz="2000" b="1" dirty="0"/>
              </a:p>
            </p:txBody>
          </p:sp>
        </mc:Choice>
        <mc:Fallback xmlns="">
          <p:sp>
            <p:nvSpPr>
              <p:cNvPr id="33" name="Metin kutusu 32">
                <a:extLst>
                  <a:ext uri="{FF2B5EF4-FFF2-40B4-BE49-F238E27FC236}">
                    <a16:creationId xmlns:a16="http://schemas.microsoft.com/office/drawing/2014/main" id="{4180943B-AEE9-44F8-B3E9-555B8FB733CA}"/>
                  </a:ext>
                </a:extLst>
              </p:cNvPr>
              <p:cNvSpPr txBox="1">
                <a:spLocks noRot="1" noChangeAspect="1" noMove="1" noResize="1" noEditPoints="1" noAdjustHandles="1" noChangeArrowheads="1" noChangeShapeType="1" noTextEdit="1"/>
              </p:cNvSpPr>
              <p:nvPr/>
            </p:nvSpPr>
            <p:spPr>
              <a:xfrm>
                <a:off x="7581874" y="4650036"/>
                <a:ext cx="451104" cy="400110"/>
              </a:xfrm>
              <a:prstGeom prst="rect">
                <a:avLst/>
              </a:prstGeom>
              <a:blipFill>
                <a:blip r:embed="rId6"/>
                <a:stretch>
                  <a:fillRect b="-1538"/>
                </a:stretch>
              </a:blipFill>
            </p:spPr>
            <p:txBody>
              <a:bodyPr/>
              <a:lstStyle/>
              <a:p>
                <a:r>
                  <a:rPr lang="tr-TR">
                    <a:noFill/>
                  </a:rPr>
                  <a:t> </a:t>
                </a:r>
              </a:p>
            </p:txBody>
          </p:sp>
        </mc:Fallback>
      </mc:AlternateContent>
      <p:sp>
        <p:nvSpPr>
          <p:cNvPr id="35" name="Ok: Sağ 34">
            <a:extLst>
              <a:ext uri="{FF2B5EF4-FFF2-40B4-BE49-F238E27FC236}">
                <a16:creationId xmlns:a16="http://schemas.microsoft.com/office/drawing/2014/main" id="{926029A3-D3B6-4468-BC02-7544D5DEF7AF}"/>
              </a:ext>
            </a:extLst>
          </p:cNvPr>
          <p:cNvSpPr/>
          <p:nvPr/>
        </p:nvSpPr>
        <p:spPr>
          <a:xfrm flipH="1">
            <a:off x="7581874" y="5022148"/>
            <a:ext cx="728591" cy="1100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30DC4428-7E94-42A2-A91F-F8CA72AD9569}"/>
                  </a:ext>
                </a:extLst>
              </p:cNvPr>
              <p:cNvSpPr/>
              <p:nvPr/>
            </p:nvSpPr>
            <p:spPr>
              <a:xfrm>
                <a:off x="8171721" y="4425651"/>
                <a:ext cx="1507478" cy="12668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sz="2400" b="1" i="1" smtClean="0">
                              <a:solidFill>
                                <a:schemeClr val="tx1"/>
                              </a:solidFill>
                              <a:latin typeface="Cambria Math" panose="02040503050406030204" pitchFamily="18" charset="0"/>
                            </a:rPr>
                          </m:ctrlPr>
                        </m:sSubPr>
                        <m:e>
                          <m:r>
                            <a:rPr lang="tr-TR" sz="2400" b="1" i="1" smtClean="0">
                              <a:solidFill>
                                <a:schemeClr val="tx1"/>
                              </a:solidFill>
                              <a:latin typeface="Cambria Math" panose="02040503050406030204" pitchFamily="18" charset="0"/>
                            </a:rPr>
                            <m:t>𝑴</m:t>
                          </m:r>
                        </m:e>
                        <m:sub>
                          <m:r>
                            <a:rPr lang="tr-TR" sz="2400" b="1" i="1" smtClean="0">
                              <a:solidFill>
                                <a:schemeClr val="tx1"/>
                              </a:solidFill>
                              <a:latin typeface="Cambria Math" panose="02040503050406030204" pitchFamily="18" charset="0"/>
                            </a:rPr>
                            <m:t>𝟐</m:t>
                          </m:r>
                        </m:sub>
                      </m:sSub>
                    </m:oMath>
                  </m:oMathPara>
                </a14:m>
                <a:endParaRPr lang="tr-TR" sz="2400" b="1" dirty="0">
                  <a:solidFill>
                    <a:schemeClr val="tx1"/>
                  </a:solidFill>
                </a:endParaRPr>
              </a:p>
            </p:txBody>
          </p:sp>
        </mc:Choice>
        <mc:Fallback xmlns="">
          <p:sp>
            <p:nvSpPr>
              <p:cNvPr id="36" name="Oval 35">
                <a:extLst>
                  <a:ext uri="{FF2B5EF4-FFF2-40B4-BE49-F238E27FC236}">
                    <a16:creationId xmlns:a16="http://schemas.microsoft.com/office/drawing/2014/main" id="{30DC4428-7E94-42A2-A91F-F8CA72AD9569}"/>
                  </a:ext>
                </a:extLst>
              </p:cNvPr>
              <p:cNvSpPr>
                <a:spLocks noRot="1" noChangeAspect="1" noMove="1" noResize="1" noEditPoints="1" noAdjustHandles="1" noChangeArrowheads="1" noChangeShapeType="1" noTextEdit="1"/>
              </p:cNvSpPr>
              <p:nvPr/>
            </p:nvSpPr>
            <p:spPr>
              <a:xfrm>
                <a:off x="8171721" y="4425651"/>
                <a:ext cx="1507478" cy="1266860"/>
              </a:xfrm>
              <a:prstGeom prst="ellipse">
                <a:avLst/>
              </a:prstGeom>
              <a:blipFill>
                <a:blip r:embed="rId7"/>
                <a:stretch>
                  <a:fillRect/>
                </a:stretch>
              </a:blipFill>
            </p:spPr>
            <p:txBody>
              <a:bodyPr/>
              <a:lstStyle/>
              <a:p>
                <a:r>
                  <a:rPr lang="tr-TR">
                    <a:noFill/>
                  </a:rPr>
                  <a:t> </a:t>
                </a:r>
              </a:p>
            </p:txBody>
          </p:sp>
        </mc:Fallback>
      </mc:AlternateContent>
      <p:pic>
        <p:nvPicPr>
          <p:cNvPr id="38" name="Resim 37">
            <a:extLst>
              <a:ext uri="{FF2B5EF4-FFF2-40B4-BE49-F238E27FC236}">
                <a16:creationId xmlns:a16="http://schemas.microsoft.com/office/drawing/2014/main" id="{AFB20049-6917-435E-BB05-A6B2B43427A0}"/>
              </a:ext>
            </a:extLst>
          </p:cNvPr>
          <p:cNvPicPr>
            <a:picLocks noChangeAspect="1"/>
          </p:cNvPicPr>
          <p:nvPr/>
        </p:nvPicPr>
        <p:blipFill rotWithShape="1">
          <a:blip r:embed="rId8">
            <a:extLst>
              <a:ext uri="{28A0092B-C50C-407E-A947-70E740481C1C}">
                <a14:useLocalDpi xmlns:a14="http://schemas.microsoft.com/office/drawing/2010/main" val="0"/>
              </a:ext>
            </a:extLst>
          </a:blip>
          <a:srcRect b="15279"/>
          <a:stretch/>
        </p:blipFill>
        <p:spPr>
          <a:xfrm>
            <a:off x="-13670" y="-136330"/>
            <a:ext cx="12205670" cy="5259536"/>
          </a:xfrm>
          <a:prstGeom prst="rect">
            <a:avLst/>
          </a:prstGeom>
          <a:solidFill>
            <a:schemeClr val="bg1">
              <a:alpha val="0"/>
            </a:schemeClr>
          </a:solidFill>
        </p:spPr>
      </p:pic>
      <p:sp>
        <p:nvSpPr>
          <p:cNvPr id="40" name="Metin kutusu 39">
            <a:extLst>
              <a:ext uri="{FF2B5EF4-FFF2-40B4-BE49-F238E27FC236}">
                <a16:creationId xmlns:a16="http://schemas.microsoft.com/office/drawing/2014/main" id="{EC70BAEB-BB55-494D-B228-335A9788EB04}"/>
              </a:ext>
            </a:extLst>
          </p:cNvPr>
          <p:cNvSpPr txBox="1"/>
          <p:nvPr/>
        </p:nvSpPr>
        <p:spPr>
          <a:xfrm>
            <a:off x="589281" y="699609"/>
            <a:ext cx="11122870" cy="1200329"/>
          </a:xfrm>
          <a:prstGeom prst="rect">
            <a:avLst/>
          </a:prstGeom>
          <a:solidFill>
            <a:schemeClr val="bg1">
              <a:lumMod val="85000"/>
            </a:schemeClr>
          </a:solidFill>
        </p:spPr>
        <p:txBody>
          <a:bodyPr wrap="square" rtlCol="0">
            <a:spAutoFit/>
          </a:bodyPr>
          <a:lstStyle/>
          <a:p>
            <a:r>
              <a:rPr lang="tr-TR" sz="2400" dirty="0"/>
              <a:t>Her parçacık diğer parçacığı kütle çekim kuvveti ile birlikte çeker .İki parçacık arasındaki kütle çekim kuvveti onların kütleleri ile doğru aralarındaki mesafenin karesi ile ters orantılıdır.</a:t>
            </a:r>
          </a:p>
        </p:txBody>
      </p:sp>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A54B79A4-F547-42AB-9097-EC14EF922DAD}"/>
                  </a:ext>
                </a:extLst>
              </p:cNvPr>
              <p:cNvSpPr txBox="1"/>
              <p:nvPr/>
            </p:nvSpPr>
            <p:spPr>
              <a:xfrm>
                <a:off x="1179853" y="2510222"/>
                <a:ext cx="3023969" cy="706668"/>
              </a:xfrm>
              <a:prstGeom prst="rect">
                <a:avLst/>
              </a:prstGeom>
              <a:solidFill>
                <a:schemeClr val="bg1">
                  <a:lumMod val="95000"/>
                </a:schemeClr>
              </a:solidFill>
            </p:spPr>
            <p:txBody>
              <a:bodyPr wrap="none" lIns="0" tIns="0" rIns="0" bIns="0" rtlCol="0">
                <a:spAutoFit/>
              </a:bodyPr>
              <a:lstStyle/>
              <a:p>
                <a14:m>
                  <m:oMath xmlns:m="http://schemas.openxmlformats.org/officeDocument/2006/math">
                    <m:r>
                      <a:rPr lang="tr-TR" sz="3200" b="1" i="1" smtClean="0">
                        <a:latin typeface="Cambria Math" panose="02040503050406030204" pitchFamily="18" charset="0"/>
                      </a:rPr>
                      <m:t>𝑭</m:t>
                    </m:r>
                    <m:r>
                      <a:rPr lang="tr-TR" sz="3200" b="1" i="0">
                        <a:latin typeface="Cambria Math" panose="02040503050406030204" pitchFamily="18" charset="0"/>
                      </a:rPr>
                      <m:t>=</m:t>
                    </m:r>
                    <m:r>
                      <a:rPr lang="tr-TR" sz="3200" b="1" i="1">
                        <a:latin typeface="Cambria Math" panose="02040503050406030204" pitchFamily="18" charset="0"/>
                      </a:rPr>
                      <m:t>𝑮</m:t>
                    </m:r>
                    <m:f>
                      <m:fPr>
                        <m:ctrlPr>
                          <a:rPr lang="tr-TR" sz="3200" b="1" i="1">
                            <a:solidFill>
                              <a:srgbClr val="836967"/>
                            </a:solidFill>
                            <a:latin typeface="Cambria Math" panose="02040503050406030204" pitchFamily="18" charset="0"/>
                          </a:rPr>
                        </m:ctrlPr>
                      </m:fPr>
                      <m:num>
                        <m:sSub>
                          <m:sSubPr>
                            <m:ctrlPr>
                              <a:rPr lang="tr-TR" sz="3200" b="1" i="1">
                                <a:solidFill>
                                  <a:srgbClr val="836967"/>
                                </a:solidFill>
                                <a:latin typeface="Cambria Math" panose="02040503050406030204" pitchFamily="18" charset="0"/>
                              </a:rPr>
                            </m:ctrlPr>
                          </m:sSubPr>
                          <m:e>
                            <m:r>
                              <a:rPr lang="tr-TR" sz="3200" b="1" i="1">
                                <a:latin typeface="Cambria Math" panose="02040503050406030204" pitchFamily="18" charset="0"/>
                              </a:rPr>
                              <m:t>𝑴</m:t>
                            </m:r>
                          </m:e>
                          <m:sub>
                            <m:r>
                              <a:rPr lang="tr-TR" sz="3200" b="1" i="0">
                                <a:latin typeface="Cambria Math" panose="02040503050406030204" pitchFamily="18" charset="0"/>
                              </a:rPr>
                              <m:t>𝟏</m:t>
                            </m:r>
                          </m:sub>
                        </m:sSub>
                        <m:r>
                          <a:rPr lang="tr-TR" sz="3200" b="1" i="0">
                            <a:latin typeface="Cambria Math" panose="02040503050406030204" pitchFamily="18" charset="0"/>
                          </a:rPr>
                          <m:t>⋅</m:t>
                        </m:r>
                        <m:sSub>
                          <m:sSubPr>
                            <m:ctrlPr>
                              <a:rPr lang="tr-TR" sz="3200" b="1" i="1">
                                <a:solidFill>
                                  <a:srgbClr val="836967"/>
                                </a:solidFill>
                                <a:latin typeface="Cambria Math" panose="02040503050406030204" pitchFamily="18" charset="0"/>
                              </a:rPr>
                            </m:ctrlPr>
                          </m:sSubPr>
                          <m:e>
                            <m:r>
                              <a:rPr lang="tr-TR" sz="3200" b="1" i="1">
                                <a:latin typeface="Cambria Math" panose="02040503050406030204" pitchFamily="18" charset="0"/>
                              </a:rPr>
                              <m:t>𝑴</m:t>
                            </m:r>
                          </m:e>
                          <m:sub>
                            <m:r>
                              <a:rPr lang="tr-TR" sz="3200" b="1" i="0">
                                <a:latin typeface="Cambria Math" panose="02040503050406030204" pitchFamily="18" charset="0"/>
                              </a:rPr>
                              <m:t>𝟐</m:t>
                            </m:r>
                          </m:sub>
                        </m:sSub>
                      </m:num>
                      <m:den>
                        <m:sSup>
                          <m:sSupPr>
                            <m:ctrlPr>
                              <a:rPr lang="tr-TR" sz="3200" b="1" i="1">
                                <a:solidFill>
                                  <a:srgbClr val="836967"/>
                                </a:solidFill>
                                <a:latin typeface="Cambria Math" panose="02040503050406030204" pitchFamily="18" charset="0"/>
                              </a:rPr>
                            </m:ctrlPr>
                          </m:sSupPr>
                          <m:e>
                            <m:r>
                              <a:rPr lang="tr-TR" sz="3200" b="1" i="1">
                                <a:latin typeface="Cambria Math" panose="02040503050406030204" pitchFamily="18" charset="0"/>
                              </a:rPr>
                              <m:t>𝑹</m:t>
                            </m:r>
                          </m:e>
                          <m:sup>
                            <m:r>
                              <a:rPr lang="tr-TR" sz="3200" b="1" i="0">
                                <a:latin typeface="Cambria Math" panose="02040503050406030204" pitchFamily="18" charset="0"/>
                              </a:rPr>
                              <m:t>𝟐</m:t>
                            </m:r>
                          </m:sup>
                        </m:sSup>
                      </m:den>
                    </m:f>
                  </m:oMath>
                </a14:m>
                <a:r>
                  <a:rPr lang="tr-TR" sz="3200" b="1" dirty="0"/>
                  <a:t>     </a:t>
                </a:r>
                <a:r>
                  <a:rPr lang="tr-TR" sz="1600" dirty="0"/>
                  <a:t>(</a:t>
                </a:r>
                <a:r>
                  <a:rPr lang="tr-TR" sz="1600" dirty="0" err="1"/>
                  <a:t>N.1</a:t>
                </a:r>
                <a:r>
                  <a:rPr lang="tr-TR" sz="1600" dirty="0"/>
                  <a:t>)</a:t>
                </a:r>
                <a:endParaRPr lang="tr-TR" sz="3200" dirty="0"/>
              </a:p>
            </p:txBody>
          </p:sp>
        </mc:Choice>
        <mc:Fallback xmlns="">
          <p:sp>
            <p:nvSpPr>
              <p:cNvPr id="41" name="Metin kutusu 40">
                <a:extLst>
                  <a:ext uri="{FF2B5EF4-FFF2-40B4-BE49-F238E27FC236}">
                    <a16:creationId xmlns:a16="http://schemas.microsoft.com/office/drawing/2014/main" id="{A54B79A4-F547-42AB-9097-EC14EF922DAD}"/>
                  </a:ext>
                </a:extLst>
              </p:cNvPr>
              <p:cNvSpPr txBox="1">
                <a:spLocks noRot="1" noChangeAspect="1" noMove="1" noResize="1" noEditPoints="1" noAdjustHandles="1" noChangeArrowheads="1" noChangeShapeType="1" noTextEdit="1"/>
              </p:cNvSpPr>
              <p:nvPr/>
            </p:nvSpPr>
            <p:spPr>
              <a:xfrm>
                <a:off x="1179853" y="2510222"/>
                <a:ext cx="3023969" cy="706668"/>
              </a:xfrm>
              <a:prstGeom prst="rect">
                <a:avLst/>
              </a:prstGeom>
              <a:blipFill>
                <a:blip r:embed="rId9"/>
                <a:stretch>
                  <a:fillRect r="-121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EF6171DD-5355-488C-8912-9A3196CF221A}"/>
                  </a:ext>
                </a:extLst>
              </p:cNvPr>
              <p:cNvSpPr txBox="1"/>
              <p:nvPr/>
            </p:nvSpPr>
            <p:spPr>
              <a:xfrm>
                <a:off x="6340113" y="2337361"/>
                <a:ext cx="5029696" cy="1200329"/>
              </a:xfrm>
              <a:prstGeom prst="rect">
                <a:avLst/>
              </a:prstGeom>
              <a:solidFill>
                <a:schemeClr val="bg1">
                  <a:lumMod val="95000"/>
                </a:schemeClr>
              </a:solidFill>
            </p:spPr>
            <p:txBody>
              <a:bodyPr wrap="square" rtlCol="0">
                <a:spAutoFit/>
              </a:bodyPr>
              <a:lstStyle/>
              <a:p>
                <a:r>
                  <a:rPr lang="tr-TR" dirty="0"/>
                  <a:t>F</a:t>
                </a:r>
                <a:r>
                  <a:rPr lang="tr-TR" dirty="0">
                    <a:sym typeface="Wingdings" panose="05000000000000000000" pitchFamily="2" charset="2"/>
                  </a:rPr>
                  <a:t> : Kütle çekim kuvvetinin büyüklüğü(Newton-N)</a:t>
                </a:r>
              </a:p>
              <a:p>
                <a:r>
                  <a:rPr lang="tr-TR" dirty="0">
                    <a:sym typeface="Wingdings" panose="05000000000000000000" pitchFamily="2" charset="2"/>
                  </a:rPr>
                  <a:t>G : Yerçekimi sabiti=6.67 x </a:t>
                </a:r>
                <a14:m>
                  <m:oMath xmlns:m="http://schemas.openxmlformats.org/officeDocument/2006/math">
                    <m:sSup>
                      <m:sSupPr>
                        <m:ctrlPr>
                          <a:rPr lang="tr-TR" i="1" smtClean="0">
                            <a:latin typeface="Cambria Math" panose="02040503050406030204" pitchFamily="18" charset="0"/>
                            <a:sym typeface="Wingdings" panose="05000000000000000000" pitchFamily="2" charset="2"/>
                          </a:rPr>
                        </m:ctrlPr>
                      </m:sSupPr>
                      <m:e>
                        <m:r>
                          <a:rPr lang="tr-TR" b="0" i="1" smtClean="0">
                            <a:latin typeface="Cambria Math" panose="02040503050406030204" pitchFamily="18" charset="0"/>
                            <a:sym typeface="Wingdings" panose="05000000000000000000" pitchFamily="2" charset="2"/>
                          </a:rPr>
                          <m:t>10</m:t>
                        </m:r>
                      </m:e>
                      <m:sup>
                        <m:r>
                          <a:rPr lang="tr-TR" b="0" i="1" smtClean="0">
                            <a:latin typeface="Cambria Math" panose="02040503050406030204" pitchFamily="18" charset="0"/>
                            <a:sym typeface="Wingdings" panose="05000000000000000000" pitchFamily="2" charset="2"/>
                          </a:rPr>
                          <m:t>−11</m:t>
                        </m:r>
                      </m:sup>
                    </m:sSup>
                  </m:oMath>
                </a14:m>
                <a:r>
                  <a:rPr lang="tr-TR" dirty="0">
                    <a:sym typeface="Wingdings" panose="05000000000000000000" pitchFamily="2" charset="2"/>
                  </a:rPr>
                  <a:t> </a:t>
                </a:r>
                <a14:m>
                  <m:oMath xmlns:m="http://schemas.openxmlformats.org/officeDocument/2006/math">
                    <m:sSup>
                      <m:sSupPr>
                        <m:ctrlPr>
                          <a:rPr lang="tr-TR" i="1">
                            <a:latin typeface="Cambria Math" panose="02040503050406030204" pitchFamily="18" charset="0"/>
                            <a:sym typeface="Wingdings" panose="05000000000000000000" pitchFamily="2" charset="2"/>
                          </a:rPr>
                        </m:ctrlPr>
                      </m:sSupPr>
                      <m:e>
                        <m:r>
                          <a:rPr lang="tr-TR" b="0" i="1" smtClean="0">
                            <a:latin typeface="Cambria Math" panose="02040503050406030204" pitchFamily="18" charset="0"/>
                            <a:sym typeface="Wingdings" panose="05000000000000000000" pitchFamily="2" charset="2"/>
                          </a:rPr>
                          <m:t>𝑁𝑚</m:t>
                        </m:r>
                      </m:e>
                      <m:sup>
                        <m:r>
                          <a:rPr lang="tr-TR" b="0" i="1" smtClean="0">
                            <a:latin typeface="Cambria Math" panose="02040503050406030204" pitchFamily="18" charset="0"/>
                            <a:sym typeface="Wingdings" panose="05000000000000000000" pitchFamily="2" charset="2"/>
                          </a:rPr>
                          <m:t>2</m:t>
                        </m:r>
                      </m:sup>
                    </m:sSup>
                  </m:oMath>
                </a14:m>
                <a:r>
                  <a:rPr lang="tr-TR" dirty="0">
                    <a:sym typeface="Wingdings" panose="05000000000000000000" pitchFamily="2" charset="2"/>
                  </a:rPr>
                  <a:t> </a:t>
                </a:r>
                <a14:m>
                  <m:oMath xmlns:m="http://schemas.openxmlformats.org/officeDocument/2006/math">
                    <m:sSup>
                      <m:sSupPr>
                        <m:ctrlPr>
                          <a:rPr lang="tr-TR" i="1">
                            <a:latin typeface="Cambria Math" panose="02040503050406030204" pitchFamily="18" charset="0"/>
                            <a:sym typeface="Wingdings" panose="05000000000000000000" pitchFamily="2" charset="2"/>
                          </a:rPr>
                        </m:ctrlPr>
                      </m:sSupPr>
                      <m:e>
                        <m:r>
                          <a:rPr lang="tr-TR" b="0" i="1" smtClean="0">
                            <a:latin typeface="Cambria Math" panose="02040503050406030204" pitchFamily="18" charset="0"/>
                            <a:sym typeface="Wingdings" panose="05000000000000000000" pitchFamily="2" charset="2"/>
                          </a:rPr>
                          <m:t>/</m:t>
                        </m:r>
                        <m:r>
                          <a:rPr lang="tr-TR" b="0" i="1" smtClean="0">
                            <a:latin typeface="Cambria Math" panose="02040503050406030204" pitchFamily="18" charset="0"/>
                            <a:sym typeface="Wingdings" panose="05000000000000000000" pitchFamily="2" charset="2"/>
                          </a:rPr>
                          <m:t>𝑘𝑔</m:t>
                        </m:r>
                      </m:e>
                      <m:sup>
                        <m:r>
                          <a:rPr lang="tr-TR" b="0" i="1" smtClean="0">
                            <a:latin typeface="Cambria Math" panose="02040503050406030204" pitchFamily="18" charset="0"/>
                            <a:sym typeface="Wingdings" panose="05000000000000000000" pitchFamily="2" charset="2"/>
                          </a:rPr>
                          <m:t>2</m:t>
                        </m:r>
                      </m:sup>
                    </m:sSup>
                  </m:oMath>
                </a14:m>
                <a:endParaRPr lang="tr-TR" dirty="0"/>
              </a:p>
              <a:p>
                <a:r>
                  <a:rPr lang="tr-TR" dirty="0" err="1"/>
                  <a:t>M1</a:t>
                </a:r>
                <a:r>
                  <a:rPr lang="tr-TR" dirty="0"/>
                  <a:t> ve </a:t>
                </a:r>
                <a:r>
                  <a:rPr lang="tr-TR" dirty="0" err="1"/>
                  <a:t>M2</a:t>
                </a:r>
                <a:r>
                  <a:rPr lang="tr-TR" dirty="0"/>
                  <a:t> parçacıkların kütleleri</a:t>
                </a:r>
              </a:p>
              <a:p>
                <a:r>
                  <a:rPr lang="tr-TR" dirty="0"/>
                  <a:t>R </a:t>
                </a:r>
                <a:r>
                  <a:rPr lang="tr-TR" dirty="0">
                    <a:sym typeface="Wingdings" panose="05000000000000000000" pitchFamily="2" charset="2"/>
                  </a:rPr>
                  <a:t>: İki parçacık arası mesafedir.(Öklid Mesafesi)</a:t>
                </a:r>
                <a:endParaRPr lang="tr-TR" dirty="0"/>
              </a:p>
            </p:txBody>
          </p:sp>
        </mc:Choice>
        <mc:Fallback xmlns="">
          <p:sp>
            <p:nvSpPr>
              <p:cNvPr id="42" name="Metin kutusu 41">
                <a:extLst>
                  <a:ext uri="{FF2B5EF4-FFF2-40B4-BE49-F238E27FC236}">
                    <a16:creationId xmlns:a16="http://schemas.microsoft.com/office/drawing/2014/main" id="{EF6171DD-5355-488C-8912-9A3196CF221A}"/>
                  </a:ext>
                </a:extLst>
              </p:cNvPr>
              <p:cNvSpPr txBox="1">
                <a:spLocks noRot="1" noChangeAspect="1" noMove="1" noResize="1" noEditPoints="1" noAdjustHandles="1" noChangeArrowheads="1" noChangeShapeType="1" noTextEdit="1"/>
              </p:cNvSpPr>
              <p:nvPr/>
            </p:nvSpPr>
            <p:spPr>
              <a:xfrm>
                <a:off x="6340113" y="2337361"/>
                <a:ext cx="5029696" cy="1200329"/>
              </a:xfrm>
              <a:prstGeom prst="rect">
                <a:avLst/>
              </a:prstGeom>
              <a:blipFill>
                <a:blip r:embed="rId10"/>
                <a:stretch>
                  <a:fillRect l="-970" t="-2538" b="-7107"/>
                </a:stretch>
              </a:blipFill>
            </p:spPr>
            <p:txBody>
              <a:bodyPr/>
              <a:lstStyle/>
              <a:p>
                <a:r>
                  <a:rPr lang="tr-TR">
                    <a:noFill/>
                  </a:rPr>
                  <a:t> </a:t>
                </a:r>
              </a:p>
            </p:txBody>
          </p:sp>
        </mc:Fallback>
      </mc:AlternateContent>
    </p:spTree>
    <p:extLst>
      <p:ext uri="{BB962C8B-B14F-4D97-AF65-F5344CB8AC3E}">
        <p14:creationId xmlns:p14="http://schemas.microsoft.com/office/powerpoint/2010/main" val="223526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10000" fill="hold" grpId="0" nodeType="withEffect">
                                  <p:stCondLst>
                                    <p:cond delay="0"/>
                                  </p:stCondLst>
                                  <p:childTnLst>
                                    <p:animRot by="120000">
                                      <p:cBhvr>
                                        <p:cTn id="6" dur="100" fill="hold">
                                          <p:stCondLst>
                                            <p:cond delay="0"/>
                                          </p:stCondLst>
                                        </p:cTn>
                                        <p:tgtEl>
                                          <p:spTgt spid="29"/>
                                        </p:tgtEl>
                                        <p:attrNameLst>
                                          <p:attrName>r</p:attrName>
                                        </p:attrNameLst>
                                      </p:cBhvr>
                                    </p:animRot>
                                    <p:animRot by="-240000">
                                      <p:cBhvr>
                                        <p:cTn id="7" dur="200" fill="hold">
                                          <p:stCondLst>
                                            <p:cond delay="200"/>
                                          </p:stCondLst>
                                        </p:cTn>
                                        <p:tgtEl>
                                          <p:spTgt spid="29"/>
                                        </p:tgtEl>
                                        <p:attrNameLst>
                                          <p:attrName>r</p:attrName>
                                        </p:attrNameLst>
                                      </p:cBhvr>
                                    </p:animRot>
                                    <p:animRot by="240000">
                                      <p:cBhvr>
                                        <p:cTn id="8" dur="200" fill="hold">
                                          <p:stCondLst>
                                            <p:cond delay="400"/>
                                          </p:stCondLst>
                                        </p:cTn>
                                        <p:tgtEl>
                                          <p:spTgt spid="29"/>
                                        </p:tgtEl>
                                        <p:attrNameLst>
                                          <p:attrName>r</p:attrName>
                                        </p:attrNameLst>
                                      </p:cBhvr>
                                    </p:animRot>
                                    <p:animRot by="-240000">
                                      <p:cBhvr>
                                        <p:cTn id="9" dur="200" fill="hold">
                                          <p:stCondLst>
                                            <p:cond delay="600"/>
                                          </p:stCondLst>
                                        </p:cTn>
                                        <p:tgtEl>
                                          <p:spTgt spid="29"/>
                                        </p:tgtEl>
                                        <p:attrNameLst>
                                          <p:attrName>r</p:attrName>
                                        </p:attrNameLst>
                                      </p:cBhvr>
                                    </p:animRot>
                                    <p:animRot by="120000">
                                      <p:cBhvr>
                                        <p:cTn id="10" dur="200" fill="hold">
                                          <p:stCondLst>
                                            <p:cond delay="800"/>
                                          </p:stCondLst>
                                        </p:cTn>
                                        <p:tgtEl>
                                          <p:spTgt spid="29"/>
                                        </p:tgtEl>
                                        <p:attrNameLst>
                                          <p:attrName>r</p:attrName>
                                        </p:attrNameLst>
                                      </p:cBhvr>
                                    </p:animRot>
                                  </p:childTnLst>
                                </p:cTn>
                              </p:par>
                              <p:par>
                                <p:cTn id="11" presetID="32" presetClass="emph" presetSubtype="0" repeatCount="indefinite" fill="hold" grpId="0" nodeType="withEffect">
                                  <p:stCondLst>
                                    <p:cond delay="0"/>
                                  </p:stCondLst>
                                  <p:endCondLst>
                                    <p:cond evt="onNext" delay="0">
                                      <p:tgtEl>
                                        <p:sldTgt/>
                                      </p:tgtEl>
                                    </p:cond>
                                  </p:endCondLst>
                                  <p:childTnLst>
                                    <p:animRot by="120000">
                                      <p:cBhvr>
                                        <p:cTn id="12" dur="100" fill="hold">
                                          <p:stCondLst>
                                            <p:cond delay="0"/>
                                          </p:stCondLst>
                                        </p:cTn>
                                        <p:tgtEl>
                                          <p:spTgt spid="36"/>
                                        </p:tgtEl>
                                        <p:attrNameLst>
                                          <p:attrName>r</p:attrName>
                                        </p:attrNameLst>
                                      </p:cBhvr>
                                    </p:animRot>
                                    <p:animRot by="-240000">
                                      <p:cBhvr>
                                        <p:cTn id="13" dur="200" fill="hold">
                                          <p:stCondLst>
                                            <p:cond delay="200"/>
                                          </p:stCondLst>
                                        </p:cTn>
                                        <p:tgtEl>
                                          <p:spTgt spid="36"/>
                                        </p:tgtEl>
                                        <p:attrNameLst>
                                          <p:attrName>r</p:attrName>
                                        </p:attrNameLst>
                                      </p:cBhvr>
                                    </p:animRot>
                                    <p:animRot by="240000">
                                      <p:cBhvr>
                                        <p:cTn id="14" dur="200" fill="hold">
                                          <p:stCondLst>
                                            <p:cond delay="400"/>
                                          </p:stCondLst>
                                        </p:cTn>
                                        <p:tgtEl>
                                          <p:spTgt spid="36"/>
                                        </p:tgtEl>
                                        <p:attrNameLst>
                                          <p:attrName>r</p:attrName>
                                        </p:attrNameLst>
                                      </p:cBhvr>
                                    </p:animRot>
                                    <p:animRot by="-240000">
                                      <p:cBhvr>
                                        <p:cTn id="15" dur="200" fill="hold">
                                          <p:stCondLst>
                                            <p:cond delay="600"/>
                                          </p:stCondLst>
                                        </p:cTn>
                                        <p:tgtEl>
                                          <p:spTgt spid="36"/>
                                        </p:tgtEl>
                                        <p:attrNameLst>
                                          <p:attrName>r</p:attrName>
                                        </p:attrNameLst>
                                      </p:cBhvr>
                                    </p:animRot>
                                    <p:animRot by="120000">
                                      <p:cBhvr>
                                        <p:cTn id="16" dur="200" fill="hold">
                                          <p:stCondLst>
                                            <p:cond delay="80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Illustration of Sal Fu She is shown as part of a connected network of scientists working on various projects">
            <a:extLst>
              <a:ext uri="{FF2B5EF4-FFF2-40B4-BE49-F238E27FC236}">
                <a16:creationId xmlns:a16="http://schemas.microsoft.com/office/drawing/2014/main" id="{FE82B432-2F74-4221-805B-97CCEF07E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Başlık 1">
            <a:extLst>
              <a:ext uri="{FF2B5EF4-FFF2-40B4-BE49-F238E27FC236}">
                <a16:creationId xmlns:a16="http://schemas.microsoft.com/office/drawing/2014/main" id="{65F323A9-D806-45B5-9E63-43E7FF5D65FA}"/>
              </a:ext>
            </a:extLst>
          </p:cNvPr>
          <p:cNvSpPr>
            <a:spLocks noGrp="1"/>
          </p:cNvSpPr>
          <p:nvPr>
            <p:ph type="title"/>
          </p:nvPr>
        </p:nvSpPr>
        <p:spPr>
          <a:xfrm>
            <a:off x="1222672" y="858278"/>
            <a:ext cx="9102323" cy="1298802"/>
          </a:xfrm>
          <a:solidFill>
            <a:srgbClr val="FFFFFF">
              <a:alpha val="85098"/>
            </a:srgbClr>
          </a:solidFill>
        </p:spPr>
        <p:txBody>
          <a:bodyPr/>
          <a:lstStyle/>
          <a:p>
            <a:pPr algn="ctr"/>
            <a:r>
              <a:rPr lang="tr-TR" b="1" dirty="0"/>
              <a:t>Yerçekimsel Arama Algoritması</a:t>
            </a:r>
          </a:p>
        </p:txBody>
      </p:sp>
      <p:sp>
        <p:nvSpPr>
          <p:cNvPr id="24" name="İçerik Yer Tutucusu 2">
            <a:extLst>
              <a:ext uri="{FF2B5EF4-FFF2-40B4-BE49-F238E27FC236}">
                <a16:creationId xmlns:a16="http://schemas.microsoft.com/office/drawing/2014/main" id="{AD0456A7-425D-46B9-90B4-01F141C1A44E}"/>
              </a:ext>
            </a:extLst>
          </p:cNvPr>
          <p:cNvSpPr>
            <a:spLocks noGrp="1"/>
          </p:cNvSpPr>
          <p:nvPr>
            <p:ph idx="1"/>
          </p:nvPr>
        </p:nvSpPr>
        <p:spPr>
          <a:xfrm>
            <a:off x="248814" y="2284448"/>
            <a:ext cx="11821266" cy="4339872"/>
          </a:xfrm>
          <a:solidFill>
            <a:srgbClr val="FFFFFF">
              <a:alpha val="85098"/>
            </a:srgbClr>
          </a:solidFill>
        </p:spPr>
        <p:txBody>
          <a:bodyPr>
            <a:normAutofit lnSpcReduction="10000"/>
          </a:bodyPr>
          <a:lstStyle/>
          <a:p>
            <a:r>
              <a:rPr lang="tr-TR" sz="1800" dirty="0"/>
              <a:t>Rashedi ve arkadaşları tarafından önerilen yerçekimi arama algoritması Newton’un yerçekimi yasasından esinlenerek geliştirilmiştir.</a:t>
            </a:r>
          </a:p>
          <a:p>
            <a:r>
              <a:rPr lang="tr-TR" sz="1800" dirty="0"/>
              <a:t>Rashedi bu algoritma hakkında araştırmalarına devam ederek geliştirmiş ve düzenlemiştir</a:t>
            </a:r>
          </a:p>
          <a:p>
            <a:r>
              <a:rPr lang="tr-TR" sz="1800" dirty="0" err="1"/>
              <a:t>Rashedi’nin</a:t>
            </a:r>
            <a:r>
              <a:rPr lang="tr-TR" sz="1800" dirty="0"/>
              <a:t> yaptığı 32 yayından 17 tanesi Yerçekimsel Arama Algoritmasını içermektedir.</a:t>
            </a:r>
          </a:p>
          <a:p>
            <a:pPr lvl="1"/>
            <a:r>
              <a:rPr lang="tr-TR" sz="1800" dirty="0" err="1"/>
              <a:t>GSA:a</a:t>
            </a:r>
            <a:endParaRPr lang="tr-TR" sz="1800" dirty="0"/>
          </a:p>
          <a:p>
            <a:pPr lvl="1"/>
            <a:r>
              <a:rPr lang="tr-TR" sz="1800" dirty="0" err="1"/>
              <a:t>BGSA:binary</a:t>
            </a:r>
            <a:r>
              <a:rPr lang="tr-TR" sz="1800" dirty="0"/>
              <a:t> GSA</a:t>
            </a:r>
          </a:p>
          <a:p>
            <a:pPr lvl="1"/>
            <a:r>
              <a:rPr lang="tr-TR" sz="1800" dirty="0" err="1"/>
              <a:t>Filter</a:t>
            </a:r>
            <a:r>
              <a:rPr lang="tr-TR" sz="1800" dirty="0"/>
              <a:t> </a:t>
            </a:r>
            <a:r>
              <a:rPr lang="tr-TR" sz="1800" dirty="0" err="1"/>
              <a:t>Modeling</a:t>
            </a:r>
            <a:r>
              <a:rPr lang="tr-TR" sz="1800" dirty="0"/>
              <a:t> </a:t>
            </a:r>
            <a:r>
              <a:rPr lang="tr-TR" sz="1800" dirty="0" err="1"/>
              <a:t>using</a:t>
            </a:r>
            <a:r>
              <a:rPr lang="tr-TR" sz="1800" dirty="0"/>
              <a:t> GSA</a:t>
            </a:r>
          </a:p>
          <a:p>
            <a:pPr lvl="1"/>
            <a:r>
              <a:rPr lang="tr-TR" sz="1800" dirty="0"/>
              <a:t>GSA anketi</a:t>
            </a:r>
          </a:p>
          <a:p>
            <a:pPr lvl="1"/>
            <a:r>
              <a:rPr lang="tr-TR" sz="1800" dirty="0" err="1"/>
              <a:t>BGSA</a:t>
            </a:r>
            <a:r>
              <a:rPr lang="tr-TR" sz="1800" dirty="0"/>
              <a:t> ile özellik alt kümesi seçimi</a:t>
            </a:r>
          </a:p>
          <a:p>
            <a:pPr lvl="1"/>
            <a:r>
              <a:rPr lang="tr-TR" sz="1800" dirty="0" err="1"/>
              <a:t>BGSA</a:t>
            </a:r>
            <a:r>
              <a:rPr lang="tr-TR" sz="1800" dirty="0"/>
              <a:t> ile EEG sinyallerinden sağ ve sol el hareketleri sınıflandırılması</a:t>
            </a:r>
          </a:p>
          <a:p>
            <a:pPr lvl="1"/>
            <a:r>
              <a:rPr lang="tr-TR" sz="1800" dirty="0"/>
              <a:t>Bulanık(</a:t>
            </a:r>
            <a:r>
              <a:rPr lang="tr-TR" sz="1800" dirty="0" err="1"/>
              <a:t>Fuzzy</a:t>
            </a:r>
            <a:r>
              <a:rPr lang="tr-TR" sz="1800" dirty="0"/>
              <a:t>) GSA</a:t>
            </a:r>
          </a:p>
          <a:p>
            <a:pPr lvl="1"/>
            <a:r>
              <a:rPr lang="tr-TR" sz="1800" dirty="0"/>
              <a:t>İtici ve çekici güçlere sahip GSA</a:t>
            </a:r>
          </a:p>
          <a:p>
            <a:pPr lvl="1"/>
            <a:r>
              <a:rPr lang="tr-TR" sz="1800" dirty="0"/>
              <a:t>GSA ile mamografi görüntülerinde kanser tümörleri tespiti</a:t>
            </a:r>
          </a:p>
          <a:p>
            <a:pPr lvl="1"/>
            <a:r>
              <a:rPr lang="tr-TR" sz="1800" dirty="0"/>
              <a:t>….</a:t>
            </a:r>
          </a:p>
        </p:txBody>
      </p:sp>
      <p:pic>
        <p:nvPicPr>
          <p:cNvPr id="25" name="Picture 2" descr="Associate Professor of Electrical Engineering, Graduate University of Advanced Technology">
            <a:extLst>
              <a:ext uri="{FF2B5EF4-FFF2-40B4-BE49-F238E27FC236}">
                <a16:creationId xmlns:a16="http://schemas.microsoft.com/office/drawing/2014/main" id="{81147422-42CB-4001-9CFE-6E9B0F26E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906" y="2823666"/>
            <a:ext cx="19050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Metin kutusu 25">
            <a:extLst>
              <a:ext uri="{FF2B5EF4-FFF2-40B4-BE49-F238E27FC236}">
                <a16:creationId xmlns:a16="http://schemas.microsoft.com/office/drawing/2014/main" id="{F3955F66-B1DB-4CF9-ACE8-EC403246D562}"/>
              </a:ext>
            </a:extLst>
          </p:cNvPr>
          <p:cNvSpPr txBox="1"/>
          <p:nvPr/>
        </p:nvSpPr>
        <p:spPr>
          <a:xfrm>
            <a:off x="9174586" y="4983403"/>
            <a:ext cx="2453640" cy="1200329"/>
          </a:xfrm>
          <a:prstGeom prst="rect">
            <a:avLst/>
          </a:prstGeom>
          <a:solidFill>
            <a:schemeClr val="bg1"/>
          </a:solidFill>
          <a:ln>
            <a:solidFill>
              <a:schemeClr val="tx1"/>
            </a:solidFill>
          </a:ln>
        </p:spPr>
        <p:txBody>
          <a:bodyPr wrap="square" rtlCol="0">
            <a:spAutoFit/>
          </a:bodyPr>
          <a:lstStyle/>
          <a:p>
            <a:pPr algn="ctr"/>
            <a:r>
              <a:rPr lang="tr-TR" dirty="0">
                <a:solidFill>
                  <a:srgbClr val="222222"/>
                </a:solidFill>
                <a:latin typeface="Arial" panose="020B0604020202020204" pitchFamily="34" charset="0"/>
              </a:rPr>
              <a:t>RASHEDİ </a:t>
            </a:r>
            <a:r>
              <a:rPr lang="tr-TR" dirty="0" err="1">
                <a:solidFill>
                  <a:srgbClr val="222222"/>
                </a:solidFill>
                <a:latin typeface="Arial" panose="020B0604020202020204" pitchFamily="34" charset="0"/>
              </a:rPr>
              <a:t>ESMAT</a:t>
            </a:r>
            <a:endParaRPr lang="tr-TR" dirty="0">
              <a:solidFill>
                <a:srgbClr val="222222"/>
              </a:solidFill>
              <a:latin typeface="Arial" panose="020B0604020202020204" pitchFamily="34" charset="0"/>
            </a:endParaRPr>
          </a:p>
          <a:p>
            <a:pPr algn="ctr"/>
            <a:r>
              <a:rPr lang="tr-TR" dirty="0">
                <a:solidFill>
                  <a:srgbClr val="222222"/>
                </a:solidFill>
                <a:latin typeface="Arial" panose="020B0604020202020204" pitchFamily="34" charset="0"/>
              </a:rPr>
              <a:t>İran İleri Teknoloji Üniversitesi Elektrik Mühendisliği Doçenti</a:t>
            </a:r>
            <a:endParaRPr lang="tr-TR" dirty="0"/>
          </a:p>
        </p:txBody>
      </p:sp>
    </p:spTree>
    <p:extLst>
      <p:ext uri="{BB962C8B-B14F-4D97-AF65-F5344CB8AC3E}">
        <p14:creationId xmlns:p14="http://schemas.microsoft.com/office/powerpoint/2010/main" val="233098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Telescopes in space, telescopes on the ground">
            <a:extLst>
              <a:ext uri="{FF2B5EF4-FFF2-40B4-BE49-F238E27FC236}">
                <a16:creationId xmlns:a16="http://schemas.microsoft.com/office/drawing/2014/main" id="{CEBAA327-8C08-48A6-9168-B2669AB01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İçerik Yer Tutucusu 2">
            <a:extLst>
              <a:ext uri="{FF2B5EF4-FFF2-40B4-BE49-F238E27FC236}">
                <a16:creationId xmlns:a16="http://schemas.microsoft.com/office/drawing/2014/main" id="{8B34FFE0-1ACF-4C15-8D55-899F91D972E9}"/>
              </a:ext>
            </a:extLst>
          </p:cNvPr>
          <p:cNvSpPr txBox="1">
            <a:spLocks/>
          </p:cNvSpPr>
          <p:nvPr/>
        </p:nvSpPr>
        <p:spPr>
          <a:xfrm>
            <a:off x="658534" y="745645"/>
            <a:ext cx="10916149" cy="1974406"/>
          </a:xfrm>
          <a:prstGeom prst="rect">
            <a:avLst/>
          </a:prstGeom>
          <a:solidFill>
            <a:srgbClr val="FFFFFF">
              <a:alpha val="85098"/>
            </a:srgbClr>
          </a:solidFill>
          <a:ln w="38100">
            <a:solidFill>
              <a:schemeClr val="bg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tr-TR" sz="1800" dirty="0"/>
          </a:p>
          <a:p>
            <a:r>
              <a:rPr lang="tr-TR" sz="1800" dirty="0"/>
              <a:t>Bu algoritmada kütleler ajan olarak isimlendirilir ve  algoritmanın performansı kütleleri ile ölçülür. Bütün bu nesneler yerçekimi kuvveti ile birbirlerini çekerler ve bu kuvvet daha ağır kütleli nesnelere doğru bütün nesnelerin global(topluca) hareketine sebep olur.</a:t>
            </a:r>
          </a:p>
          <a:p>
            <a:r>
              <a:rPr lang="tr-TR" sz="1800" dirty="0"/>
              <a:t>Kütleler doğrudan bir iletişim biçimi kullanarak işbirliğini yerçekimi kuvveti aracılığıyla yaparlar.</a:t>
            </a:r>
          </a:p>
        </p:txBody>
      </p:sp>
      <p:pic>
        <p:nvPicPr>
          <p:cNvPr id="1026" name="Picture 2" descr="Gravity Visualized animated gif">
            <a:extLst>
              <a:ext uri="{FF2B5EF4-FFF2-40B4-BE49-F238E27FC236}">
                <a16:creationId xmlns:a16="http://schemas.microsoft.com/office/drawing/2014/main" id="{618D8506-416B-419B-A557-6520C8BFB2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67" r="11618"/>
          <a:stretch/>
        </p:blipFill>
        <p:spPr bwMode="auto">
          <a:xfrm>
            <a:off x="6662057" y="3330046"/>
            <a:ext cx="3606759" cy="26005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amanyolu galaksisisi semanın kapılarıdır">
            <a:extLst>
              <a:ext uri="{FF2B5EF4-FFF2-40B4-BE49-F238E27FC236}">
                <a16:creationId xmlns:a16="http://schemas.microsoft.com/office/drawing/2014/main" id="{9834DBBF-1247-477D-8723-7CC6386C3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1"/>
          <a:stretch/>
        </p:blipFill>
        <p:spPr bwMode="auto">
          <a:xfrm>
            <a:off x="1605943" y="3330046"/>
            <a:ext cx="3606758" cy="260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7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two black holes circling one another and producing gravitational waves">
            <a:extLst>
              <a:ext uri="{FF2B5EF4-FFF2-40B4-BE49-F238E27FC236}">
                <a16:creationId xmlns:a16="http://schemas.microsoft.com/office/drawing/2014/main" id="{A52E53BA-3E3A-4AD5-967B-95CBBA533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İçerik Yer Tutucusu 2">
            <a:extLst>
              <a:ext uri="{FF2B5EF4-FFF2-40B4-BE49-F238E27FC236}">
                <a16:creationId xmlns:a16="http://schemas.microsoft.com/office/drawing/2014/main" id="{35110890-8990-4037-A7B6-3C5D127E8FEE}"/>
              </a:ext>
            </a:extLst>
          </p:cNvPr>
          <p:cNvSpPr txBox="1">
            <a:spLocks/>
          </p:cNvSpPr>
          <p:nvPr/>
        </p:nvSpPr>
        <p:spPr>
          <a:xfrm>
            <a:off x="658534" y="701041"/>
            <a:ext cx="10916149" cy="1544784"/>
          </a:xfrm>
          <a:prstGeom prst="rect">
            <a:avLst/>
          </a:prstGeom>
          <a:solidFill>
            <a:srgbClr val="FFFFFF">
              <a:alpha val="94902"/>
            </a:srgbClr>
          </a:solidFill>
          <a:ln w="38100">
            <a:solidFill>
              <a:schemeClr val="bg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000" dirty="0"/>
              <a:t> İyi çözümlere tekabül eden ağır kütleler hafif olanlardan daha yavaş hareket ederler. Etki eden kuvvet, kütleye bağlı olarak ivmelenmeyi gerçekleştirir. Aynı kuvvet uygulandığında kütlesi büyük cisimleri hareket ettirmek kütlesi küçük cisimleri hareket ettirmekten daha </a:t>
            </a:r>
            <a:r>
              <a:rPr lang="tr-TR" sz="2000" dirty="0" err="1"/>
              <a:t>zordur.Bu</a:t>
            </a:r>
            <a:r>
              <a:rPr lang="tr-TR" sz="2000" dirty="0"/>
              <a:t> sayede algoritmada (</a:t>
            </a:r>
            <a:r>
              <a:rPr lang="tr-TR" sz="2000" dirty="0">
                <a:hlinkClick r:id="" action="ppaction://customshow?id=1&amp;return=true"/>
              </a:rPr>
              <a:t>Exploitation Step</a:t>
            </a:r>
            <a:r>
              <a:rPr lang="tr-TR" sz="2000" dirty="0"/>
              <a:t>) garanti eder.</a:t>
            </a:r>
          </a:p>
          <a:p>
            <a:endParaRPr lang="tr-TR" sz="2000" dirty="0"/>
          </a:p>
        </p:txBody>
      </p:sp>
      <p:sp>
        <p:nvSpPr>
          <p:cNvPr id="11" name="Dikdörtgen 10">
            <a:extLst>
              <a:ext uri="{FF2B5EF4-FFF2-40B4-BE49-F238E27FC236}">
                <a16:creationId xmlns:a16="http://schemas.microsoft.com/office/drawing/2014/main" id="{C39714D9-6011-48BD-978B-CF9B4FB8C57F}"/>
              </a:ext>
            </a:extLst>
          </p:cNvPr>
          <p:cNvSpPr/>
          <p:nvPr/>
        </p:nvSpPr>
        <p:spPr>
          <a:xfrm>
            <a:off x="1047750" y="2452368"/>
            <a:ext cx="10421620" cy="3829757"/>
          </a:xfrm>
          <a:prstGeom prst="rect">
            <a:avLst/>
          </a:prstGeom>
          <a:solidFill>
            <a:schemeClr val="tx2">
              <a:lumMod val="20000"/>
              <a:lumOff val="80000"/>
              <a:alpha val="94902"/>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tr-TR"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3C21B9A-B6A0-4981-A6D7-B9D7A0AD2169}"/>
                  </a:ext>
                </a:extLst>
              </p:cNvPr>
              <p:cNvSpPr/>
              <p:nvPr/>
            </p:nvSpPr>
            <p:spPr>
              <a:xfrm>
                <a:off x="4704467" y="3675308"/>
                <a:ext cx="903951" cy="94932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𝑀</m:t>
                          </m:r>
                        </m:e>
                        <m:sub>
                          <m:r>
                            <a:rPr lang="tr-TR" i="1">
                              <a:latin typeface="Cambria Math" panose="02040503050406030204" pitchFamily="18" charset="0"/>
                            </a:rPr>
                            <m:t>2</m:t>
                          </m:r>
                        </m:sub>
                      </m:sSub>
                    </m:oMath>
                  </m:oMathPara>
                </a14:m>
                <a:endParaRPr lang="tr-TR" dirty="0"/>
              </a:p>
            </p:txBody>
          </p:sp>
        </mc:Choice>
        <mc:Fallback xmlns="">
          <p:sp>
            <p:nvSpPr>
              <p:cNvPr id="12" name="Oval 11">
                <a:extLst>
                  <a:ext uri="{FF2B5EF4-FFF2-40B4-BE49-F238E27FC236}">
                    <a16:creationId xmlns:a16="http://schemas.microsoft.com/office/drawing/2014/main" id="{A3C21B9A-B6A0-4981-A6D7-B9D7A0AD2169}"/>
                  </a:ext>
                </a:extLst>
              </p:cNvPr>
              <p:cNvSpPr>
                <a:spLocks noRot="1" noChangeAspect="1" noMove="1" noResize="1" noEditPoints="1" noAdjustHandles="1" noChangeArrowheads="1" noChangeShapeType="1" noTextEdit="1"/>
              </p:cNvSpPr>
              <p:nvPr/>
            </p:nvSpPr>
            <p:spPr>
              <a:xfrm>
                <a:off x="4704467" y="3675308"/>
                <a:ext cx="903951" cy="949325"/>
              </a:xfrm>
              <a:prstGeom prst="ellipse">
                <a:avLst/>
              </a:prstGeom>
              <a:blipFill>
                <a:blip r:embed="rId3"/>
                <a:stretch>
                  <a:fillRect/>
                </a:stretch>
              </a:blipFill>
              <a:ln>
                <a:solidFill>
                  <a:schemeClr val="tx1"/>
                </a:solid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789E31E6-C3BC-4184-B581-AB6DC702EA58}"/>
                  </a:ext>
                </a:extLst>
              </p:cNvPr>
              <p:cNvSpPr/>
              <p:nvPr/>
            </p:nvSpPr>
            <p:spPr>
              <a:xfrm>
                <a:off x="7070477" y="3670300"/>
                <a:ext cx="727077" cy="6959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𝑀</m:t>
                          </m:r>
                        </m:e>
                        <m:sub>
                          <m:r>
                            <a:rPr lang="tr-TR" b="0" i="1" smtClean="0">
                              <a:latin typeface="Cambria Math" panose="02040503050406030204" pitchFamily="18" charset="0"/>
                            </a:rPr>
                            <m:t>3</m:t>
                          </m:r>
                        </m:sub>
                      </m:sSub>
                    </m:oMath>
                  </m:oMathPara>
                </a14:m>
                <a:endParaRPr lang="tr-TR" dirty="0"/>
              </a:p>
            </p:txBody>
          </p:sp>
        </mc:Choice>
        <mc:Fallback xmlns="">
          <p:sp>
            <p:nvSpPr>
              <p:cNvPr id="13" name="Oval 12">
                <a:extLst>
                  <a:ext uri="{FF2B5EF4-FFF2-40B4-BE49-F238E27FC236}">
                    <a16:creationId xmlns:a16="http://schemas.microsoft.com/office/drawing/2014/main" id="{789E31E6-C3BC-4184-B581-AB6DC702EA58}"/>
                  </a:ext>
                </a:extLst>
              </p:cNvPr>
              <p:cNvSpPr>
                <a:spLocks noRot="1" noChangeAspect="1" noMove="1" noResize="1" noEditPoints="1" noAdjustHandles="1" noChangeArrowheads="1" noChangeShapeType="1" noTextEdit="1"/>
              </p:cNvSpPr>
              <p:nvPr/>
            </p:nvSpPr>
            <p:spPr>
              <a:xfrm>
                <a:off x="7070477" y="3670300"/>
                <a:ext cx="727077" cy="695960"/>
              </a:xfrm>
              <a:prstGeom prst="ellipse">
                <a:avLst/>
              </a:prstGeom>
              <a:blipFill>
                <a:blip r:embed="rId4"/>
                <a:stretch>
                  <a:fillRect/>
                </a:stretch>
              </a:blipFill>
              <a:ln>
                <a:solidFill>
                  <a:schemeClr val="tx1"/>
                </a:solid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6BA8AC0D-0009-4FFD-AFF8-E37DCBDF4E1F}"/>
                  </a:ext>
                </a:extLst>
              </p:cNvPr>
              <p:cNvSpPr/>
              <p:nvPr/>
            </p:nvSpPr>
            <p:spPr>
              <a:xfrm>
                <a:off x="6035639" y="4695677"/>
                <a:ext cx="1245235" cy="112712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𝑀</m:t>
                          </m:r>
                        </m:e>
                        <m:sub>
                          <m:r>
                            <a:rPr lang="tr-TR" b="0" i="1" smtClean="0">
                              <a:latin typeface="Cambria Math" panose="02040503050406030204" pitchFamily="18" charset="0"/>
                            </a:rPr>
                            <m:t>1</m:t>
                          </m:r>
                        </m:sub>
                      </m:sSub>
                    </m:oMath>
                  </m:oMathPara>
                </a14:m>
                <a:endParaRPr lang="tr-TR" dirty="0"/>
              </a:p>
            </p:txBody>
          </p:sp>
        </mc:Choice>
        <mc:Fallback xmlns="">
          <p:sp>
            <p:nvSpPr>
              <p:cNvPr id="14" name="Oval 13">
                <a:extLst>
                  <a:ext uri="{FF2B5EF4-FFF2-40B4-BE49-F238E27FC236}">
                    <a16:creationId xmlns:a16="http://schemas.microsoft.com/office/drawing/2014/main" id="{6BA8AC0D-0009-4FFD-AFF8-E37DCBDF4E1F}"/>
                  </a:ext>
                </a:extLst>
              </p:cNvPr>
              <p:cNvSpPr>
                <a:spLocks noRot="1" noChangeAspect="1" noMove="1" noResize="1" noEditPoints="1" noAdjustHandles="1" noChangeArrowheads="1" noChangeShapeType="1" noTextEdit="1"/>
              </p:cNvSpPr>
              <p:nvPr/>
            </p:nvSpPr>
            <p:spPr>
              <a:xfrm>
                <a:off x="6035639" y="4695677"/>
                <a:ext cx="1245235" cy="1127125"/>
              </a:xfrm>
              <a:prstGeom prst="ellipse">
                <a:avLst/>
              </a:prstGeom>
              <a:blipFill>
                <a:blip r:embed="rId5"/>
                <a:stretch>
                  <a:fillRect/>
                </a:stretch>
              </a:blipFill>
              <a:ln>
                <a:solidFill>
                  <a:schemeClr val="tx1"/>
                </a:solidFill>
              </a:ln>
            </p:spPr>
            <p:txBody>
              <a:bodyPr/>
              <a:lstStyle/>
              <a:p>
                <a:r>
                  <a:rPr lang="tr-TR">
                    <a:noFill/>
                  </a:rPr>
                  <a:t> </a:t>
                </a:r>
              </a:p>
            </p:txBody>
          </p:sp>
        </mc:Fallback>
      </mc:AlternateContent>
      <p:sp>
        <p:nvSpPr>
          <p:cNvPr id="15" name="Metin kutusu 14">
            <a:extLst>
              <a:ext uri="{FF2B5EF4-FFF2-40B4-BE49-F238E27FC236}">
                <a16:creationId xmlns:a16="http://schemas.microsoft.com/office/drawing/2014/main" id="{6943DA6A-FD95-4C59-A53A-58EA8054FE99}"/>
              </a:ext>
            </a:extLst>
          </p:cNvPr>
          <p:cNvSpPr txBox="1"/>
          <p:nvPr/>
        </p:nvSpPr>
        <p:spPr>
          <a:xfrm>
            <a:off x="1047750" y="6282125"/>
            <a:ext cx="10421620" cy="369332"/>
          </a:xfrm>
          <a:prstGeom prst="rect">
            <a:avLst/>
          </a:prstGeom>
          <a:solidFill>
            <a:schemeClr val="bg2">
              <a:lumMod val="90000"/>
            </a:schemeClr>
          </a:solidFill>
          <a:ln w="38100">
            <a:solidFill>
              <a:schemeClr val="tx1"/>
            </a:solidFill>
          </a:ln>
        </p:spPr>
        <p:txBody>
          <a:bodyPr wrap="square" rtlCol="0">
            <a:spAutoFit/>
          </a:bodyPr>
          <a:lstStyle/>
          <a:p>
            <a:r>
              <a:rPr lang="tr-TR" dirty="0"/>
              <a:t>Sadece algoritmanın minimum gereksinimlerini karşılayan izole bir sistem</a:t>
            </a:r>
          </a:p>
        </p:txBody>
      </p:sp>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1626A775-AC2D-4827-86C3-2E0329EEBFE6}"/>
                  </a:ext>
                </a:extLst>
              </p:cNvPr>
              <p:cNvSpPr txBox="1"/>
              <p:nvPr/>
            </p:nvSpPr>
            <p:spPr>
              <a:xfrm>
                <a:off x="1168400" y="3481109"/>
                <a:ext cx="2245360" cy="369332"/>
              </a:xfrm>
              <a:prstGeom prst="rect">
                <a:avLst/>
              </a:prstGeom>
              <a:noFill/>
            </p:spPr>
            <p:txBody>
              <a:bodyPr wrap="square"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𝑀</m:t>
                        </m:r>
                      </m:e>
                      <m:sub>
                        <m:r>
                          <a:rPr lang="tr-TR" b="0" i="1" smtClean="0">
                            <a:latin typeface="Cambria Math" panose="02040503050406030204" pitchFamily="18" charset="0"/>
                          </a:rPr>
                          <m:t>1</m:t>
                        </m:r>
                      </m:sub>
                    </m:sSub>
                    <m:r>
                      <a:rPr lang="tr-TR" b="0" i="1" smtClean="0">
                        <a:latin typeface="Cambria Math" panose="02040503050406030204" pitchFamily="18" charset="0"/>
                      </a:rPr>
                      <m:t> </m:t>
                    </m:r>
                  </m:oMath>
                </a14:m>
                <a:r>
                  <a:rPr lang="tr-TR" dirty="0"/>
                  <a:t>&gt;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𝑀</m:t>
                        </m:r>
                      </m:e>
                      <m:sub>
                        <m:r>
                          <a:rPr lang="tr-TR" i="1">
                            <a:latin typeface="Cambria Math" panose="02040503050406030204" pitchFamily="18" charset="0"/>
                          </a:rPr>
                          <m:t>2</m:t>
                        </m:r>
                      </m:sub>
                    </m:sSub>
                    <m:r>
                      <a:rPr lang="tr-TR" i="1">
                        <a:latin typeface="Cambria Math" panose="02040503050406030204" pitchFamily="18" charset="0"/>
                      </a:rPr>
                      <m:t> </m:t>
                    </m:r>
                  </m:oMath>
                </a14:m>
                <a:r>
                  <a:rPr lang="tr-TR" dirty="0"/>
                  <a:t>&gt;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𝑀</m:t>
                        </m:r>
                      </m:e>
                      <m:sub>
                        <m:r>
                          <a:rPr lang="tr-TR" b="0" i="1" smtClean="0">
                            <a:latin typeface="Cambria Math" panose="02040503050406030204" pitchFamily="18" charset="0"/>
                          </a:rPr>
                          <m:t>3</m:t>
                        </m:r>
                      </m:sub>
                    </m:sSub>
                  </m:oMath>
                </a14:m>
                <a:endParaRPr lang="tr-TR" dirty="0"/>
              </a:p>
            </p:txBody>
          </p:sp>
        </mc:Choice>
        <mc:Fallback xmlns="">
          <p:sp>
            <p:nvSpPr>
              <p:cNvPr id="16" name="Metin kutusu 15">
                <a:extLst>
                  <a:ext uri="{FF2B5EF4-FFF2-40B4-BE49-F238E27FC236}">
                    <a16:creationId xmlns:a16="http://schemas.microsoft.com/office/drawing/2014/main" id="{1626A775-AC2D-4827-86C3-2E0329EEBFE6}"/>
                  </a:ext>
                </a:extLst>
              </p:cNvPr>
              <p:cNvSpPr txBox="1">
                <a:spLocks noRot="1" noChangeAspect="1" noMove="1" noResize="1" noEditPoints="1" noAdjustHandles="1" noChangeArrowheads="1" noChangeShapeType="1" noTextEdit="1"/>
              </p:cNvSpPr>
              <p:nvPr/>
            </p:nvSpPr>
            <p:spPr>
              <a:xfrm>
                <a:off x="1168400" y="3481109"/>
                <a:ext cx="2245360" cy="369332"/>
              </a:xfrm>
              <a:prstGeom prst="rect">
                <a:avLst/>
              </a:prstGeom>
              <a:blipFill>
                <a:blip r:embed="rId6"/>
                <a:stretch>
                  <a:fillRect t="-8197" b="-24590"/>
                </a:stretch>
              </a:blipFill>
            </p:spPr>
            <p:txBody>
              <a:bodyPr/>
              <a:lstStyle/>
              <a:p>
                <a:r>
                  <a:rPr lang="tr-TR">
                    <a:noFill/>
                  </a:rPr>
                  <a:t> </a:t>
                </a:r>
              </a:p>
            </p:txBody>
          </p:sp>
        </mc:Fallback>
      </mc:AlternateContent>
      <p:sp>
        <p:nvSpPr>
          <p:cNvPr id="18" name="Metin kutusu 17">
            <a:extLst>
              <a:ext uri="{FF2B5EF4-FFF2-40B4-BE49-F238E27FC236}">
                <a16:creationId xmlns:a16="http://schemas.microsoft.com/office/drawing/2014/main" id="{D64CB488-F56D-402A-8165-BF8ED18BE8FD}"/>
              </a:ext>
            </a:extLst>
          </p:cNvPr>
          <p:cNvSpPr txBox="1"/>
          <p:nvPr/>
        </p:nvSpPr>
        <p:spPr>
          <a:xfrm>
            <a:off x="1168400" y="2614898"/>
            <a:ext cx="9752712" cy="369332"/>
          </a:xfrm>
          <a:prstGeom prst="rect">
            <a:avLst/>
          </a:prstGeom>
          <a:noFill/>
        </p:spPr>
        <p:txBody>
          <a:bodyPr wrap="square" rtlCol="0">
            <a:spAutoFit/>
          </a:bodyPr>
          <a:lstStyle/>
          <a:p>
            <a:r>
              <a:rPr lang="tr-TR" dirty="0"/>
              <a:t>İlgili kütleler birbirlerine bir çekim kuvveti uygularlar (kütle çekim, yerçekimi kuvveti).</a:t>
            </a:r>
          </a:p>
        </p:txBody>
      </p:sp>
    </p:spTree>
    <p:extLst>
      <p:ext uri="{BB962C8B-B14F-4D97-AF65-F5344CB8AC3E}">
        <p14:creationId xmlns:p14="http://schemas.microsoft.com/office/powerpoint/2010/main" val="1872637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llustration of the universe as a colorful sheet pulled by a dark shape">
            <a:extLst>
              <a:ext uri="{FF2B5EF4-FFF2-40B4-BE49-F238E27FC236}">
                <a16:creationId xmlns:a16="http://schemas.microsoft.com/office/drawing/2014/main" id="{111EBE65-A859-46BE-89C0-049363D07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İçerik Yer Tutucusu 2">
            <a:extLst>
              <a:ext uri="{FF2B5EF4-FFF2-40B4-BE49-F238E27FC236}">
                <a16:creationId xmlns:a16="http://schemas.microsoft.com/office/drawing/2014/main" id="{C669BA5C-A4B2-4AC4-BAAA-BB55BC3A8B67}"/>
              </a:ext>
            </a:extLst>
          </p:cNvPr>
          <p:cNvSpPr txBox="1">
            <a:spLocks/>
          </p:cNvSpPr>
          <p:nvPr/>
        </p:nvSpPr>
        <p:spPr>
          <a:xfrm>
            <a:off x="658245" y="696097"/>
            <a:ext cx="10916149" cy="1912415"/>
          </a:xfrm>
          <a:prstGeom prst="rect">
            <a:avLst/>
          </a:prstGeom>
          <a:solidFill>
            <a:srgbClr val="FFFFFF">
              <a:alpha val="94902"/>
            </a:srgbClr>
          </a:solidFill>
          <a:ln w="38100">
            <a:solidFill>
              <a:schemeClr val="bg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000" dirty="0"/>
              <a:t>GSA algoritmasında her bir ajanın </a:t>
            </a:r>
            <a:r>
              <a:rPr lang="tr-TR" sz="2000" b="1" dirty="0"/>
              <a:t>4 özelliği </a:t>
            </a:r>
            <a:r>
              <a:rPr lang="tr-TR" sz="2000" dirty="0"/>
              <a:t>mevcuttur.(4 </a:t>
            </a:r>
            <a:r>
              <a:rPr lang="tr-TR" sz="2000" b="1" dirty="0"/>
              <a:t>operatör</a:t>
            </a:r>
            <a:r>
              <a:rPr lang="tr-TR" sz="2000" dirty="0"/>
              <a:t>)</a:t>
            </a:r>
          </a:p>
          <a:p>
            <a:endParaRPr lang="tr-TR" sz="2000" dirty="0"/>
          </a:p>
          <a:p>
            <a:pPr lvl="1"/>
            <a:r>
              <a:rPr lang="tr-TR" sz="1800" dirty="0">
                <a:solidFill>
                  <a:srgbClr val="FF0000"/>
                </a:solidFill>
              </a:rPr>
              <a:t> 				Konum </a:t>
            </a:r>
            <a:endParaRPr lang="tr-TR" sz="1800" dirty="0">
              <a:solidFill>
                <a:srgbClr val="FF0000"/>
              </a:solidFill>
              <a:sym typeface="Wingdings" panose="05000000000000000000" pitchFamily="2" charset="2"/>
            </a:endParaRPr>
          </a:p>
          <a:p>
            <a:pPr marL="457200" lvl="1" indent="0">
              <a:buNone/>
            </a:pPr>
            <a:endParaRPr lang="tr-TR" sz="1800" dirty="0">
              <a:solidFill>
                <a:srgbClr val="FF0000"/>
              </a:solidFill>
            </a:endParaRPr>
          </a:p>
          <a:p>
            <a:pPr lvl="1"/>
            <a:r>
              <a:rPr lang="tr-TR" sz="1800" dirty="0">
                <a:solidFill>
                  <a:schemeClr val="accent1"/>
                </a:solidFill>
              </a:rPr>
              <a:t>Eylemsizlik Kütlesi, Aktif Yerçekimi Kütlesi, Pasif Yerçekimi Kütlesi</a:t>
            </a:r>
            <a:r>
              <a:rPr lang="tr-TR" sz="1800" dirty="0">
                <a:solidFill>
                  <a:schemeClr val="accent1"/>
                </a:solidFill>
                <a:sym typeface="Wingdings" panose="05000000000000000000" pitchFamily="2" charset="2"/>
              </a:rPr>
              <a:t>.</a:t>
            </a:r>
          </a:p>
          <a:p>
            <a:pPr marL="457200" lvl="1" indent="0">
              <a:buNone/>
            </a:pPr>
            <a:endParaRPr lang="tr-TR" sz="1800" dirty="0">
              <a:solidFill>
                <a:schemeClr val="accent1"/>
              </a:solidFill>
            </a:endParaRPr>
          </a:p>
        </p:txBody>
      </p:sp>
      <p:grpSp>
        <p:nvGrpSpPr>
          <p:cNvPr id="21" name="Grup 1">
            <a:extLst>
              <a:ext uri="{FF2B5EF4-FFF2-40B4-BE49-F238E27FC236}">
                <a16:creationId xmlns:a16="http://schemas.microsoft.com/office/drawing/2014/main" id="{C567D272-F2E8-41C2-8A8C-141EAFB5C442}"/>
              </a:ext>
            </a:extLst>
          </p:cNvPr>
          <p:cNvGrpSpPr/>
          <p:nvPr/>
        </p:nvGrpSpPr>
        <p:grpSpPr>
          <a:xfrm>
            <a:off x="1979764" y="2806739"/>
            <a:ext cx="3528392" cy="516000"/>
            <a:chOff x="2627784" y="564526"/>
            <a:chExt cx="3528392" cy="387000"/>
          </a:xfrm>
        </p:grpSpPr>
        <mc:AlternateContent xmlns:mc="http://schemas.openxmlformats.org/markup-compatibility/2006" xmlns:a14="http://schemas.microsoft.com/office/drawing/2010/main">
          <mc:Choice Requires="a14">
            <p:sp>
              <p:nvSpPr>
                <p:cNvPr id="22" name="Açılır Kutu 1">
                  <a:extLst>
                    <a:ext uri="{FF2B5EF4-FFF2-40B4-BE49-F238E27FC236}">
                      <a16:creationId xmlns:a16="http://schemas.microsoft.com/office/drawing/2014/main" id="{859F1EE9-F15E-47CB-A1BC-98AD5674F7D1}"/>
                    </a:ext>
                  </a:extLst>
                </p:cNvPr>
                <p:cNvSpPr/>
                <p:nvPr/>
              </p:nvSpPr>
              <p:spPr>
                <a:xfrm>
                  <a:off x="2987824" y="564526"/>
                  <a:ext cx="3168352" cy="3870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tr-TR" altLang="zh-CN" b="0" i="1" smtClean="0">
                          <a:solidFill>
                            <a:schemeClr val="tx1"/>
                          </a:solidFill>
                          <a:latin typeface="Cambria Math" panose="02040503050406030204" pitchFamily="18" charset="0"/>
                        </a:rPr>
                        <m:t>𝐾𝑜𝑛𝑢𝑚</m:t>
                      </m:r>
                      <m:r>
                        <a:rPr lang="tr-TR" altLang="zh-CN" b="0" i="1" smtClean="0">
                          <a:solidFill>
                            <a:schemeClr val="tx1"/>
                          </a:solidFill>
                          <a:latin typeface="Cambria Math" panose="02040503050406030204" pitchFamily="18" charset="0"/>
                        </a:rPr>
                        <m:t>( </m:t>
                      </m:r>
                      <m:r>
                        <a:rPr lang="tr-TR" altLang="zh-CN" b="0" i="1" smtClean="0">
                          <a:solidFill>
                            <a:schemeClr val="tx1"/>
                          </a:solidFill>
                          <a:latin typeface="Cambria Math" panose="02040503050406030204" pitchFamily="18" charset="0"/>
                        </a:rPr>
                        <m:t>𝑋</m:t>
                      </m:r>
                    </m:oMath>
                  </a14:m>
                  <a:r>
                    <a:rPr lang="tr-TR" altLang="zh-CN" dirty="0">
                      <a:solidFill>
                        <a:schemeClr val="tx1"/>
                      </a:solidFill>
                    </a:rPr>
                    <a:t>)</a:t>
                  </a:r>
                  <a:endParaRPr lang="zh-CN" altLang="en-US" dirty="0">
                    <a:solidFill>
                      <a:schemeClr val="tx1"/>
                    </a:solidFill>
                  </a:endParaRPr>
                </a:p>
              </p:txBody>
            </p:sp>
          </mc:Choice>
          <mc:Fallback xmlns="">
            <p:sp>
              <p:nvSpPr>
                <p:cNvPr id="22" name="Açılır Kutu 1">
                  <a:extLst>
                    <a:ext uri="{FF2B5EF4-FFF2-40B4-BE49-F238E27FC236}">
                      <a16:creationId xmlns:a16="http://schemas.microsoft.com/office/drawing/2014/main" id="{859F1EE9-F15E-47CB-A1BC-98AD5674F7D1}"/>
                    </a:ext>
                  </a:extLst>
                </p:cNvPr>
                <p:cNvSpPr>
                  <a:spLocks noRot="1" noChangeAspect="1" noMove="1" noResize="1" noEditPoints="1" noAdjustHandles="1" noChangeArrowheads="1" noChangeShapeType="1" noTextEdit="1"/>
                </p:cNvSpPr>
                <p:nvPr/>
              </p:nvSpPr>
              <p:spPr>
                <a:xfrm>
                  <a:off x="2987824" y="564526"/>
                  <a:ext cx="3168352" cy="387000"/>
                </a:xfrm>
                <a:prstGeom prst="rect">
                  <a:avLst/>
                </a:prstGeom>
                <a:blipFill>
                  <a:blip r:embed="rId4"/>
                  <a:stretch>
                    <a:fillRect b="-3488"/>
                  </a:stretch>
                </a:blipFill>
                <a:ln>
                  <a:solidFill>
                    <a:schemeClr val="bg1">
                      <a:lumMod val="95000"/>
                    </a:schemeClr>
                  </a:solidFill>
                </a:ln>
              </p:spPr>
              <p:txBody>
                <a:bodyPr/>
                <a:lstStyle/>
                <a:p>
                  <a:r>
                    <a:rPr lang="tr-TR">
                      <a:noFill/>
                    </a:rPr>
                    <a:t> </a:t>
                  </a:r>
                </a:p>
              </p:txBody>
            </p:sp>
          </mc:Fallback>
        </mc:AlternateContent>
        <p:sp>
          <p:nvSpPr>
            <p:cNvPr id="23" name="Ok Çerçevesi 1">
              <a:extLst>
                <a:ext uri="{FF2B5EF4-FFF2-40B4-BE49-F238E27FC236}">
                  <a16:creationId xmlns:a16="http://schemas.microsoft.com/office/drawing/2014/main" id="{7EFD852D-1FA2-4DBE-8482-0C224D098015}"/>
                </a:ext>
              </a:extLst>
            </p:cNvPr>
            <p:cNvSpPr/>
            <p:nvPr/>
          </p:nvSpPr>
          <p:spPr>
            <a:xfrm>
              <a:off x="2627784" y="564526"/>
              <a:ext cx="360040" cy="37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Ok 1">
            <a:extLst>
              <a:ext uri="{FF2B5EF4-FFF2-40B4-BE49-F238E27FC236}">
                <a16:creationId xmlns:a16="http://schemas.microsoft.com/office/drawing/2014/main" id="{2DB3A50B-0C87-400D-A652-CFFF190A78C8}"/>
              </a:ext>
            </a:extLst>
          </p:cNvPr>
          <p:cNvSpPr/>
          <p:nvPr/>
        </p:nvSpPr>
        <p:spPr>
          <a:xfrm rot="5400000" flipH="1">
            <a:off x="2022092" y="2945745"/>
            <a:ext cx="275384" cy="17804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Açılır Pencere 1">
            <a:extLst>
              <a:ext uri="{FF2B5EF4-FFF2-40B4-BE49-F238E27FC236}">
                <a16:creationId xmlns:a16="http://schemas.microsoft.com/office/drawing/2014/main" id="{185DA654-3420-40A8-9C21-EF6E4BC757A0}"/>
              </a:ext>
            </a:extLst>
          </p:cNvPr>
          <p:cNvSpPr/>
          <p:nvPr/>
        </p:nvSpPr>
        <p:spPr>
          <a:xfrm>
            <a:off x="2355136" y="3305544"/>
            <a:ext cx="3168352" cy="2640000"/>
          </a:xfrm>
          <a:prstGeom prst="rect">
            <a:avLst/>
          </a:prstGeom>
          <a:solidFill>
            <a:schemeClr val="accent1">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solidFill>
                  <a:schemeClr val="tx1"/>
                </a:solidFill>
              </a:rPr>
              <a:t>Kütlenin mevcut konumu gösterir</a:t>
            </a:r>
            <a:endParaRPr lang="zh-CN" altLang="en-US" dirty="0">
              <a:solidFill>
                <a:schemeClr val="tx1"/>
              </a:solidFill>
            </a:endParaRPr>
          </a:p>
        </p:txBody>
      </p:sp>
      <p:grpSp>
        <p:nvGrpSpPr>
          <p:cNvPr id="26" name="Grup 2">
            <a:extLst>
              <a:ext uri="{FF2B5EF4-FFF2-40B4-BE49-F238E27FC236}">
                <a16:creationId xmlns:a16="http://schemas.microsoft.com/office/drawing/2014/main" id="{E0FC55B3-7B29-40F3-8651-6673BA8553FE}"/>
              </a:ext>
            </a:extLst>
          </p:cNvPr>
          <p:cNvGrpSpPr/>
          <p:nvPr/>
        </p:nvGrpSpPr>
        <p:grpSpPr>
          <a:xfrm>
            <a:off x="1979764" y="3274794"/>
            <a:ext cx="3528392" cy="480053"/>
            <a:chOff x="3347864" y="555526"/>
            <a:chExt cx="3528392" cy="360040"/>
          </a:xfrm>
        </p:grpSpPr>
        <mc:AlternateContent xmlns:mc="http://schemas.openxmlformats.org/markup-compatibility/2006" xmlns:a14="http://schemas.microsoft.com/office/drawing/2010/main">
          <mc:Choice Requires="a14">
            <p:sp>
              <p:nvSpPr>
                <p:cNvPr id="27" name="Açılır Kutu 2">
                  <a:extLst>
                    <a:ext uri="{FF2B5EF4-FFF2-40B4-BE49-F238E27FC236}">
                      <a16:creationId xmlns:a16="http://schemas.microsoft.com/office/drawing/2014/main" id="{7777A1B5-F7FF-4190-B9F9-5F3F85CB0ECB}"/>
                    </a:ext>
                  </a:extLst>
                </p:cNvPr>
                <p:cNvSpPr/>
                <p:nvPr/>
              </p:nvSpPr>
              <p:spPr>
                <a:xfrm>
                  <a:off x="3707904" y="555526"/>
                  <a:ext cx="3168352" cy="36004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altLang="zh-CN" i="1" smtClean="0">
                                <a:solidFill>
                                  <a:schemeClr val="tx1"/>
                                </a:solidFill>
                                <a:latin typeface="Cambria Math" panose="02040503050406030204" pitchFamily="18" charset="0"/>
                              </a:rPr>
                            </m:ctrlPr>
                          </m:sSubPr>
                          <m:e>
                            <m:r>
                              <m:rPr>
                                <m:nor/>
                              </m:rPr>
                              <a:rPr lang="tr-TR" altLang="zh-CN" b="0" i="0" dirty="0" smtClean="0">
                                <a:solidFill>
                                  <a:schemeClr val="tx1"/>
                                </a:solidFill>
                              </a:rPr>
                              <m:t>Eylemsizlik</m:t>
                            </m:r>
                            <m:r>
                              <m:rPr>
                                <m:nor/>
                              </m:rPr>
                              <a:rPr lang="tr-TR" altLang="zh-CN" b="0" i="0" dirty="0" smtClean="0">
                                <a:solidFill>
                                  <a:schemeClr val="tx1"/>
                                </a:solidFill>
                              </a:rPr>
                              <m:t>(</m:t>
                            </m:r>
                            <m:r>
                              <m:rPr>
                                <m:nor/>
                              </m:rPr>
                              <a:rPr lang="tr-TR" altLang="zh-CN" b="0" i="0" dirty="0" smtClean="0">
                                <a:solidFill>
                                  <a:schemeClr val="tx1"/>
                                </a:solidFill>
                              </a:rPr>
                              <m:t>Atalet</m:t>
                            </m:r>
                            <m:r>
                              <m:rPr>
                                <m:nor/>
                              </m:rPr>
                              <a:rPr lang="tr-TR" altLang="zh-CN" b="0" i="0" dirty="0" smtClean="0">
                                <a:solidFill>
                                  <a:schemeClr val="tx1"/>
                                </a:solidFill>
                              </a:rPr>
                              <m:t>) </m:t>
                            </m:r>
                            <m:r>
                              <m:rPr>
                                <m:nor/>
                              </m:rPr>
                              <a:rPr lang="tr-TR" altLang="zh-CN" dirty="0">
                                <a:solidFill>
                                  <a:schemeClr val="tx1"/>
                                </a:solidFill>
                              </a:rPr>
                              <m:t>K</m:t>
                            </m:r>
                            <m:r>
                              <m:rPr>
                                <m:nor/>
                              </m:rPr>
                              <a:rPr lang="tr-TR" altLang="zh-CN" dirty="0">
                                <a:solidFill>
                                  <a:schemeClr val="tx1"/>
                                </a:solidFill>
                              </a:rPr>
                              <m:t>ü</m:t>
                            </m:r>
                            <m:r>
                              <m:rPr>
                                <m:nor/>
                              </m:rPr>
                              <a:rPr lang="tr-TR" altLang="zh-CN" dirty="0">
                                <a:solidFill>
                                  <a:schemeClr val="tx1"/>
                                </a:solidFill>
                              </a:rPr>
                              <m:t>tlesi</m:t>
                            </m:r>
                            <m:r>
                              <a:rPr lang="tr-TR" altLang="zh-CN" b="0" i="1" smtClean="0">
                                <a:solidFill>
                                  <a:schemeClr val="tx1"/>
                                </a:solidFill>
                                <a:latin typeface="Cambria Math" panose="02040503050406030204" pitchFamily="18" charset="0"/>
                              </a:rPr>
                              <m:t>(</m:t>
                            </m:r>
                            <m:r>
                              <a:rPr lang="tr-TR" altLang="zh-CN" b="0" i="1" smtClean="0">
                                <a:solidFill>
                                  <a:schemeClr val="tx1"/>
                                </a:solidFill>
                                <a:latin typeface="Cambria Math" panose="02040503050406030204" pitchFamily="18" charset="0"/>
                              </a:rPr>
                              <m:t>𝑀</m:t>
                            </m:r>
                          </m:e>
                          <m:sub>
                            <m:r>
                              <a:rPr lang="tr-TR" altLang="zh-CN" b="0" i="1" smtClean="0">
                                <a:solidFill>
                                  <a:schemeClr val="tx1"/>
                                </a:solidFill>
                                <a:latin typeface="Cambria Math" panose="02040503050406030204" pitchFamily="18" charset="0"/>
                              </a:rPr>
                              <m:t>𝑖</m:t>
                            </m:r>
                            <m:r>
                              <a:rPr lang="tr-TR" altLang="zh-CN" b="0" i="1" smtClean="0">
                                <a:solidFill>
                                  <a:schemeClr val="tx1"/>
                                </a:solidFill>
                                <a:latin typeface="Cambria Math" panose="02040503050406030204" pitchFamily="18" charset="0"/>
                              </a:rPr>
                              <m:t>)</m:t>
                            </m:r>
                          </m:sub>
                        </m:sSub>
                      </m:oMath>
                    </m:oMathPara>
                  </a14:m>
                  <a:endParaRPr lang="zh-CN" altLang="en-US" dirty="0">
                    <a:solidFill>
                      <a:schemeClr val="tx1"/>
                    </a:solidFill>
                  </a:endParaRPr>
                </a:p>
              </p:txBody>
            </p:sp>
          </mc:Choice>
          <mc:Fallback xmlns="">
            <p:sp>
              <p:nvSpPr>
                <p:cNvPr id="27" name="Açılır Kutu 2">
                  <a:extLst>
                    <a:ext uri="{FF2B5EF4-FFF2-40B4-BE49-F238E27FC236}">
                      <a16:creationId xmlns:a16="http://schemas.microsoft.com/office/drawing/2014/main" id="{7777A1B5-F7FF-4190-B9F9-5F3F85CB0ECB}"/>
                    </a:ext>
                  </a:extLst>
                </p:cNvPr>
                <p:cNvSpPr>
                  <a:spLocks noRot="1" noChangeAspect="1" noMove="1" noResize="1" noEditPoints="1" noAdjustHandles="1" noChangeArrowheads="1" noChangeShapeType="1" noTextEdit="1"/>
                </p:cNvSpPr>
                <p:nvPr/>
              </p:nvSpPr>
              <p:spPr>
                <a:xfrm>
                  <a:off x="3707904" y="555526"/>
                  <a:ext cx="3168352" cy="360040"/>
                </a:xfrm>
                <a:prstGeom prst="rect">
                  <a:avLst/>
                </a:prstGeom>
                <a:blipFill>
                  <a:blip r:embed="rId5"/>
                  <a:stretch>
                    <a:fillRect/>
                  </a:stretch>
                </a:blipFill>
                <a:ln>
                  <a:solidFill>
                    <a:schemeClr val="bg1">
                      <a:lumMod val="95000"/>
                    </a:schemeClr>
                  </a:solidFill>
                </a:ln>
              </p:spPr>
              <p:txBody>
                <a:bodyPr/>
                <a:lstStyle/>
                <a:p>
                  <a:r>
                    <a:rPr lang="tr-TR">
                      <a:noFill/>
                    </a:rPr>
                    <a:t> </a:t>
                  </a:r>
                </a:p>
              </p:txBody>
            </p:sp>
          </mc:Fallback>
        </mc:AlternateContent>
        <p:sp>
          <p:nvSpPr>
            <p:cNvPr id="28" name="Ok Çerçevesi 2">
              <a:extLst>
                <a:ext uri="{FF2B5EF4-FFF2-40B4-BE49-F238E27FC236}">
                  <a16:creationId xmlns:a16="http://schemas.microsoft.com/office/drawing/2014/main" id="{128998D7-35F3-4C61-9A8D-9B2B110FD9A4}"/>
                </a:ext>
              </a:extLst>
            </p:cNvPr>
            <p:cNvSpPr/>
            <p:nvPr/>
          </p:nvSpPr>
          <p:spPr>
            <a:xfrm>
              <a:off x="3347864" y="555526"/>
              <a:ext cx="360040" cy="3600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Ok 2">
            <a:extLst>
              <a:ext uri="{FF2B5EF4-FFF2-40B4-BE49-F238E27FC236}">
                <a16:creationId xmlns:a16="http://schemas.microsoft.com/office/drawing/2014/main" id="{0A2751C8-B3E0-46FE-8139-85B0B8DE7C25}"/>
              </a:ext>
            </a:extLst>
          </p:cNvPr>
          <p:cNvSpPr/>
          <p:nvPr/>
        </p:nvSpPr>
        <p:spPr>
          <a:xfrm rot="5400000" flipH="1">
            <a:off x="2022092" y="3425799"/>
            <a:ext cx="275384" cy="17804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0" name="Açılır Pencere 2">
            <a:extLst>
              <a:ext uri="{FF2B5EF4-FFF2-40B4-BE49-F238E27FC236}">
                <a16:creationId xmlns:a16="http://schemas.microsoft.com/office/drawing/2014/main" id="{B81B2C88-3073-45C0-B56B-DD0E2B7FB4C7}"/>
              </a:ext>
            </a:extLst>
          </p:cNvPr>
          <p:cNvSpPr/>
          <p:nvPr/>
        </p:nvSpPr>
        <p:spPr>
          <a:xfrm>
            <a:off x="2346306" y="3785597"/>
            <a:ext cx="3168352" cy="2640000"/>
          </a:xfrm>
          <a:prstGeom prst="rect">
            <a:avLst/>
          </a:prstGeom>
          <a:solidFill>
            <a:schemeClr val="accent2">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solidFill>
                  <a:schemeClr val="tx1"/>
                </a:solidFill>
              </a:rPr>
              <a:t>Eylemsizlik, bir cismin ivmelenmeye karşı gösterdiği dirençtir. Bir</a:t>
            </a:r>
            <a:r>
              <a:rPr lang="tr-TR" dirty="0">
                <a:solidFill>
                  <a:schemeClr val="tx1"/>
                </a:solidFill>
              </a:rPr>
              <a:t> cisme kuvvet uyguladığınızda eylemsizlik kütlesi ne kadar büyük ise, ivmesi de o kadar azdır</a:t>
            </a:r>
            <a:endParaRPr lang="zh-CN" altLang="en-US" dirty="0">
              <a:solidFill>
                <a:schemeClr val="tx1"/>
              </a:solidFill>
            </a:endParaRPr>
          </a:p>
        </p:txBody>
      </p:sp>
      <p:grpSp>
        <p:nvGrpSpPr>
          <p:cNvPr id="36" name="Grup 1">
            <a:extLst>
              <a:ext uri="{FF2B5EF4-FFF2-40B4-BE49-F238E27FC236}">
                <a16:creationId xmlns:a16="http://schemas.microsoft.com/office/drawing/2014/main" id="{8513CBE7-4FB0-4483-89F5-A9A2A879AA07}"/>
              </a:ext>
            </a:extLst>
          </p:cNvPr>
          <p:cNvGrpSpPr/>
          <p:nvPr/>
        </p:nvGrpSpPr>
        <p:grpSpPr>
          <a:xfrm>
            <a:off x="6881446" y="2806739"/>
            <a:ext cx="3528392" cy="516000"/>
            <a:chOff x="2627784" y="564526"/>
            <a:chExt cx="3528392" cy="387000"/>
          </a:xfrm>
        </p:grpSpPr>
        <mc:AlternateContent xmlns:mc="http://schemas.openxmlformats.org/markup-compatibility/2006" xmlns:a14="http://schemas.microsoft.com/office/drawing/2010/main">
          <mc:Choice Requires="a14">
            <p:sp>
              <p:nvSpPr>
                <p:cNvPr id="37" name="Açılır Kutu 1">
                  <a:extLst>
                    <a:ext uri="{FF2B5EF4-FFF2-40B4-BE49-F238E27FC236}">
                      <a16:creationId xmlns:a16="http://schemas.microsoft.com/office/drawing/2014/main" id="{2E0E4A8F-8877-49B7-8D85-DC1CFD578C00}"/>
                    </a:ext>
                  </a:extLst>
                </p:cNvPr>
                <p:cNvSpPr/>
                <p:nvPr/>
              </p:nvSpPr>
              <p:spPr>
                <a:xfrm>
                  <a:off x="2987824" y="564526"/>
                  <a:ext cx="3168352" cy="3870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altLang="zh-CN" i="1" smtClean="0">
                                <a:solidFill>
                                  <a:schemeClr val="tx1"/>
                                </a:solidFill>
                                <a:latin typeface="Cambria Math" panose="02040503050406030204" pitchFamily="18" charset="0"/>
                              </a:rPr>
                            </m:ctrlPr>
                          </m:sSubPr>
                          <m:e>
                            <m:r>
                              <m:rPr>
                                <m:nor/>
                              </m:rPr>
                              <a:rPr lang="tr-TR" altLang="zh-CN" dirty="0">
                                <a:solidFill>
                                  <a:schemeClr val="tx1"/>
                                </a:solidFill>
                              </a:rPr>
                              <m:t>Aktif</m:t>
                            </m:r>
                            <m:r>
                              <m:rPr>
                                <m:nor/>
                              </m:rPr>
                              <a:rPr lang="tr-TR" altLang="zh-CN" dirty="0">
                                <a:solidFill>
                                  <a:schemeClr val="tx1"/>
                                </a:solidFill>
                              </a:rPr>
                              <m:t> </m:t>
                            </m:r>
                            <m:r>
                              <m:rPr>
                                <m:nor/>
                              </m:rPr>
                              <a:rPr lang="tr-TR" altLang="zh-CN" dirty="0">
                                <a:solidFill>
                                  <a:schemeClr val="tx1"/>
                                </a:solidFill>
                              </a:rPr>
                              <m:t>Yer</m:t>
                            </m:r>
                            <m:r>
                              <m:rPr>
                                <m:nor/>
                              </m:rPr>
                              <a:rPr lang="tr-TR" altLang="zh-CN" dirty="0">
                                <a:solidFill>
                                  <a:schemeClr val="tx1"/>
                                </a:solidFill>
                              </a:rPr>
                              <m:t>ç</m:t>
                            </m:r>
                            <m:r>
                              <m:rPr>
                                <m:nor/>
                              </m:rPr>
                              <a:rPr lang="tr-TR" altLang="zh-CN" dirty="0">
                                <a:solidFill>
                                  <a:schemeClr val="tx1"/>
                                </a:solidFill>
                              </a:rPr>
                              <m:t>ekimi</m:t>
                            </m:r>
                            <m:r>
                              <m:rPr>
                                <m:nor/>
                              </m:rPr>
                              <a:rPr lang="tr-TR" altLang="zh-CN" dirty="0">
                                <a:solidFill>
                                  <a:schemeClr val="tx1"/>
                                </a:solidFill>
                              </a:rPr>
                              <m:t> </m:t>
                            </m:r>
                            <m:r>
                              <m:rPr>
                                <m:nor/>
                              </m:rPr>
                              <a:rPr lang="tr-TR" altLang="zh-CN" dirty="0">
                                <a:solidFill>
                                  <a:schemeClr val="tx1"/>
                                </a:solidFill>
                              </a:rPr>
                              <m:t>K</m:t>
                            </m:r>
                            <m:r>
                              <m:rPr>
                                <m:nor/>
                              </m:rPr>
                              <a:rPr lang="tr-TR" altLang="zh-CN" dirty="0">
                                <a:solidFill>
                                  <a:schemeClr val="tx1"/>
                                </a:solidFill>
                              </a:rPr>
                              <m:t>ü</m:t>
                            </m:r>
                            <m:r>
                              <m:rPr>
                                <m:nor/>
                              </m:rPr>
                              <a:rPr lang="tr-TR" altLang="zh-CN" dirty="0">
                                <a:solidFill>
                                  <a:schemeClr val="tx1"/>
                                </a:solidFill>
                              </a:rPr>
                              <m:t>tlesi</m:t>
                            </m:r>
                            <m:r>
                              <a:rPr lang="tr-TR" altLang="zh-CN" b="0" i="1" smtClean="0">
                                <a:solidFill>
                                  <a:schemeClr val="tx1"/>
                                </a:solidFill>
                                <a:latin typeface="Cambria Math" panose="02040503050406030204" pitchFamily="18" charset="0"/>
                              </a:rPr>
                              <m:t>(</m:t>
                            </m:r>
                            <m:r>
                              <a:rPr lang="tr-TR" altLang="zh-CN" b="0" i="1" smtClean="0">
                                <a:solidFill>
                                  <a:schemeClr val="tx1"/>
                                </a:solidFill>
                                <a:latin typeface="Cambria Math" panose="02040503050406030204" pitchFamily="18" charset="0"/>
                              </a:rPr>
                              <m:t>𝑀</m:t>
                            </m:r>
                          </m:e>
                          <m:sub>
                            <m:r>
                              <a:rPr lang="tr-TR" altLang="zh-CN" b="0" i="1" smtClean="0">
                                <a:solidFill>
                                  <a:schemeClr val="tx1"/>
                                </a:solidFill>
                                <a:latin typeface="Cambria Math" panose="02040503050406030204" pitchFamily="18" charset="0"/>
                              </a:rPr>
                              <m:t>𝑎</m:t>
                            </m:r>
                            <m:r>
                              <a:rPr lang="tr-TR" altLang="zh-CN" b="0" i="1" smtClean="0">
                                <a:solidFill>
                                  <a:schemeClr val="tx1"/>
                                </a:solidFill>
                                <a:latin typeface="Cambria Math" panose="02040503050406030204" pitchFamily="18" charset="0"/>
                              </a:rPr>
                              <m:t>)</m:t>
                            </m:r>
                          </m:sub>
                        </m:sSub>
                      </m:oMath>
                    </m:oMathPara>
                  </a14:m>
                  <a:endParaRPr lang="zh-CN" altLang="en-US" dirty="0">
                    <a:solidFill>
                      <a:schemeClr val="tx1"/>
                    </a:solidFill>
                  </a:endParaRPr>
                </a:p>
              </p:txBody>
            </p:sp>
          </mc:Choice>
          <mc:Fallback xmlns="">
            <p:sp>
              <p:nvSpPr>
                <p:cNvPr id="37" name="Açılır Kutu 1">
                  <a:extLst>
                    <a:ext uri="{FF2B5EF4-FFF2-40B4-BE49-F238E27FC236}">
                      <a16:creationId xmlns:a16="http://schemas.microsoft.com/office/drawing/2014/main" id="{2E0E4A8F-8877-49B7-8D85-DC1CFD578C00}"/>
                    </a:ext>
                  </a:extLst>
                </p:cNvPr>
                <p:cNvSpPr>
                  <a:spLocks noRot="1" noChangeAspect="1" noMove="1" noResize="1" noEditPoints="1" noAdjustHandles="1" noChangeArrowheads="1" noChangeShapeType="1" noTextEdit="1"/>
                </p:cNvSpPr>
                <p:nvPr/>
              </p:nvSpPr>
              <p:spPr>
                <a:xfrm>
                  <a:off x="2987824" y="564526"/>
                  <a:ext cx="3168352" cy="387000"/>
                </a:xfrm>
                <a:prstGeom prst="rect">
                  <a:avLst/>
                </a:prstGeom>
                <a:blipFill>
                  <a:blip r:embed="rId6"/>
                  <a:stretch>
                    <a:fillRect/>
                  </a:stretch>
                </a:blipFill>
                <a:ln>
                  <a:solidFill>
                    <a:schemeClr val="bg1">
                      <a:lumMod val="95000"/>
                    </a:schemeClr>
                  </a:solidFill>
                </a:ln>
              </p:spPr>
              <p:txBody>
                <a:bodyPr/>
                <a:lstStyle/>
                <a:p>
                  <a:r>
                    <a:rPr lang="tr-TR">
                      <a:noFill/>
                    </a:rPr>
                    <a:t> </a:t>
                  </a:r>
                </a:p>
              </p:txBody>
            </p:sp>
          </mc:Fallback>
        </mc:AlternateContent>
        <p:sp>
          <p:nvSpPr>
            <p:cNvPr id="38" name="Ok Çerçevesi 1">
              <a:extLst>
                <a:ext uri="{FF2B5EF4-FFF2-40B4-BE49-F238E27FC236}">
                  <a16:creationId xmlns:a16="http://schemas.microsoft.com/office/drawing/2014/main" id="{3D44BFC9-8DD7-4CEB-8120-7662AD7712ED}"/>
                </a:ext>
              </a:extLst>
            </p:cNvPr>
            <p:cNvSpPr/>
            <p:nvPr/>
          </p:nvSpPr>
          <p:spPr>
            <a:xfrm>
              <a:off x="2627784" y="564526"/>
              <a:ext cx="360040" cy="37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9" name="Ok 1">
            <a:extLst>
              <a:ext uri="{FF2B5EF4-FFF2-40B4-BE49-F238E27FC236}">
                <a16:creationId xmlns:a16="http://schemas.microsoft.com/office/drawing/2014/main" id="{678B4358-333E-43AA-B31C-1766BA25CC3E}"/>
              </a:ext>
            </a:extLst>
          </p:cNvPr>
          <p:cNvSpPr/>
          <p:nvPr/>
        </p:nvSpPr>
        <p:spPr>
          <a:xfrm rot="5400000" flipH="1">
            <a:off x="6923774" y="2945745"/>
            <a:ext cx="275384" cy="17804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Açılır Pencere 1">
            <a:extLst>
              <a:ext uri="{FF2B5EF4-FFF2-40B4-BE49-F238E27FC236}">
                <a16:creationId xmlns:a16="http://schemas.microsoft.com/office/drawing/2014/main" id="{69279041-EB5E-42AC-AF1C-8A5A60AE73F8}"/>
              </a:ext>
            </a:extLst>
          </p:cNvPr>
          <p:cNvSpPr/>
          <p:nvPr/>
        </p:nvSpPr>
        <p:spPr>
          <a:xfrm>
            <a:off x="7275861" y="3322739"/>
            <a:ext cx="3168352" cy="2640000"/>
          </a:xfrm>
          <a:prstGeom prst="rect">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solidFill>
                  <a:schemeClr val="tx1"/>
                </a:solidFill>
              </a:rPr>
              <a:t>Belirli bir nesne nedeniyle(nesneye göre) yerçekimi alanının gücünün bir ölçüsüdür. Küçük aktif yerçekimi kütlesi olan bir cismin yerçekimi alanı, daha aktif yerçekimi kütlesi olan cisme göre daha zayıftır.</a:t>
            </a:r>
            <a:endParaRPr lang="zh-CN" altLang="en-US" dirty="0">
              <a:solidFill>
                <a:schemeClr val="tx1"/>
              </a:solidFill>
            </a:endParaRPr>
          </a:p>
        </p:txBody>
      </p:sp>
      <p:grpSp>
        <p:nvGrpSpPr>
          <p:cNvPr id="41" name="Grup 2">
            <a:extLst>
              <a:ext uri="{FF2B5EF4-FFF2-40B4-BE49-F238E27FC236}">
                <a16:creationId xmlns:a16="http://schemas.microsoft.com/office/drawing/2014/main" id="{F1B7E3DD-0006-4325-A3F9-767EB996BBA7}"/>
              </a:ext>
            </a:extLst>
          </p:cNvPr>
          <p:cNvGrpSpPr/>
          <p:nvPr/>
        </p:nvGrpSpPr>
        <p:grpSpPr>
          <a:xfrm>
            <a:off x="6881446" y="3274794"/>
            <a:ext cx="3528392" cy="480053"/>
            <a:chOff x="3347864" y="555526"/>
            <a:chExt cx="3528392" cy="360040"/>
          </a:xfrm>
        </p:grpSpPr>
        <mc:AlternateContent xmlns:mc="http://schemas.openxmlformats.org/markup-compatibility/2006" xmlns:a14="http://schemas.microsoft.com/office/drawing/2010/main">
          <mc:Choice Requires="a14">
            <p:sp>
              <p:nvSpPr>
                <p:cNvPr id="42" name="Açılır Kutu 2">
                  <a:extLst>
                    <a:ext uri="{FF2B5EF4-FFF2-40B4-BE49-F238E27FC236}">
                      <a16:creationId xmlns:a16="http://schemas.microsoft.com/office/drawing/2014/main" id="{F1479EE9-04D0-438E-BBFB-5CE704BE8593}"/>
                    </a:ext>
                  </a:extLst>
                </p:cNvPr>
                <p:cNvSpPr/>
                <p:nvPr/>
              </p:nvSpPr>
              <p:spPr>
                <a:xfrm>
                  <a:off x="3707904" y="555526"/>
                  <a:ext cx="3168352" cy="36004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altLang="zh-CN" i="1" smtClean="0">
                                <a:solidFill>
                                  <a:schemeClr val="tx1"/>
                                </a:solidFill>
                                <a:latin typeface="Cambria Math" panose="02040503050406030204" pitchFamily="18" charset="0"/>
                              </a:rPr>
                            </m:ctrlPr>
                          </m:sSubPr>
                          <m:e>
                            <m:r>
                              <m:rPr>
                                <m:nor/>
                              </m:rPr>
                              <a:rPr lang="tr-TR" altLang="zh-CN" b="0" i="0" dirty="0" smtClean="0">
                                <a:solidFill>
                                  <a:schemeClr val="tx1"/>
                                </a:solidFill>
                              </a:rPr>
                              <m:t>Pasif</m:t>
                            </m:r>
                            <m:r>
                              <m:rPr>
                                <m:nor/>
                              </m:rPr>
                              <a:rPr lang="tr-TR" altLang="zh-CN" dirty="0">
                                <a:solidFill>
                                  <a:schemeClr val="tx1"/>
                                </a:solidFill>
                              </a:rPr>
                              <m:t> </m:t>
                            </m:r>
                            <m:r>
                              <m:rPr>
                                <m:nor/>
                              </m:rPr>
                              <a:rPr lang="tr-TR" altLang="zh-CN" dirty="0">
                                <a:solidFill>
                                  <a:schemeClr val="tx1"/>
                                </a:solidFill>
                              </a:rPr>
                              <m:t>Yer</m:t>
                            </m:r>
                            <m:r>
                              <m:rPr>
                                <m:nor/>
                              </m:rPr>
                              <a:rPr lang="tr-TR" altLang="zh-CN" dirty="0">
                                <a:solidFill>
                                  <a:schemeClr val="tx1"/>
                                </a:solidFill>
                              </a:rPr>
                              <m:t>ç</m:t>
                            </m:r>
                            <m:r>
                              <m:rPr>
                                <m:nor/>
                              </m:rPr>
                              <a:rPr lang="tr-TR" altLang="zh-CN" dirty="0">
                                <a:solidFill>
                                  <a:schemeClr val="tx1"/>
                                </a:solidFill>
                              </a:rPr>
                              <m:t>ekimi</m:t>
                            </m:r>
                            <m:r>
                              <m:rPr>
                                <m:nor/>
                              </m:rPr>
                              <a:rPr lang="tr-TR" altLang="zh-CN" dirty="0">
                                <a:solidFill>
                                  <a:schemeClr val="tx1"/>
                                </a:solidFill>
                              </a:rPr>
                              <m:t> </m:t>
                            </m:r>
                            <m:r>
                              <m:rPr>
                                <m:nor/>
                              </m:rPr>
                              <a:rPr lang="tr-TR" altLang="zh-CN" dirty="0">
                                <a:solidFill>
                                  <a:schemeClr val="tx1"/>
                                </a:solidFill>
                              </a:rPr>
                              <m:t>K</m:t>
                            </m:r>
                            <m:r>
                              <m:rPr>
                                <m:nor/>
                              </m:rPr>
                              <a:rPr lang="tr-TR" altLang="zh-CN" dirty="0">
                                <a:solidFill>
                                  <a:schemeClr val="tx1"/>
                                </a:solidFill>
                              </a:rPr>
                              <m:t>ü</m:t>
                            </m:r>
                            <m:r>
                              <m:rPr>
                                <m:nor/>
                              </m:rPr>
                              <a:rPr lang="tr-TR" altLang="zh-CN" dirty="0">
                                <a:solidFill>
                                  <a:schemeClr val="tx1"/>
                                </a:solidFill>
                              </a:rPr>
                              <m:t>tlesi</m:t>
                            </m:r>
                            <m:r>
                              <a:rPr lang="tr-TR" altLang="zh-CN" b="0" i="1" smtClean="0">
                                <a:solidFill>
                                  <a:schemeClr val="tx1"/>
                                </a:solidFill>
                                <a:latin typeface="Cambria Math" panose="02040503050406030204" pitchFamily="18" charset="0"/>
                              </a:rPr>
                              <m:t>(</m:t>
                            </m:r>
                            <m:r>
                              <a:rPr lang="tr-TR" altLang="zh-CN" b="0" i="1" smtClean="0">
                                <a:solidFill>
                                  <a:schemeClr val="tx1"/>
                                </a:solidFill>
                                <a:latin typeface="Cambria Math" panose="02040503050406030204" pitchFamily="18" charset="0"/>
                              </a:rPr>
                              <m:t>𝑀</m:t>
                            </m:r>
                          </m:e>
                          <m:sub>
                            <m:r>
                              <a:rPr lang="tr-TR" altLang="zh-CN" b="0" i="1" smtClean="0">
                                <a:solidFill>
                                  <a:schemeClr val="tx1"/>
                                </a:solidFill>
                                <a:latin typeface="Cambria Math" panose="02040503050406030204" pitchFamily="18" charset="0"/>
                              </a:rPr>
                              <m:t>𝑝</m:t>
                            </m:r>
                            <m:r>
                              <a:rPr lang="tr-TR" altLang="zh-CN" b="0" i="1" smtClean="0">
                                <a:solidFill>
                                  <a:schemeClr val="tx1"/>
                                </a:solidFill>
                                <a:latin typeface="Cambria Math" panose="02040503050406030204" pitchFamily="18" charset="0"/>
                              </a:rPr>
                              <m:t>)</m:t>
                            </m:r>
                          </m:sub>
                        </m:sSub>
                      </m:oMath>
                    </m:oMathPara>
                  </a14:m>
                  <a:endParaRPr lang="zh-CN" altLang="en-US" dirty="0">
                    <a:solidFill>
                      <a:schemeClr val="tx1"/>
                    </a:solidFill>
                  </a:endParaRPr>
                </a:p>
              </p:txBody>
            </p:sp>
          </mc:Choice>
          <mc:Fallback xmlns="">
            <p:sp>
              <p:nvSpPr>
                <p:cNvPr id="42" name="Açılır Kutu 2">
                  <a:extLst>
                    <a:ext uri="{FF2B5EF4-FFF2-40B4-BE49-F238E27FC236}">
                      <a16:creationId xmlns:a16="http://schemas.microsoft.com/office/drawing/2014/main" id="{F1479EE9-04D0-438E-BBFB-5CE704BE8593}"/>
                    </a:ext>
                  </a:extLst>
                </p:cNvPr>
                <p:cNvSpPr>
                  <a:spLocks noRot="1" noChangeAspect="1" noMove="1" noResize="1" noEditPoints="1" noAdjustHandles="1" noChangeArrowheads="1" noChangeShapeType="1" noTextEdit="1"/>
                </p:cNvSpPr>
                <p:nvPr/>
              </p:nvSpPr>
              <p:spPr>
                <a:xfrm>
                  <a:off x="3707904" y="555526"/>
                  <a:ext cx="3168352" cy="360040"/>
                </a:xfrm>
                <a:prstGeom prst="rect">
                  <a:avLst/>
                </a:prstGeom>
                <a:blipFill>
                  <a:blip r:embed="rId7"/>
                  <a:stretch>
                    <a:fillRect/>
                  </a:stretch>
                </a:blipFill>
                <a:ln>
                  <a:solidFill>
                    <a:schemeClr val="bg1">
                      <a:lumMod val="95000"/>
                    </a:schemeClr>
                  </a:solidFill>
                </a:ln>
              </p:spPr>
              <p:txBody>
                <a:bodyPr/>
                <a:lstStyle/>
                <a:p>
                  <a:r>
                    <a:rPr lang="tr-TR">
                      <a:noFill/>
                    </a:rPr>
                    <a:t> </a:t>
                  </a:r>
                </a:p>
              </p:txBody>
            </p:sp>
          </mc:Fallback>
        </mc:AlternateContent>
        <p:sp>
          <p:nvSpPr>
            <p:cNvPr id="43" name="Ok Çerçevesi 2">
              <a:extLst>
                <a:ext uri="{FF2B5EF4-FFF2-40B4-BE49-F238E27FC236}">
                  <a16:creationId xmlns:a16="http://schemas.microsoft.com/office/drawing/2014/main" id="{A9C2F35F-EDA1-4FF9-8DF3-A6515A995A9C}"/>
                </a:ext>
              </a:extLst>
            </p:cNvPr>
            <p:cNvSpPr/>
            <p:nvPr/>
          </p:nvSpPr>
          <p:spPr>
            <a:xfrm>
              <a:off x="3347864" y="555526"/>
              <a:ext cx="360040" cy="3600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4" name="Ok 2">
            <a:extLst>
              <a:ext uri="{FF2B5EF4-FFF2-40B4-BE49-F238E27FC236}">
                <a16:creationId xmlns:a16="http://schemas.microsoft.com/office/drawing/2014/main" id="{C5C9E151-3FDD-43DF-800A-D1A15C801A5E}"/>
              </a:ext>
            </a:extLst>
          </p:cNvPr>
          <p:cNvSpPr/>
          <p:nvPr/>
        </p:nvSpPr>
        <p:spPr>
          <a:xfrm rot="5400000" flipH="1">
            <a:off x="6923774" y="3425799"/>
            <a:ext cx="275384" cy="17804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Açılır Pencere 2">
            <a:extLst>
              <a:ext uri="{FF2B5EF4-FFF2-40B4-BE49-F238E27FC236}">
                <a16:creationId xmlns:a16="http://schemas.microsoft.com/office/drawing/2014/main" id="{F9D0A33C-DD47-4EF5-96F5-F7995EF2F3E0}"/>
              </a:ext>
            </a:extLst>
          </p:cNvPr>
          <p:cNvSpPr/>
          <p:nvPr/>
        </p:nvSpPr>
        <p:spPr>
          <a:xfrm>
            <a:off x="7287724" y="3769835"/>
            <a:ext cx="3168352" cy="2640000"/>
          </a:xfrm>
          <a:prstGeom prst="rect">
            <a:avLst/>
          </a:prstGeom>
          <a:solidFill>
            <a:srgbClr val="FF505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solidFill>
                  <a:schemeClr val="tx1"/>
                </a:solidFill>
              </a:rPr>
              <a:t>Bir nesnenin yerçekimi alanıyla etkileşiminin gücünün bir ölçüsüdür. Aynı yerçekimi alanı içinde, daha küçük bir pasif yerçekimi kütlesine sahip bir nesne, daha büyük bir pasif yerçekimi kütlesine sahip bir nesneden daha küçük bir kuvvete maruz kalır.</a:t>
            </a:r>
            <a:endParaRPr lang="zh-CN" altLang="en-US" dirty="0">
              <a:solidFill>
                <a:schemeClr val="tx1"/>
              </a:solidFill>
            </a:endParaRPr>
          </a:p>
        </p:txBody>
      </p:sp>
      <p:sp>
        <p:nvSpPr>
          <p:cNvPr id="4" name="Metin kutusu 3">
            <a:extLst>
              <a:ext uri="{FF2B5EF4-FFF2-40B4-BE49-F238E27FC236}">
                <a16:creationId xmlns:a16="http://schemas.microsoft.com/office/drawing/2014/main" id="{452E7320-BB2E-4DAF-ADF2-AD9C397E97C5}"/>
              </a:ext>
            </a:extLst>
          </p:cNvPr>
          <p:cNvSpPr txBox="1"/>
          <p:nvPr/>
        </p:nvSpPr>
        <p:spPr>
          <a:xfrm>
            <a:off x="7534031" y="1380970"/>
            <a:ext cx="3975513" cy="369332"/>
          </a:xfrm>
          <a:prstGeom prst="rect">
            <a:avLst/>
          </a:prstGeom>
          <a:noFill/>
          <a:ln w="28575">
            <a:solidFill>
              <a:srgbClr val="FF0000"/>
            </a:solidFill>
          </a:ln>
        </p:spPr>
        <p:txBody>
          <a:bodyPr wrap="square" rtlCol="0">
            <a:spAutoFit/>
          </a:bodyPr>
          <a:lstStyle/>
          <a:p>
            <a:pPr algn="ctr"/>
            <a:r>
              <a:rPr lang="tr-TR" dirty="0"/>
              <a:t>Problemin Çözümüne karşılık gelir</a:t>
            </a:r>
          </a:p>
        </p:txBody>
      </p:sp>
      <p:sp>
        <p:nvSpPr>
          <p:cNvPr id="35" name="Metin kutusu 34">
            <a:extLst>
              <a:ext uri="{FF2B5EF4-FFF2-40B4-BE49-F238E27FC236}">
                <a16:creationId xmlns:a16="http://schemas.microsoft.com/office/drawing/2014/main" id="{3FEB3D59-AB1F-42F8-9075-71901BA9DA8A}"/>
              </a:ext>
            </a:extLst>
          </p:cNvPr>
          <p:cNvSpPr txBox="1"/>
          <p:nvPr/>
        </p:nvSpPr>
        <p:spPr>
          <a:xfrm>
            <a:off x="7534031" y="1994741"/>
            <a:ext cx="3975513" cy="369332"/>
          </a:xfrm>
          <a:prstGeom prst="rect">
            <a:avLst/>
          </a:prstGeom>
          <a:noFill/>
          <a:ln w="28575">
            <a:solidFill>
              <a:schemeClr val="accent1"/>
            </a:solidFill>
          </a:ln>
        </p:spPr>
        <p:txBody>
          <a:bodyPr wrap="square" rtlCol="0">
            <a:spAutoFit/>
          </a:bodyPr>
          <a:lstStyle/>
          <a:p>
            <a:pPr algn="ctr"/>
            <a:r>
              <a:rPr lang="tr-TR" dirty="0">
                <a:hlinkClick r:id="" action="ppaction://customshow?id=0&amp;return=true"/>
              </a:rPr>
              <a:t>Uygunluk fonksiyonu ile belirlenir.</a:t>
            </a:r>
            <a:endParaRPr lang="tr-TR" dirty="0"/>
          </a:p>
        </p:txBody>
      </p:sp>
      <p:sp>
        <p:nvSpPr>
          <p:cNvPr id="46" name="İçerik Yer Tutucusu 2">
            <a:extLst>
              <a:ext uri="{FF2B5EF4-FFF2-40B4-BE49-F238E27FC236}">
                <a16:creationId xmlns:a16="http://schemas.microsoft.com/office/drawing/2014/main" id="{1E6A43F9-CF71-45E8-B981-782C036B3121}"/>
              </a:ext>
            </a:extLst>
          </p:cNvPr>
          <p:cNvSpPr txBox="1">
            <a:spLocks/>
          </p:cNvSpPr>
          <p:nvPr/>
        </p:nvSpPr>
        <p:spPr>
          <a:xfrm>
            <a:off x="494222" y="4504651"/>
            <a:ext cx="11244194" cy="823037"/>
          </a:xfrm>
          <a:prstGeom prst="rect">
            <a:avLst/>
          </a:prstGeom>
          <a:solidFill>
            <a:srgbClr val="FFFFFF">
              <a:alpha val="94902"/>
            </a:srgbClr>
          </a:solidFill>
          <a:ln w="38100">
            <a:solidFill>
              <a:schemeClr val="bg1"/>
            </a:solid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a:t>Başka bir deyişle her kütle bir çözüm sunar. Algoritma yerçekimi ve eylemsizlik kütleleri uygun şekilde ayarlayarak yönlendirilir. Beklenti ; zaman geçtikçe kütlelerin en ağır kütle tarafından çekilmesidir. Bu kütle arama uzayında optimum bir çözüm sunacaktır.</a:t>
            </a:r>
          </a:p>
        </p:txBody>
      </p:sp>
    </p:spTree>
    <p:custDataLst>
      <p:tags r:id="rId1"/>
    </p:custDataLst>
    <p:extLst>
      <p:ext uri="{BB962C8B-B14F-4D97-AF65-F5344CB8AC3E}">
        <p14:creationId xmlns:p14="http://schemas.microsoft.com/office/powerpoint/2010/main" val="50713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250"/>
                                        <p:tgtEl>
                                          <p:spTgt spid="25"/>
                                        </p:tgtEl>
                                        <p:attrNameLst>
                                          <p:attrName>ppt_y</p:attrName>
                                        </p:attrNameLst>
                                      </p:cBhvr>
                                      <p:tavLst>
                                        <p:tav tm="0">
                                          <p:val>
                                            <p:strVal val="#ppt_y-#ppt_h*1.125000"/>
                                          </p:val>
                                        </p:tav>
                                        <p:tav tm="100000">
                                          <p:val>
                                            <p:strVal val="#ppt_y"/>
                                          </p:val>
                                        </p:tav>
                                      </p:tavLst>
                                    </p:anim>
                                    <p:animEffect transition="in" filter="wipe(down)">
                                      <p:cBhvr>
                                        <p:cTn id="14" dur="250"/>
                                        <p:tgtEl>
                                          <p:spTgt spid="25"/>
                                        </p:tgtEl>
                                      </p:cBhvr>
                                    </p:animEffect>
                                  </p:childTnLst>
                                </p:cTn>
                              </p:par>
                              <p:par>
                                <p:cTn id="15" presetID="8" presetClass="emph" presetSubtype="0" fill="hold" grpId="0" nodeType="withEffect">
                                  <p:stCondLst>
                                    <p:cond delay="0"/>
                                  </p:stCondLst>
                                  <p:childTnLst>
                                    <p:animRot by="5400000">
                                      <p:cBhvr>
                                        <p:cTn id="16" dur="100" fill="hold"/>
                                        <p:tgtEl>
                                          <p:spTgt spid="24"/>
                                        </p:tgtEl>
                                        <p:attrNameLst>
                                          <p:attrName>r</p:attrName>
                                        </p:attrNameLst>
                                      </p:cBhvr>
                                    </p:animRot>
                                  </p:childTnLst>
                                </p:cTn>
                              </p:par>
                              <p:par>
                                <p:cTn id="17" presetID="42" presetClass="path" presetSubtype="0" accel="50000" decel="50000" fill="hold" grpId="2" nodeType="withEffect">
                                  <p:stCondLst>
                                    <p:cond delay="0"/>
                                  </p:stCondLst>
                                  <p:childTnLst>
                                    <p:animMotion origin="layout" path="M -3.33333E-6 0.00718 L -3.33333E-6 0.41273 " pathEditMode="relative" rAng="0" ptsTypes="AA">
                                      <p:cBhvr>
                                        <p:cTn id="18" dur="250" fill="hold"/>
                                        <p:tgtEl>
                                          <p:spTgt spid="29"/>
                                        </p:tgtEl>
                                        <p:attrNameLst>
                                          <p:attrName>ppt_x</p:attrName>
                                          <p:attrName>ppt_y</p:attrName>
                                        </p:attrNameLst>
                                      </p:cBhvr>
                                      <p:rCtr x="0" y="20278"/>
                                    </p:animMotion>
                                  </p:childTnLst>
                                </p:cTn>
                              </p:par>
                              <p:par>
                                <p:cTn id="19" presetID="42" presetClass="path" presetSubtype="0" accel="50000" decel="50000" fill="hold" nodeType="withEffect">
                                  <p:stCondLst>
                                    <p:cond delay="0"/>
                                  </p:stCondLst>
                                  <p:childTnLst>
                                    <p:animMotion origin="layout" path="M -1.25E-6 -1.11022E-16 L -1.25E-6 0.41273 " pathEditMode="relative" rAng="0" ptsTypes="AA">
                                      <p:cBhvr>
                                        <p:cTn id="20" dur="250" fill="hold"/>
                                        <p:tgtEl>
                                          <p:spTgt spid="26"/>
                                        </p:tgtEl>
                                        <p:attrNameLst>
                                          <p:attrName>ppt_x</p:attrName>
                                          <p:attrName>ppt_y</p:attrName>
                                        </p:attrNameLst>
                                      </p:cBhvr>
                                      <p:rCtr x="0" y="20625"/>
                                    </p:animMotion>
                                  </p:childTnLst>
                                </p:cTn>
                              </p:par>
                            </p:childTnLst>
                          </p:cTn>
                        </p:par>
                      </p:childTnLst>
                    </p:cTn>
                  </p:par>
                  <p:par>
                    <p:cTn id="21" fill="hold">
                      <p:stCondLst>
                        <p:cond delay="indefinite"/>
                      </p:stCondLst>
                      <p:childTnLst>
                        <p:par>
                          <p:cTn id="22" fill="hold">
                            <p:stCondLst>
                              <p:cond delay="0"/>
                            </p:stCondLst>
                            <p:childTnLst>
                              <p:par>
                                <p:cTn id="23" presetID="12" presetClass="exit" presetSubtype="1" fill="hold" grpId="1" nodeType="clickEffect">
                                  <p:stCondLst>
                                    <p:cond delay="0"/>
                                  </p:stCondLst>
                                  <p:childTnLst>
                                    <p:anim calcmode="lin" valueType="num">
                                      <p:cBhvr additive="base">
                                        <p:cTn id="24" dur="250"/>
                                        <p:tgtEl>
                                          <p:spTgt spid="25"/>
                                        </p:tgtEl>
                                        <p:attrNameLst>
                                          <p:attrName>ppt_y</p:attrName>
                                        </p:attrNameLst>
                                      </p:cBhvr>
                                      <p:tavLst>
                                        <p:tav tm="0">
                                          <p:val>
                                            <p:strVal val="#ppt_y"/>
                                          </p:val>
                                        </p:tav>
                                        <p:tav tm="100000">
                                          <p:val>
                                            <p:strVal val="#ppt_y-#ppt_h*1.125000"/>
                                          </p:val>
                                        </p:tav>
                                      </p:tavLst>
                                    </p:anim>
                                    <p:animEffect transition="out" filter="wipe(up)">
                                      <p:cBhvr>
                                        <p:cTn id="25" dur="250"/>
                                        <p:tgtEl>
                                          <p:spTgt spid="25"/>
                                        </p:tgtEl>
                                      </p:cBhvr>
                                    </p:animEffect>
                                    <p:set>
                                      <p:cBhvr>
                                        <p:cTn id="26" dur="1" fill="hold">
                                          <p:stCondLst>
                                            <p:cond delay="249"/>
                                          </p:stCondLst>
                                        </p:cTn>
                                        <p:tgtEl>
                                          <p:spTgt spid="25"/>
                                        </p:tgtEl>
                                        <p:attrNameLst>
                                          <p:attrName>style.visibility</p:attrName>
                                        </p:attrNameLst>
                                      </p:cBhvr>
                                      <p:to>
                                        <p:strVal val="hidden"/>
                                      </p:to>
                                    </p:set>
                                  </p:childTnLst>
                                </p:cTn>
                              </p:par>
                              <p:par>
                                <p:cTn id="27" presetID="8" presetClass="emph" presetSubtype="0" fill="hold" grpId="1" nodeType="withEffect">
                                  <p:stCondLst>
                                    <p:cond delay="0"/>
                                  </p:stCondLst>
                                  <p:childTnLst>
                                    <p:animRot by="-5400000">
                                      <p:cBhvr>
                                        <p:cTn id="28" dur="100" fill="hold"/>
                                        <p:tgtEl>
                                          <p:spTgt spid="24"/>
                                        </p:tgtEl>
                                        <p:attrNameLst>
                                          <p:attrName>r</p:attrName>
                                        </p:attrNameLst>
                                      </p:cBhvr>
                                    </p:animRot>
                                  </p:childTnLst>
                                </p:cTn>
                              </p:par>
                              <p:par>
                                <p:cTn id="29" presetID="64" presetClass="path" presetSubtype="0" accel="50000" decel="50000" fill="hold" grpId="3" nodeType="withEffect">
                                  <p:stCondLst>
                                    <p:cond delay="0"/>
                                  </p:stCondLst>
                                  <p:childTnLst>
                                    <p:animMotion origin="layout" path="M -3.33333E-6 0.41273 L -3.33333E-6 0.00718 " pathEditMode="relative" rAng="0" ptsTypes="AA">
                                      <p:cBhvr>
                                        <p:cTn id="30" dur="250" fill="hold"/>
                                        <p:tgtEl>
                                          <p:spTgt spid="29"/>
                                        </p:tgtEl>
                                        <p:attrNameLst>
                                          <p:attrName>ppt_x</p:attrName>
                                          <p:attrName>ppt_y</p:attrName>
                                        </p:attrNameLst>
                                      </p:cBhvr>
                                      <p:rCtr x="0" y="-20278"/>
                                    </p:animMotion>
                                  </p:childTnLst>
                                </p:cTn>
                              </p:par>
                              <p:par>
                                <p:cTn id="31" presetID="64" presetClass="path" presetSubtype="0" accel="50000" decel="50000" fill="hold" nodeType="withEffect">
                                  <p:stCondLst>
                                    <p:cond delay="0"/>
                                  </p:stCondLst>
                                  <p:childTnLst>
                                    <p:animMotion origin="layout" path="M -1.25E-6 0.41273 L -1.25E-6 0.00718 " pathEditMode="relative" rAng="0" ptsTypes="AA">
                                      <p:cBhvr>
                                        <p:cTn id="32" dur="250" fill="hold"/>
                                        <p:tgtEl>
                                          <p:spTgt spid="26"/>
                                        </p:tgtEl>
                                        <p:attrNameLst>
                                          <p:attrName>ppt_x</p:attrName>
                                          <p:attrName>ppt_y</p:attrName>
                                        </p:attrNameLst>
                                      </p:cBhvr>
                                      <p:rCtr x="0" y="-20278"/>
                                    </p:animMotion>
                                  </p:childTnLst>
                                </p:cTn>
                              </p:par>
                            </p:childTnLst>
                          </p:cTn>
                        </p:par>
                      </p:childTnLst>
                    </p:cTn>
                  </p:par>
                </p:childTnLst>
              </p:cTn>
              <p:nextCondLst>
                <p:cond evt="onClick" delay="0">
                  <p:tgtEl>
                    <p:spTgt spid="21"/>
                  </p:tgtEl>
                </p:cond>
              </p:nextCondLst>
            </p:seq>
            <p:seq concurrent="1" nextAc="seek">
              <p:cTn id="33" restart="whenNotActive" fill="hold" evtFilter="cancelBubble" nodeType="interactiveSeq">
                <p:stCondLst>
                  <p:cond evt="onClick" delay="0">
                    <p:tgtEl>
                      <p:spTgt spid="26"/>
                    </p:tgtEl>
                  </p:cond>
                </p:stCondLst>
                <p:endSync evt="end" delay="0">
                  <p:rtn val="all"/>
                </p:endSync>
                <p:childTnLst>
                  <p:par>
                    <p:cTn id="34" fill="hold">
                      <p:stCondLst>
                        <p:cond delay="0"/>
                      </p:stCondLst>
                      <p:childTnLst>
                        <p:par>
                          <p:cTn id="35" fill="hold">
                            <p:stCondLst>
                              <p:cond delay="0"/>
                            </p:stCondLst>
                            <p:childTnLst>
                              <p:par>
                                <p:cTn id="36" presetID="12" presetClass="entr" presetSubtype="1"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250"/>
                                        <p:tgtEl>
                                          <p:spTgt spid="30"/>
                                        </p:tgtEl>
                                        <p:attrNameLst>
                                          <p:attrName>ppt_y</p:attrName>
                                        </p:attrNameLst>
                                      </p:cBhvr>
                                      <p:tavLst>
                                        <p:tav tm="0">
                                          <p:val>
                                            <p:strVal val="#ppt_y-#ppt_h*1.125000"/>
                                          </p:val>
                                        </p:tav>
                                        <p:tav tm="100000">
                                          <p:val>
                                            <p:strVal val="#ppt_y"/>
                                          </p:val>
                                        </p:tav>
                                      </p:tavLst>
                                    </p:anim>
                                    <p:animEffect transition="in" filter="wipe(down)">
                                      <p:cBhvr>
                                        <p:cTn id="39" dur="250"/>
                                        <p:tgtEl>
                                          <p:spTgt spid="30"/>
                                        </p:tgtEl>
                                      </p:cBhvr>
                                    </p:animEffect>
                                  </p:childTnLst>
                                </p:cTn>
                              </p:par>
                              <p:par>
                                <p:cTn id="40" presetID="8" presetClass="emph" presetSubtype="0" fill="hold" grpId="0" nodeType="withEffect">
                                  <p:stCondLst>
                                    <p:cond delay="0"/>
                                  </p:stCondLst>
                                  <p:childTnLst>
                                    <p:animRot by="5400000">
                                      <p:cBhvr>
                                        <p:cTn id="41" dur="100" fill="hold"/>
                                        <p:tgtEl>
                                          <p:spTgt spid="29"/>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12" presetClass="exit" presetSubtype="1" fill="hold" grpId="1" nodeType="clickEffect">
                                  <p:stCondLst>
                                    <p:cond delay="0"/>
                                  </p:stCondLst>
                                  <p:childTnLst>
                                    <p:anim calcmode="lin" valueType="num">
                                      <p:cBhvr additive="base">
                                        <p:cTn id="45" dur="250"/>
                                        <p:tgtEl>
                                          <p:spTgt spid="30"/>
                                        </p:tgtEl>
                                        <p:attrNameLst>
                                          <p:attrName>ppt_y</p:attrName>
                                        </p:attrNameLst>
                                      </p:cBhvr>
                                      <p:tavLst>
                                        <p:tav tm="0">
                                          <p:val>
                                            <p:strVal val="#ppt_y"/>
                                          </p:val>
                                        </p:tav>
                                        <p:tav tm="100000">
                                          <p:val>
                                            <p:strVal val="#ppt_y-#ppt_h*1.125000"/>
                                          </p:val>
                                        </p:tav>
                                      </p:tavLst>
                                    </p:anim>
                                    <p:animEffect transition="out" filter="wipe(up)">
                                      <p:cBhvr>
                                        <p:cTn id="46" dur="250"/>
                                        <p:tgtEl>
                                          <p:spTgt spid="30"/>
                                        </p:tgtEl>
                                      </p:cBhvr>
                                    </p:animEffect>
                                    <p:set>
                                      <p:cBhvr>
                                        <p:cTn id="47" dur="1" fill="hold">
                                          <p:stCondLst>
                                            <p:cond delay="249"/>
                                          </p:stCondLst>
                                        </p:cTn>
                                        <p:tgtEl>
                                          <p:spTgt spid="30"/>
                                        </p:tgtEl>
                                        <p:attrNameLst>
                                          <p:attrName>style.visibility</p:attrName>
                                        </p:attrNameLst>
                                      </p:cBhvr>
                                      <p:to>
                                        <p:strVal val="hidden"/>
                                      </p:to>
                                    </p:set>
                                  </p:childTnLst>
                                </p:cTn>
                              </p:par>
                              <p:par>
                                <p:cTn id="48" presetID="8" presetClass="emph" presetSubtype="0" fill="hold" grpId="1" nodeType="withEffect">
                                  <p:stCondLst>
                                    <p:cond delay="0"/>
                                  </p:stCondLst>
                                  <p:childTnLst>
                                    <p:animRot by="-5400000">
                                      <p:cBhvr>
                                        <p:cTn id="49" dur="100" fill="hold"/>
                                        <p:tgtEl>
                                          <p:spTgt spid="29"/>
                                        </p:tgtEl>
                                        <p:attrNameLst>
                                          <p:attrName>r</p:attrName>
                                        </p:attrNameLst>
                                      </p:cBhvr>
                                    </p:animRot>
                                  </p:childTnLst>
                                </p:cTn>
                              </p:par>
                            </p:childTnLst>
                          </p:cTn>
                        </p:par>
                      </p:childTnLst>
                    </p:cTn>
                  </p:par>
                </p:childTnLst>
              </p:cTn>
              <p:nextCondLst>
                <p:cond evt="onClick" delay="0">
                  <p:tgtEl>
                    <p:spTgt spid="26"/>
                  </p:tgtEl>
                </p:cond>
              </p:nextCondLst>
            </p:seq>
            <p:seq concurrent="1" nextAc="seek">
              <p:cTn id="50" restart="whenNotActive" fill="hold" evtFilter="cancelBubble" nodeType="interactiveSeq">
                <p:stCondLst>
                  <p:cond evt="onClick" delay="0">
                    <p:tgtEl>
                      <p:spTgt spid="36"/>
                    </p:tgtEl>
                  </p:cond>
                </p:stCondLst>
                <p:endSync evt="end" delay="0">
                  <p:rtn val="all"/>
                </p:endSync>
                <p:childTnLst>
                  <p:par>
                    <p:cTn id="51" fill="hold">
                      <p:stCondLst>
                        <p:cond delay="0"/>
                      </p:stCondLst>
                      <p:childTnLst>
                        <p:par>
                          <p:cTn id="52" fill="hold">
                            <p:stCondLst>
                              <p:cond delay="0"/>
                            </p:stCondLst>
                            <p:childTnLst>
                              <p:par>
                                <p:cTn id="53" presetID="12" presetClass="entr" presetSubtype="1"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250"/>
                                        <p:tgtEl>
                                          <p:spTgt spid="40"/>
                                        </p:tgtEl>
                                        <p:attrNameLst>
                                          <p:attrName>ppt_y</p:attrName>
                                        </p:attrNameLst>
                                      </p:cBhvr>
                                      <p:tavLst>
                                        <p:tav tm="0">
                                          <p:val>
                                            <p:strVal val="#ppt_y-#ppt_h*1.125000"/>
                                          </p:val>
                                        </p:tav>
                                        <p:tav tm="100000">
                                          <p:val>
                                            <p:strVal val="#ppt_y"/>
                                          </p:val>
                                        </p:tav>
                                      </p:tavLst>
                                    </p:anim>
                                    <p:animEffect transition="in" filter="wipe(down)">
                                      <p:cBhvr>
                                        <p:cTn id="56" dur="250"/>
                                        <p:tgtEl>
                                          <p:spTgt spid="40"/>
                                        </p:tgtEl>
                                      </p:cBhvr>
                                    </p:animEffect>
                                  </p:childTnLst>
                                </p:cTn>
                              </p:par>
                              <p:par>
                                <p:cTn id="57" presetID="8" presetClass="emph" presetSubtype="0" fill="hold" grpId="0" nodeType="withEffect">
                                  <p:stCondLst>
                                    <p:cond delay="0"/>
                                  </p:stCondLst>
                                  <p:childTnLst>
                                    <p:animRot by="5400000">
                                      <p:cBhvr>
                                        <p:cTn id="58" dur="100" fill="hold"/>
                                        <p:tgtEl>
                                          <p:spTgt spid="39"/>
                                        </p:tgtEl>
                                        <p:attrNameLst>
                                          <p:attrName>r</p:attrName>
                                        </p:attrNameLst>
                                      </p:cBhvr>
                                    </p:animRot>
                                  </p:childTnLst>
                                </p:cTn>
                              </p:par>
                              <p:par>
                                <p:cTn id="59" presetID="42" presetClass="path" presetSubtype="0" accel="50000" decel="50000" fill="hold" grpId="2" nodeType="withEffect">
                                  <p:stCondLst>
                                    <p:cond delay="0"/>
                                  </p:stCondLst>
                                  <p:childTnLst>
                                    <p:animMotion origin="layout" path="M 3.33333E-6 0.00718 L 3.33333E-6 0.41273 " pathEditMode="relative" rAng="0" ptsTypes="AA">
                                      <p:cBhvr>
                                        <p:cTn id="60" dur="250" fill="hold"/>
                                        <p:tgtEl>
                                          <p:spTgt spid="44"/>
                                        </p:tgtEl>
                                        <p:attrNameLst>
                                          <p:attrName>ppt_x</p:attrName>
                                          <p:attrName>ppt_y</p:attrName>
                                        </p:attrNameLst>
                                      </p:cBhvr>
                                      <p:rCtr x="0" y="20278"/>
                                    </p:animMotion>
                                  </p:childTnLst>
                                </p:cTn>
                              </p:par>
                              <p:par>
                                <p:cTn id="61" presetID="42" presetClass="path" presetSubtype="0" accel="50000" decel="50000" fill="hold" nodeType="withEffect">
                                  <p:stCondLst>
                                    <p:cond delay="0"/>
                                  </p:stCondLst>
                                  <p:childTnLst>
                                    <p:animMotion origin="layout" path="M -4.58333E-6 -1.11022E-16 L -4.58333E-6 0.41273 " pathEditMode="relative" rAng="0" ptsTypes="AA">
                                      <p:cBhvr>
                                        <p:cTn id="62" dur="250" fill="hold"/>
                                        <p:tgtEl>
                                          <p:spTgt spid="41"/>
                                        </p:tgtEl>
                                        <p:attrNameLst>
                                          <p:attrName>ppt_x</p:attrName>
                                          <p:attrName>ppt_y</p:attrName>
                                        </p:attrNameLst>
                                      </p:cBhvr>
                                      <p:rCtr x="0" y="20625"/>
                                    </p:animMotion>
                                  </p:childTnLst>
                                </p:cTn>
                              </p:par>
                            </p:childTnLst>
                          </p:cTn>
                        </p:par>
                      </p:childTnLst>
                    </p:cTn>
                  </p:par>
                  <p:par>
                    <p:cTn id="63" fill="hold">
                      <p:stCondLst>
                        <p:cond delay="indefinite"/>
                      </p:stCondLst>
                      <p:childTnLst>
                        <p:par>
                          <p:cTn id="64" fill="hold">
                            <p:stCondLst>
                              <p:cond delay="0"/>
                            </p:stCondLst>
                            <p:childTnLst>
                              <p:par>
                                <p:cTn id="65" presetID="12" presetClass="exit" presetSubtype="1" fill="hold" grpId="1" nodeType="clickEffect">
                                  <p:stCondLst>
                                    <p:cond delay="0"/>
                                  </p:stCondLst>
                                  <p:childTnLst>
                                    <p:anim calcmode="lin" valueType="num">
                                      <p:cBhvr additive="base">
                                        <p:cTn id="66" dur="250"/>
                                        <p:tgtEl>
                                          <p:spTgt spid="40"/>
                                        </p:tgtEl>
                                        <p:attrNameLst>
                                          <p:attrName>ppt_y</p:attrName>
                                        </p:attrNameLst>
                                      </p:cBhvr>
                                      <p:tavLst>
                                        <p:tav tm="0">
                                          <p:val>
                                            <p:strVal val="#ppt_y"/>
                                          </p:val>
                                        </p:tav>
                                        <p:tav tm="100000">
                                          <p:val>
                                            <p:strVal val="#ppt_y-#ppt_h*1.125000"/>
                                          </p:val>
                                        </p:tav>
                                      </p:tavLst>
                                    </p:anim>
                                    <p:animEffect transition="out" filter="wipe(up)">
                                      <p:cBhvr>
                                        <p:cTn id="67" dur="250"/>
                                        <p:tgtEl>
                                          <p:spTgt spid="40"/>
                                        </p:tgtEl>
                                      </p:cBhvr>
                                    </p:animEffect>
                                    <p:set>
                                      <p:cBhvr>
                                        <p:cTn id="68" dur="1" fill="hold">
                                          <p:stCondLst>
                                            <p:cond delay="249"/>
                                          </p:stCondLst>
                                        </p:cTn>
                                        <p:tgtEl>
                                          <p:spTgt spid="40"/>
                                        </p:tgtEl>
                                        <p:attrNameLst>
                                          <p:attrName>style.visibility</p:attrName>
                                        </p:attrNameLst>
                                      </p:cBhvr>
                                      <p:to>
                                        <p:strVal val="hidden"/>
                                      </p:to>
                                    </p:set>
                                  </p:childTnLst>
                                </p:cTn>
                              </p:par>
                              <p:par>
                                <p:cTn id="69" presetID="8" presetClass="emph" presetSubtype="0" fill="hold" grpId="1" nodeType="withEffect">
                                  <p:stCondLst>
                                    <p:cond delay="0"/>
                                  </p:stCondLst>
                                  <p:childTnLst>
                                    <p:animRot by="-5400000">
                                      <p:cBhvr>
                                        <p:cTn id="70" dur="100" fill="hold"/>
                                        <p:tgtEl>
                                          <p:spTgt spid="39"/>
                                        </p:tgtEl>
                                        <p:attrNameLst>
                                          <p:attrName>r</p:attrName>
                                        </p:attrNameLst>
                                      </p:cBhvr>
                                    </p:animRot>
                                  </p:childTnLst>
                                </p:cTn>
                              </p:par>
                              <p:par>
                                <p:cTn id="71" presetID="64" presetClass="path" presetSubtype="0" accel="50000" decel="50000" fill="hold" grpId="3" nodeType="withEffect">
                                  <p:stCondLst>
                                    <p:cond delay="0"/>
                                  </p:stCondLst>
                                  <p:childTnLst>
                                    <p:animMotion origin="layout" path="M 3.33333E-6 0.41273 L 3.33333E-6 0.00718 " pathEditMode="relative" rAng="0" ptsTypes="AA">
                                      <p:cBhvr>
                                        <p:cTn id="72" dur="250" fill="hold"/>
                                        <p:tgtEl>
                                          <p:spTgt spid="44"/>
                                        </p:tgtEl>
                                        <p:attrNameLst>
                                          <p:attrName>ppt_x</p:attrName>
                                          <p:attrName>ppt_y</p:attrName>
                                        </p:attrNameLst>
                                      </p:cBhvr>
                                      <p:rCtr x="0" y="-20278"/>
                                    </p:animMotion>
                                  </p:childTnLst>
                                </p:cTn>
                              </p:par>
                              <p:par>
                                <p:cTn id="73" presetID="64" presetClass="path" presetSubtype="0" accel="50000" decel="50000" fill="hold" nodeType="withEffect">
                                  <p:stCondLst>
                                    <p:cond delay="0"/>
                                  </p:stCondLst>
                                  <p:childTnLst>
                                    <p:animMotion origin="layout" path="M -4.58333E-6 0.41273 L -4.58333E-6 0.00718 " pathEditMode="relative" rAng="0" ptsTypes="AA">
                                      <p:cBhvr>
                                        <p:cTn id="74" dur="250" fill="hold"/>
                                        <p:tgtEl>
                                          <p:spTgt spid="41"/>
                                        </p:tgtEl>
                                        <p:attrNameLst>
                                          <p:attrName>ppt_x</p:attrName>
                                          <p:attrName>ppt_y</p:attrName>
                                        </p:attrNameLst>
                                      </p:cBhvr>
                                      <p:rCtr x="0" y="-20278"/>
                                    </p:animMotion>
                                  </p:childTnLst>
                                </p:cTn>
                              </p:par>
                            </p:childTnLst>
                          </p:cTn>
                        </p:par>
                      </p:childTnLst>
                    </p:cTn>
                  </p:par>
                </p:childTnLst>
              </p:cTn>
              <p:nextCondLst>
                <p:cond evt="onClick" delay="0">
                  <p:tgtEl>
                    <p:spTgt spid="36"/>
                  </p:tgtEl>
                </p:cond>
              </p:nextCondLst>
            </p:seq>
            <p:seq concurrent="1" nextAc="seek">
              <p:cTn id="75" restart="whenNotActive" fill="hold" evtFilter="cancelBubble" nodeType="interactiveSeq">
                <p:stCondLst>
                  <p:cond evt="onClick" delay="0">
                    <p:tgtEl>
                      <p:spTgt spid="41"/>
                    </p:tgtEl>
                  </p:cond>
                </p:stCondLst>
                <p:endSync evt="end" delay="0">
                  <p:rtn val="all"/>
                </p:endSync>
                <p:childTnLst>
                  <p:par>
                    <p:cTn id="76" fill="hold">
                      <p:stCondLst>
                        <p:cond delay="0"/>
                      </p:stCondLst>
                      <p:childTnLst>
                        <p:par>
                          <p:cTn id="77" fill="hold">
                            <p:stCondLst>
                              <p:cond delay="0"/>
                            </p:stCondLst>
                            <p:childTnLst>
                              <p:par>
                                <p:cTn id="78" presetID="12" presetClass="entr" presetSubtype="1"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additive="base">
                                        <p:cTn id="80" dur="250"/>
                                        <p:tgtEl>
                                          <p:spTgt spid="45"/>
                                        </p:tgtEl>
                                        <p:attrNameLst>
                                          <p:attrName>ppt_y</p:attrName>
                                        </p:attrNameLst>
                                      </p:cBhvr>
                                      <p:tavLst>
                                        <p:tav tm="0">
                                          <p:val>
                                            <p:strVal val="#ppt_y-#ppt_h*1.125000"/>
                                          </p:val>
                                        </p:tav>
                                        <p:tav tm="100000">
                                          <p:val>
                                            <p:strVal val="#ppt_y"/>
                                          </p:val>
                                        </p:tav>
                                      </p:tavLst>
                                    </p:anim>
                                    <p:animEffect transition="in" filter="wipe(down)">
                                      <p:cBhvr>
                                        <p:cTn id="81" dur="250"/>
                                        <p:tgtEl>
                                          <p:spTgt spid="45"/>
                                        </p:tgtEl>
                                      </p:cBhvr>
                                    </p:animEffect>
                                  </p:childTnLst>
                                </p:cTn>
                              </p:par>
                              <p:par>
                                <p:cTn id="82" presetID="8" presetClass="emph" presetSubtype="0" fill="hold" grpId="0" nodeType="withEffect">
                                  <p:stCondLst>
                                    <p:cond delay="0"/>
                                  </p:stCondLst>
                                  <p:childTnLst>
                                    <p:animRot by="5400000">
                                      <p:cBhvr>
                                        <p:cTn id="83" dur="100" fill="hold"/>
                                        <p:tgtEl>
                                          <p:spTgt spid="44"/>
                                        </p:tgtEl>
                                        <p:attrNameLst>
                                          <p:attrName>r</p:attrName>
                                        </p:attrNameLst>
                                      </p:cBhvr>
                                    </p:animRot>
                                  </p:childTnLst>
                                </p:cTn>
                              </p:par>
                            </p:childTnLst>
                          </p:cTn>
                        </p:par>
                      </p:childTnLst>
                    </p:cTn>
                  </p:par>
                  <p:par>
                    <p:cTn id="84" fill="hold">
                      <p:stCondLst>
                        <p:cond delay="indefinite"/>
                      </p:stCondLst>
                      <p:childTnLst>
                        <p:par>
                          <p:cTn id="85" fill="hold">
                            <p:stCondLst>
                              <p:cond delay="0"/>
                            </p:stCondLst>
                            <p:childTnLst>
                              <p:par>
                                <p:cTn id="86" presetID="12" presetClass="exit" presetSubtype="1" fill="hold" grpId="1" nodeType="clickEffect">
                                  <p:stCondLst>
                                    <p:cond delay="0"/>
                                  </p:stCondLst>
                                  <p:childTnLst>
                                    <p:anim calcmode="lin" valueType="num">
                                      <p:cBhvr additive="base">
                                        <p:cTn id="87" dur="250"/>
                                        <p:tgtEl>
                                          <p:spTgt spid="45"/>
                                        </p:tgtEl>
                                        <p:attrNameLst>
                                          <p:attrName>ppt_y</p:attrName>
                                        </p:attrNameLst>
                                      </p:cBhvr>
                                      <p:tavLst>
                                        <p:tav tm="0">
                                          <p:val>
                                            <p:strVal val="#ppt_y"/>
                                          </p:val>
                                        </p:tav>
                                        <p:tav tm="100000">
                                          <p:val>
                                            <p:strVal val="#ppt_y-#ppt_h*1.125000"/>
                                          </p:val>
                                        </p:tav>
                                      </p:tavLst>
                                    </p:anim>
                                    <p:animEffect transition="out" filter="wipe(up)">
                                      <p:cBhvr>
                                        <p:cTn id="88" dur="250"/>
                                        <p:tgtEl>
                                          <p:spTgt spid="45"/>
                                        </p:tgtEl>
                                      </p:cBhvr>
                                    </p:animEffect>
                                    <p:set>
                                      <p:cBhvr>
                                        <p:cTn id="89" dur="1" fill="hold">
                                          <p:stCondLst>
                                            <p:cond delay="249"/>
                                          </p:stCondLst>
                                        </p:cTn>
                                        <p:tgtEl>
                                          <p:spTgt spid="45"/>
                                        </p:tgtEl>
                                        <p:attrNameLst>
                                          <p:attrName>style.visibility</p:attrName>
                                        </p:attrNameLst>
                                      </p:cBhvr>
                                      <p:to>
                                        <p:strVal val="hidden"/>
                                      </p:to>
                                    </p:set>
                                  </p:childTnLst>
                                </p:cTn>
                              </p:par>
                              <p:par>
                                <p:cTn id="90" presetID="8" presetClass="emph" presetSubtype="0" fill="hold" grpId="1" nodeType="withEffect">
                                  <p:stCondLst>
                                    <p:cond delay="0"/>
                                  </p:stCondLst>
                                  <p:childTnLst>
                                    <p:animRot by="-5400000">
                                      <p:cBhvr>
                                        <p:cTn id="91" dur="100" fill="hold"/>
                                        <p:tgtEl>
                                          <p:spTgt spid="44"/>
                                        </p:tgtEl>
                                        <p:attrNameLst>
                                          <p:attrName>r</p:attrName>
                                        </p:attrNameLst>
                                      </p:cBhvr>
                                    </p:animRot>
                                  </p:childTnLst>
                                </p:cTn>
                              </p:par>
                            </p:childTnLst>
                          </p:cTn>
                        </p:par>
                      </p:childTnLst>
                    </p:cTn>
                  </p:par>
                </p:childTnLst>
              </p:cTn>
              <p:nextCondLst>
                <p:cond evt="onClick" delay="0">
                  <p:tgtEl>
                    <p:spTgt spid="41"/>
                  </p:tgtEl>
                </p:cond>
              </p:nextCondLst>
            </p:seq>
          </p:childTnLst>
        </p:cTn>
      </p:par>
    </p:tnLst>
    <p:bldLst>
      <p:bldP spid="24" grpId="0" animBg="1"/>
      <p:bldP spid="24" grpId="1" animBg="1"/>
      <p:bldP spid="25" grpId="0" animBg="1"/>
      <p:bldP spid="25" grpId="1" animBg="1"/>
      <p:bldP spid="29" grpId="0" animBg="1"/>
      <p:bldP spid="29" grpId="1" animBg="1"/>
      <p:bldP spid="29" grpId="2" animBg="1"/>
      <p:bldP spid="29" grpId="3" animBg="1"/>
      <p:bldP spid="30" grpId="0" animBg="1"/>
      <p:bldP spid="30" grpId="1" animBg="1"/>
      <p:bldP spid="39" grpId="0" animBg="1"/>
      <p:bldP spid="39" grpId="1" animBg="1"/>
      <p:bldP spid="40" grpId="0" animBg="1"/>
      <p:bldP spid="40" grpId="1" animBg="1"/>
      <p:bldP spid="44" grpId="0" animBg="1"/>
      <p:bldP spid="44" grpId="1" animBg="1"/>
      <p:bldP spid="44" grpId="2" animBg="1"/>
      <p:bldP spid="44" grpId="3" animBg="1"/>
      <p:bldP spid="45" grpId="0" animBg="1"/>
      <p:bldP spid="45" grpId="1" animBg="1"/>
      <p:bldP spid="46" grpId="0" animBg="1"/>
    </p:bldLst>
  </p:timing>
  <p:extLst>
    <p:ext uri="{E180D4A7-C9FB-4DFB-919C-405C955672EB}">
      <p14:showEvtLst xmlns:p14="http://schemas.microsoft.com/office/powerpoint/2010/main">
        <p14:triggerEvt type="onClick" time="13538" objId="21"/>
        <p14:triggerEvt type="onClick" time="32003" objId="21"/>
        <p14:triggerEvt type="onClick" time="33303" objId="26"/>
        <p14:triggerEvt type="onClick" time="48378" objId="26"/>
        <p14:triggerEvt type="onClick" time="49707" objId="36"/>
        <p14:triggerEvt type="onClick" time="50452" objId="36"/>
        <p14:triggerEvt type="onClick" time="51040" objId="36"/>
        <p14:triggerEvt type="onClick" time="59628" objId="36"/>
        <p14:triggerEvt type="onClick" time="60430" objId="41"/>
        <p14:triggerEvt type="onClick" time="64740" objId="41"/>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ewton Wallpapers - Top Free Newton Backgrounds - WallpaperAccess">
            <a:extLst>
              <a:ext uri="{FF2B5EF4-FFF2-40B4-BE49-F238E27FC236}">
                <a16:creationId xmlns:a16="http://schemas.microsoft.com/office/drawing/2014/main" id="{1FDFD316-C081-4A18-94A5-4208D05241D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0" y="-71952"/>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İçerik Yer Tutucusu 2">
                <a:extLst>
                  <a:ext uri="{FF2B5EF4-FFF2-40B4-BE49-F238E27FC236}">
                    <a16:creationId xmlns:a16="http://schemas.microsoft.com/office/drawing/2014/main" id="{B162E3E1-8F2C-4848-AD76-75649DE81829}"/>
                  </a:ext>
                </a:extLst>
              </p:cNvPr>
              <p:cNvSpPr>
                <a:spLocks noGrp="1"/>
              </p:cNvSpPr>
              <p:nvPr>
                <p:ph idx="1"/>
              </p:nvPr>
            </p:nvSpPr>
            <p:spPr>
              <a:xfrm>
                <a:off x="185367" y="625790"/>
                <a:ext cx="11821266" cy="5828276"/>
              </a:xfrm>
              <a:solidFill>
                <a:srgbClr val="FFFFFF">
                  <a:alpha val="85098"/>
                </a:srgbClr>
              </a:solidFill>
            </p:spPr>
            <p:txBody>
              <a:bodyPr>
                <a:normAutofit/>
              </a:bodyPr>
              <a:lstStyle/>
              <a:p>
                <a:endParaRPr lang="tr-TR" sz="2000" dirty="0">
                  <a:latin typeface="Times New Roman" panose="02020603050405020304" pitchFamily="18" charset="0"/>
                  <a:cs typeface="Times New Roman" panose="02020603050405020304" pitchFamily="18" charset="0"/>
                </a:endParaRPr>
              </a:p>
              <a:p>
                <a:r>
                  <a:rPr lang="tr-TR" sz="2000" dirty="0">
                    <a:latin typeface="Times New Roman" panose="02020603050405020304" pitchFamily="18" charset="0"/>
                    <a:cs typeface="Times New Roman" panose="02020603050405020304" pitchFamily="18" charset="0"/>
                  </a:rPr>
                  <a:t>GSA, izole-yalıtılmış bir kütle sistemi olarak düşünebilir.</a:t>
                </a:r>
              </a:p>
              <a:p>
                <a:pPr marL="0" indent="0">
                  <a:buNone/>
                </a:pPr>
                <a:endParaRPr lang="tr-TR" sz="2000" dirty="0">
                  <a:latin typeface="Times New Roman" panose="02020603050405020304" pitchFamily="18" charset="0"/>
                  <a:cs typeface="Times New Roman" panose="02020603050405020304" pitchFamily="18" charset="0"/>
                </a:endParaRPr>
              </a:p>
              <a:p>
                <a:r>
                  <a:rPr lang="tr-TR" sz="2000" dirty="0">
                    <a:latin typeface="Times New Roman" panose="02020603050405020304" pitchFamily="18" charset="0"/>
                    <a:cs typeface="Times New Roman" panose="02020603050405020304" pitchFamily="18" charset="0"/>
                  </a:rPr>
                  <a:t>Kütleler aşağıdaki yasalara uyar.(GSA kendine çözüm için yeni bir evren tanımlar bu evrende geçerli yasalar)</a:t>
                </a:r>
                <a:endParaRPr lang="tr-TR" sz="2400" dirty="0">
                  <a:latin typeface="Times New Roman" panose="02020603050405020304" pitchFamily="18" charset="0"/>
                  <a:cs typeface="Times New Roman" panose="02020603050405020304" pitchFamily="18" charset="0"/>
                </a:endParaRPr>
              </a:p>
              <a:p>
                <a:pPr lvl="1"/>
                <a:r>
                  <a:rPr lang="tr-TR" sz="1800" b="1" dirty="0">
                    <a:latin typeface="Times New Roman" panose="02020603050405020304" pitchFamily="18" charset="0"/>
                    <a:cs typeface="Times New Roman" panose="02020603050405020304" pitchFamily="18" charset="0"/>
                    <a:hlinkClick r:id="" action="ppaction://customshow?id=3&amp;return=true"/>
                  </a:rPr>
                  <a:t>Yerçekimi Yasası</a:t>
                </a:r>
                <a:endParaRPr lang="tr-TR" sz="1800" b="1" dirty="0">
                  <a:latin typeface="Times New Roman" panose="02020603050405020304" pitchFamily="18" charset="0"/>
                  <a:cs typeface="Times New Roman" panose="02020603050405020304" pitchFamily="18" charset="0"/>
                </a:endParaRPr>
              </a:p>
              <a:p>
                <a:pPr lvl="1"/>
                <a:r>
                  <a:rPr lang="tr-TR" sz="1800" b="1" dirty="0">
                    <a:latin typeface="Times New Roman" panose="02020603050405020304" pitchFamily="18" charset="0"/>
                    <a:cs typeface="Times New Roman" panose="02020603050405020304" pitchFamily="18" charset="0"/>
                  </a:rPr>
                  <a:t>Hareket Yasaları: </a:t>
                </a:r>
                <a:r>
                  <a:rPr lang="tr-TR" sz="1800" dirty="0">
                    <a:latin typeface="Times New Roman" panose="02020603050405020304" pitchFamily="18" charset="0"/>
                    <a:cs typeface="Times New Roman" panose="02020603050405020304" pitchFamily="18" charset="0"/>
                  </a:rPr>
                  <a:t>Bir cismin üzerine etki eden kuvvetler ve cismin yaptığı hareket arasındaki ilişkileri koyan yasalardır.</a:t>
                </a:r>
              </a:p>
              <a:p>
                <a:pPr lvl="2"/>
                <a:r>
                  <a:rPr lang="tr-TR" sz="1700" b="1" dirty="0">
                    <a:latin typeface="Times New Roman" panose="02020603050405020304" pitchFamily="18" charset="0"/>
                    <a:cs typeface="Times New Roman" panose="02020603050405020304" pitchFamily="18" charset="0"/>
                  </a:rPr>
                  <a:t>YASA I:</a:t>
                </a:r>
                <a:r>
                  <a:rPr lang="tr-TR" sz="1700" dirty="0">
                    <a:latin typeface="Times New Roman" panose="02020603050405020304" pitchFamily="18" charset="0"/>
                    <a:cs typeface="Times New Roman" panose="02020603050405020304" pitchFamily="18" charset="0"/>
                  </a:rPr>
                  <a:t> Tüm cisimler bir kuvvet etkisi tarafından durumu değiştirmeye zorlanmadıkça düzgün doğrusal hareketini veya durağanlığını korur(Eylemsizlik yasası)</a:t>
                </a:r>
              </a:p>
              <a:p>
                <a:pPr lvl="2"/>
                <a:r>
                  <a:rPr lang="tr-TR" sz="1700" b="1" dirty="0">
                    <a:latin typeface="Times New Roman" panose="02020603050405020304" pitchFamily="18" charset="0"/>
                    <a:cs typeface="Times New Roman" panose="02020603050405020304" pitchFamily="18" charset="0"/>
                  </a:rPr>
                  <a:t>YASA II: </a:t>
                </a:r>
                <a:r>
                  <a:rPr lang="tr-TR" sz="1700" dirty="0">
                    <a:latin typeface="Times New Roman" panose="02020603050405020304" pitchFamily="18" charset="0"/>
                    <a:cs typeface="Times New Roman" panose="02020603050405020304" pitchFamily="18" charset="0"/>
                  </a:rPr>
                  <a:t>Hareketin değişimi uygulanan hareket ettirici kuvvet ile doğru orantılıdır ve kuvvetin uygulandığı düz çizginin doğrultusundadır.(Hareket yasası)</a:t>
                </a:r>
              </a:p>
              <a:p>
                <a:pPr lvl="3"/>
                <a14:m>
                  <m:oMath xmlns:m="http://schemas.openxmlformats.org/officeDocument/2006/math">
                    <m:r>
                      <a:rPr lang="tr-TR" sz="1700" i="1" smtClean="0">
                        <a:latin typeface="Cambria Math" panose="02040503050406030204" pitchFamily="18" charset="0"/>
                      </a:rPr>
                      <m:t>𝐹</m:t>
                    </m:r>
                    <m:r>
                      <a:rPr lang="tr-TR" sz="1700" i="1" smtClean="0">
                        <a:latin typeface="Cambria Math" panose="02040503050406030204" pitchFamily="18" charset="0"/>
                      </a:rPr>
                      <m:t>=</m:t>
                    </m:r>
                    <m:f>
                      <m:fPr>
                        <m:ctrlPr>
                          <a:rPr lang="tr-TR" sz="1700" i="1" smtClean="0">
                            <a:solidFill>
                              <a:srgbClr val="836967"/>
                            </a:solidFill>
                            <a:latin typeface="Cambria Math" panose="02040503050406030204" pitchFamily="18" charset="0"/>
                          </a:rPr>
                        </m:ctrlPr>
                      </m:fPr>
                      <m:num>
                        <m:r>
                          <a:rPr lang="tr-TR" sz="1700" i="1" smtClean="0">
                            <a:latin typeface="Cambria Math" panose="02040503050406030204" pitchFamily="18" charset="0"/>
                          </a:rPr>
                          <m:t>ⅆ</m:t>
                        </m:r>
                        <m:d>
                          <m:dPr>
                            <m:ctrlPr>
                              <a:rPr lang="tr-TR" sz="1700" i="1" smtClean="0">
                                <a:solidFill>
                                  <a:srgbClr val="836967"/>
                                </a:solidFill>
                                <a:latin typeface="Cambria Math" panose="02040503050406030204" pitchFamily="18" charset="0"/>
                              </a:rPr>
                            </m:ctrlPr>
                          </m:dPr>
                          <m:e>
                            <m:r>
                              <a:rPr lang="tr-TR" sz="1700" i="1" smtClean="0">
                                <a:latin typeface="Cambria Math" panose="02040503050406030204" pitchFamily="18" charset="0"/>
                              </a:rPr>
                              <m:t>𝑚𝑣</m:t>
                            </m:r>
                          </m:e>
                        </m:d>
                      </m:num>
                      <m:den>
                        <m:r>
                          <a:rPr lang="tr-TR" sz="1700" i="1" smtClean="0">
                            <a:latin typeface="Cambria Math" panose="02040503050406030204" pitchFamily="18" charset="0"/>
                          </a:rPr>
                          <m:t>ⅆ</m:t>
                        </m:r>
                        <m:r>
                          <a:rPr lang="tr-TR" sz="1700" i="1" smtClean="0">
                            <a:latin typeface="Cambria Math" panose="02040503050406030204" pitchFamily="18" charset="0"/>
                          </a:rPr>
                          <m:t>𝑡</m:t>
                        </m:r>
                      </m:den>
                    </m:f>
                  </m:oMath>
                </a14:m>
                <a:r>
                  <a:rPr lang="tr-TR" sz="17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tr-TR" sz="1700" i="1">
                            <a:latin typeface="Cambria Math" panose="02040503050406030204" pitchFamily="18" charset="0"/>
                          </a:rPr>
                        </m:ctrlPr>
                      </m:accPr>
                      <m:e>
                        <m:r>
                          <a:rPr lang="tr-TR" sz="1700" i="1" smtClean="0">
                            <a:latin typeface="Cambria Math" panose="02040503050406030204" pitchFamily="18" charset="0"/>
                          </a:rPr>
                          <m:t>𝐹</m:t>
                        </m:r>
                      </m:e>
                    </m:acc>
                    <m:r>
                      <a:rPr lang="tr-TR" sz="1700" i="1" smtClean="0">
                        <a:latin typeface="Cambria Math" panose="02040503050406030204" pitchFamily="18" charset="0"/>
                      </a:rPr>
                      <m:t>=</m:t>
                    </m:r>
                    <m:r>
                      <a:rPr lang="tr-TR" sz="1700" i="1" smtClean="0">
                        <a:latin typeface="Cambria Math" panose="02040503050406030204" pitchFamily="18" charset="0"/>
                      </a:rPr>
                      <m:t>𝑚</m:t>
                    </m:r>
                    <m:acc>
                      <m:accPr>
                        <m:chr m:val="⃗"/>
                        <m:ctrlPr>
                          <a:rPr lang="tr-TR" sz="1700" i="1">
                            <a:latin typeface="Cambria Math" panose="02040503050406030204" pitchFamily="18" charset="0"/>
                          </a:rPr>
                        </m:ctrlPr>
                      </m:accPr>
                      <m:e>
                        <m:r>
                          <a:rPr lang="tr-TR" sz="1700" i="1" smtClean="0">
                            <a:latin typeface="Cambria Math" panose="02040503050406030204" pitchFamily="18" charset="0"/>
                          </a:rPr>
                          <m:t>𝑎</m:t>
                        </m:r>
                      </m:e>
                    </m:acc>
                    <m:r>
                      <a:rPr lang="tr-TR" sz="1700" b="0" i="1" smtClean="0">
                        <a:latin typeface="Cambria Math" panose="02040503050406030204" pitchFamily="18" charset="0"/>
                      </a:rPr>
                      <m:t>       (</m:t>
                    </m:r>
                    <m:r>
                      <a:rPr lang="tr-TR" sz="1700" b="0" i="1" smtClean="0">
                        <a:latin typeface="Cambria Math" panose="02040503050406030204" pitchFamily="18" charset="0"/>
                      </a:rPr>
                      <m:t>𝑁</m:t>
                    </m:r>
                    <m:r>
                      <a:rPr lang="tr-TR" sz="1700" b="0" i="1" smtClean="0">
                        <a:latin typeface="Cambria Math" panose="02040503050406030204" pitchFamily="18" charset="0"/>
                      </a:rPr>
                      <m:t>.2)</m:t>
                    </m:r>
                  </m:oMath>
                </a14:m>
                <a:r>
                  <a:rPr lang="tr-TR" sz="1700" dirty="0">
                    <a:latin typeface="Times New Roman" panose="02020603050405020304" pitchFamily="18" charset="0"/>
                    <a:cs typeface="Times New Roman" panose="02020603050405020304" pitchFamily="18" charset="0"/>
                  </a:rPr>
                  <a:t> </a:t>
                </a:r>
              </a:p>
              <a:p>
                <a:pPr lvl="2"/>
                <a:r>
                  <a:rPr lang="tr-TR" sz="1700" b="1" dirty="0">
                    <a:latin typeface="Times New Roman" panose="02020603050405020304" pitchFamily="18" charset="0"/>
                    <a:cs typeface="Times New Roman" panose="02020603050405020304" pitchFamily="18" charset="0"/>
                  </a:rPr>
                  <a:t>YASA III: </a:t>
                </a:r>
                <a:r>
                  <a:rPr lang="tr-TR" sz="1700" dirty="0">
                    <a:latin typeface="Times New Roman" panose="02020603050405020304" pitchFamily="18" charset="0"/>
                    <a:cs typeface="Times New Roman" panose="02020603050405020304" pitchFamily="18" charset="0"/>
                  </a:rPr>
                  <a:t>Her kuvvete karşılık her zaman eşit ve ters bir tepki kuvveti vardır veya iki cismin birbirine uyguladığı kuvvetler her zaman eşit ve zıt yönelimlidir(Etki-tepki)</a:t>
                </a:r>
              </a:p>
              <a:p>
                <a:pPr lvl="3"/>
                <a:endParaRPr lang="tr-TR" sz="1100" dirty="0">
                  <a:latin typeface="Times New Roman" panose="02020603050405020304" pitchFamily="18" charset="0"/>
                  <a:cs typeface="Times New Roman" panose="02020603050405020304" pitchFamily="18" charset="0"/>
                </a:endParaRPr>
              </a:p>
              <a:p>
                <a:pPr lvl="2"/>
                <a:endParaRPr lang="tr-TR" sz="1300" dirty="0">
                  <a:latin typeface="Times New Roman" panose="02020603050405020304" pitchFamily="18" charset="0"/>
                  <a:cs typeface="Times New Roman" panose="02020603050405020304" pitchFamily="18" charset="0"/>
                </a:endParaRPr>
              </a:p>
            </p:txBody>
          </p:sp>
        </mc:Choice>
        <mc:Fallback xmlns="">
          <p:sp>
            <p:nvSpPr>
              <p:cNvPr id="5" name="İçerik Yer Tutucusu 2">
                <a:extLst>
                  <a:ext uri="{FF2B5EF4-FFF2-40B4-BE49-F238E27FC236}">
                    <a16:creationId xmlns:a16="http://schemas.microsoft.com/office/drawing/2014/main" id="{B162E3E1-8F2C-4848-AD76-75649DE81829}"/>
                  </a:ext>
                </a:extLst>
              </p:cNvPr>
              <p:cNvSpPr>
                <a:spLocks noGrp="1" noRot="1" noChangeAspect="1" noMove="1" noResize="1" noEditPoints="1" noAdjustHandles="1" noChangeArrowheads="1" noChangeShapeType="1" noTextEdit="1"/>
              </p:cNvSpPr>
              <p:nvPr>
                <p:ph idx="1"/>
              </p:nvPr>
            </p:nvSpPr>
            <p:spPr>
              <a:xfrm>
                <a:off x="185367" y="625790"/>
                <a:ext cx="11821266" cy="5828276"/>
              </a:xfrm>
              <a:blipFill>
                <a:blip r:embed="rId4"/>
                <a:stretch>
                  <a:fillRect l="-464" r="-515"/>
                </a:stretch>
              </a:blipFill>
            </p:spPr>
            <p:txBody>
              <a:bodyPr/>
              <a:lstStyle/>
              <a:p>
                <a:r>
                  <a:rPr lang="tr-TR">
                    <a:noFill/>
                  </a:rPr>
                  <a:t> </a:t>
                </a:r>
              </a:p>
            </p:txBody>
          </p:sp>
        </mc:Fallback>
      </mc:AlternateContent>
    </p:spTree>
    <p:extLst>
      <p:ext uri="{BB962C8B-B14F-4D97-AF65-F5344CB8AC3E}">
        <p14:creationId xmlns:p14="http://schemas.microsoft.com/office/powerpoint/2010/main" val="3150440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ravitational Waves">
            <a:extLst>
              <a:ext uri="{FF2B5EF4-FFF2-40B4-BE49-F238E27FC236}">
                <a16:creationId xmlns:a16="http://schemas.microsoft.com/office/drawing/2014/main" id="{22FABA4E-0E61-46BA-A112-24292C3BD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Dikdörtgen 8">
            <a:extLst>
              <a:ext uri="{FF2B5EF4-FFF2-40B4-BE49-F238E27FC236}">
                <a16:creationId xmlns:a16="http://schemas.microsoft.com/office/drawing/2014/main" id="{A261199E-056A-49FF-A555-B2CA80028CCC}"/>
              </a:ext>
            </a:extLst>
          </p:cNvPr>
          <p:cNvSpPr/>
          <p:nvPr/>
        </p:nvSpPr>
        <p:spPr>
          <a:xfrm>
            <a:off x="499110" y="266700"/>
            <a:ext cx="11193780" cy="6324600"/>
          </a:xfrm>
          <a:prstGeom prst="rect">
            <a:avLst/>
          </a:prstGeom>
          <a:solidFill>
            <a:srgbClr val="FFFFFF">
              <a:alpha val="94902"/>
            </a:srgb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tx1"/>
              </a:solidFill>
            </a:endParaRPr>
          </a:p>
        </p:txBody>
      </p:sp>
      <p:cxnSp>
        <p:nvCxnSpPr>
          <p:cNvPr id="15" name="Düz Ok Bağlayıcısı 14">
            <a:extLst>
              <a:ext uri="{FF2B5EF4-FFF2-40B4-BE49-F238E27FC236}">
                <a16:creationId xmlns:a16="http://schemas.microsoft.com/office/drawing/2014/main" id="{DC571E11-1A7D-47FA-9A5D-9DB2632D023E}"/>
              </a:ext>
            </a:extLst>
          </p:cNvPr>
          <p:cNvCxnSpPr>
            <a:cxnSpLocks/>
          </p:cNvCxnSpPr>
          <p:nvPr/>
        </p:nvCxnSpPr>
        <p:spPr>
          <a:xfrm flipV="1">
            <a:off x="5774530" y="834459"/>
            <a:ext cx="0" cy="3109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6">
            <a:extLst>
              <a:ext uri="{FF2B5EF4-FFF2-40B4-BE49-F238E27FC236}">
                <a16:creationId xmlns:a16="http://schemas.microsoft.com/office/drawing/2014/main" id="{2A269565-CF6E-499A-808C-9784094F288C}"/>
              </a:ext>
            </a:extLst>
          </p:cNvPr>
          <p:cNvCxnSpPr>
            <a:cxnSpLocks/>
          </p:cNvCxnSpPr>
          <p:nvPr/>
        </p:nvCxnSpPr>
        <p:spPr>
          <a:xfrm>
            <a:off x="5774530" y="3944195"/>
            <a:ext cx="37569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8C33EEA7-1CCD-4463-9E2A-BB3144849D0C}"/>
              </a:ext>
            </a:extLst>
          </p:cNvPr>
          <p:cNvCxnSpPr>
            <a:cxnSpLocks/>
          </p:cNvCxnSpPr>
          <p:nvPr/>
        </p:nvCxnSpPr>
        <p:spPr>
          <a:xfrm flipH="1">
            <a:off x="2956637" y="3944195"/>
            <a:ext cx="2817892" cy="21690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91AA9A2E-467C-4743-83E5-F037EB85E5AA}"/>
              </a:ext>
            </a:extLst>
          </p:cNvPr>
          <p:cNvCxnSpPr>
            <a:cxnSpLocks/>
          </p:cNvCxnSpPr>
          <p:nvPr/>
        </p:nvCxnSpPr>
        <p:spPr>
          <a:xfrm flipV="1">
            <a:off x="5774527" y="1278752"/>
            <a:ext cx="3428754" cy="98419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Düz Bağlayıcı 38">
            <a:extLst>
              <a:ext uri="{FF2B5EF4-FFF2-40B4-BE49-F238E27FC236}">
                <a16:creationId xmlns:a16="http://schemas.microsoft.com/office/drawing/2014/main" id="{BE8DCA5A-1895-4B53-8EE6-CD126B159CDD}"/>
              </a:ext>
            </a:extLst>
          </p:cNvPr>
          <p:cNvCxnSpPr>
            <a:cxnSpLocks/>
          </p:cNvCxnSpPr>
          <p:nvPr/>
        </p:nvCxnSpPr>
        <p:spPr>
          <a:xfrm>
            <a:off x="5794095" y="2301109"/>
            <a:ext cx="977138" cy="268441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Düz Bağlayıcı 41">
            <a:extLst>
              <a:ext uri="{FF2B5EF4-FFF2-40B4-BE49-F238E27FC236}">
                <a16:creationId xmlns:a16="http://schemas.microsoft.com/office/drawing/2014/main" id="{E939515A-C820-460F-8D1A-4B2ED91E364B}"/>
              </a:ext>
            </a:extLst>
          </p:cNvPr>
          <p:cNvCxnSpPr>
            <a:cxnSpLocks/>
          </p:cNvCxnSpPr>
          <p:nvPr/>
        </p:nvCxnSpPr>
        <p:spPr>
          <a:xfrm flipV="1">
            <a:off x="3880713" y="2258956"/>
            <a:ext cx="1893815" cy="133973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 name="Düz Ok Bağlayıcısı 45">
            <a:extLst>
              <a:ext uri="{FF2B5EF4-FFF2-40B4-BE49-F238E27FC236}">
                <a16:creationId xmlns:a16="http://schemas.microsoft.com/office/drawing/2014/main" id="{0DD6AA67-465E-41BD-B8BC-1C3888624A70}"/>
              </a:ext>
            </a:extLst>
          </p:cNvPr>
          <p:cNvCxnSpPr>
            <a:cxnSpLocks/>
          </p:cNvCxnSpPr>
          <p:nvPr/>
        </p:nvCxnSpPr>
        <p:spPr>
          <a:xfrm flipV="1">
            <a:off x="5761951" y="1956112"/>
            <a:ext cx="1057533" cy="317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Düz Ok Bağlayıcısı 49">
            <a:extLst>
              <a:ext uri="{FF2B5EF4-FFF2-40B4-BE49-F238E27FC236}">
                <a16:creationId xmlns:a16="http://schemas.microsoft.com/office/drawing/2014/main" id="{B1A9E3D2-C70B-4E7C-B902-709C07C7606C}"/>
              </a:ext>
            </a:extLst>
          </p:cNvPr>
          <p:cNvCxnSpPr>
            <a:cxnSpLocks/>
          </p:cNvCxnSpPr>
          <p:nvPr/>
        </p:nvCxnSpPr>
        <p:spPr>
          <a:xfrm flipH="1">
            <a:off x="4676592" y="2284301"/>
            <a:ext cx="1085359" cy="755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Düz Ok Bağlayıcısı 53">
            <a:extLst>
              <a:ext uri="{FF2B5EF4-FFF2-40B4-BE49-F238E27FC236}">
                <a16:creationId xmlns:a16="http://schemas.microsoft.com/office/drawing/2014/main" id="{BF1C6D91-94A2-4E2A-AFD0-F3681077BD20}"/>
              </a:ext>
            </a:extLst>
          </p:cNvPr>
          <p:cNvCxnSpPr>
            <a:cxnSpLocks/>
          </p:cNvCxnSpPr>
          <p:nvPr/>
        </p:nvCxnSpPr>
        <p:spPr>
          <a:xfrm>
            <a:off x="5776398" y="2262015"/>
            <a:ext cx="651425" cy="17812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Oval 58">
                <a:extLst>
                  <a:ext uri="{FF2B5EF4-FFF2-40B4-BE49-F238E27FC236}">
                    <a16:creationId xmlns:a16="http://schemas.microsoft.com/office/drawing/2014/main" id="{BC18CADA-9D4F-4231-8EE4-E7F16750756E}"/>
                  </a:ext>
                </a:extLst>
              </p:cNvPr>
              <p:cNvSpPr/>
              <p:nvPr/>
            </p:nvSpPr>
            <p:spPr>
              <a:xfrm>
                <a:off x="5346216" y="1814353"/>
                <a:ext cx="885925" cy="816488"/>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𝑀</m:t>
                          </m:r>
                        </m:e>
                        <m:sub>
                          <m:r>
                            <a:rPr lang="tr-TR" b="0" i="0" dirty="0" smtClean="0">
                              <a:latin typeface="Cambria Math" panose="02040503050406030204" pitchFamily="18" charset="0"/>
                            </a:rPr>
                            <m:t>3</m:t>
                          </m:r>
                        </m:sub>
                      </m:sSub>
                    </m:oMath>
                  </m:oMathPara>
                </a14:m>
                <a:endParaRPr lang="tr-TR" dirty="0"/>
              </a:p>
              <a:p>
                <a:pPr algn="ctr"/>
                <a:endParaRPr lang="tr-TR" dirty="0"/>
              </a:p>
            </p:txBody>
          </p:sp>
        </mc:Choice>
        <mc:Fallback xmlns="">
          <p:sp>
            <p:nvSpPr>
              <p:cNvPr id="59" name="Oval 58">
                <a:extLst>
                  <a:ext uri="{FF2B5EF4-FFF2-40B4-BE49-F238E27FC236}">
                    <a16:creationId xmlns:a16="http://schemas.microsoft.com/office/drawing/2014/main" id="{BC18CADA-9D4F-4231-8EE4-E7F16750756E}"/>
                  </a:ext>
                </a:extLst>
              </p:cNvPr>
              <p:cNvSpPr>
                <a:spLocks noRot="1" noChangeAspect="1" noMove="1" noResize="1" noEditPoints="1" noAdjustHandles="1" noChangeArrowheads="1" noChangeShapeType="1" noTextEdit="1"/>
              </p:cNvSpPr>
              <p:nvPr/>
            </p:nvSpPr>
            <p:spPr>
              <a:xfrm>
                <a:off x="5346216" y="1814353"/>
                <a:ext cx="885925" cy="816488"/>
              </a:xfrm>
              <a:prstGeom prst="ellipse">
                <a:avLst/>
              </a:prstGeom>
              <a:blipFill>
                <a:blip r:embed="rId3"/>
                <a:stretch>
                  <a:fillRect/>
                </a:stretch>
              </a:blipFill>
              <a:ln>
                <a:solidFill>
                  <a:schemeClr val="bg1"/>
                </a:solid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0" name="Oval 59">
                <a:extLst>
                  <a:ext uri="{FF2B5EF4-FFF2-40B4-BE49-F238E27FC236}">
                    <a16:creationId xmlns:a16="http://schemas.microsoft.com/office/drawing/2014/main" id="{D3974713-C2EE-41FE-812D-21F70DD736FC}"/>
                  </a:ext>
                </a:extLst>
              </p:cNvPr>
              <p:cNvSpPr/>
              <p:nvPr/>
            </p:nvSpPr>
            <p:spPr>
              <a:xfrm>
                <a:off x="3227418" y="3094454"/>
                <a:ext cx="1188519" cy="116323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𝑀</m:t>
                          </m:r>
                        </m:e>
                        <m:sub>
                          <m:r>
                            <a:rPr lang="tr-TR" b="0" i="0" dirty="0" smtClean="0">
                              <a:latin typeface="Cambria Math" panose="02040503050406030204" pitchFamily="18" charset="0"/>
                            </a:rPr>
                            <m:t>2</m:t>
                          </m:r>
                        </m:sub>
                      </m:sSub>
                    </m:oMath>
                  </m:oMathPara>
                </a14:m>
                <a:endParaRPr lang="tr-TR" dirty="0"/>
              </a:p>
            </p:txBody>
          </p:sp>
        </mc:Choice>
        <mc:Fallback xmlns="">
          <p:sp>
            <p:nvSpPr>
              <p:cNvPr id="60" name="Oval 59">
                <a:extLst>
                  <a:ext uri="{FF2B5EF4-FFF2-40B4-BE49-F238E27FC236}">
                    <a16:creationId xmlns:a16="http://schemas.microsoft.com/office/drawing/2014/main" id="{D3974713-C2EE-41FE-812D-21F70DD736FC}"/>
                  </a:ext>
                </a:extLst>
              </p:cNvPr>
              <p:cNvSpPr>
                <a:spLocks noRot="1" noChangeAspect="1" noMove="1" noResize="1" noEditPoints="1" noAdjustHandles="1" noChangeArrowheads="1" noChangeShapeType="1" noTextEdit="1"/>
              </p:cNvSpPr>
              <p:nvPr/>
            </p:nvSpPr>
            <p:spPr>
              <a:xfrm>
                <a:off x="3227418" y="3094454"/>
                <a:ext cx="1188519" cy="1163231"/>
              </a:xfrm>
              <a:prstGeom prst="ellipse">
                <a:avLst/>
              </a:prstGeom>
              <a:blipFill>
                <a:blip r:embed="rId4"/>
                <a:stretch>
                  <a:fillRect/>
                </a:stretch>
              </a:blipFill>
              <a:ln>
                <a:solidFill>
                  <a:schemeClr val="bg1"/>
                </a:solid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1" name="Oval 60">
                <a:extLst>
                  <a:ext uri="{FF2B5EF4-FFF2-40B4-BE49-F238E27FC236}">
                    <a16:creationId xmlns:a16="http://schemas.microsoft.com/office/drawing/2014/main" id="{3A6EDFC6-A71D-4DC5-8469-C541453A3D0E}"/>
                  </a:ext>
                </a:extLst>
              </p:cNvPr>
              <p:cNvSpPr/>
              <p:nvPr/>
            </p:nvSpPr>
            <p:spPr>
              <a:xfrm>
                <a:off x="5979580" y="4276831"/>
                <a:ext cx="1706880" cy="164592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𝑀</m:t>
                          </m:r>
                        </m:e>
                        <m:sub>
                          <m:r>
                            <a:rPr lang="tr-TR" b="0" i="0" dirty="0" smtClean="0">
                              <a:latin typeface="Cambria Math" panose="02040503050406030204" pitchFamily="18" charset="0"/>
                            </a:rPr>
                            <m:t>1</m:t>
                          </m:r>
                        </m:sub>
                      </m:sSub>
                    </m:oMath>
                  </m:oMathPara>
                </a14:m>
                <a:endParaRPr lang="tr-TR" dirty="0"/>
              </a:p>
            </p:txBody>
          </p:sp>
        </mc:Choice>
        <mc:Fallback xmlns="">
          <p:sp>
            <p:nvSpPr>
              <p:cNvPr id="61" name="Oval 60">
                <a:extLst>
                  <a:ext uri="{FF2B5EF4-FFF2-40B4-BE49-F238E27FC236}">
                    <a16:creationId xmlns:a16="http://schemas.microsoft.com/office/drawing/2014/main" id="{3A6EDFC6-A71D-4DC5-8469-C541453A3D0E}"/>
                  </a:ext>
                </a:extLst>
              </p:cNvPr>
              <p:cNvSpPr>
                <a:spLocks noRot="1" noChangeAspect="1" noMove="1" noResize="1" noEditPoints="1" noAdjustHandles="1" noChangeArrowheads="1" noChangeShapeType="1" noTextEdit="1"/>
              </p:cNvSpPr>
              <p:nvPr/>
            </p:nvSpPr>
            <p:spPr>
              <a:xfrm>
                <a:off x="5979580" y="4276831"/>
                <a:ext cx="1706880" cy="1645920"/>
              </a:xfrm>
              <a:prstGeom prst="ellipse">
                <a:avLst/>
              </a:prstGeom>
              <a:blipFill>
                <a:blip r:embed="rId5"/>
                <a:stretch>
                  <a:fillRect/>
                </a:stretch>
              </a:blipFill>
              <a:ln>
                <a:solidFill>
                  <a:schemeClr val="bg1"/>
                </a:solid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830167D6-DF44-4B13-B28E-6981BB7EC8A4}"/>
                  </a:ext>
                </a:extLst>
              </p:cNvPr>
              <p:cNvSpPr/>
              <p:nvPr/>
            </p:nvSpPr>
            <p:spPr>
              <a:xfrm>
                <a:off x="9034720" y="984112"/>
                <a:ext cx="700356" cy="530904"/>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𝑀</m:t>
                          </m:r>
                        </m:e>
                        <m:sub>
                          <m:r>
                            <a:rPr lang="tr-TR" b="0" i="0" dirty="0" smtClean="0">
                              <a:latin typeface="Cambria Math" panose="02040503050406030204" pitchFamily="18" charset="0"/>
                            </a:rPr>
                            <m:t>4</m:t>
                          </m:r>
                        </m:sub>
                      </m:sSub>
                    </m:oMath>
                  </m:oMathPara>
                </a14:m>
                <a:endParaRPr lang="tr-TR" dirty="0"/>
              </a:p>
            </p:txBody>
          </p:sp>
        </mc:Choice>
        <mc:Fallback xmlns="">
          <p:sp>
            <p:nvSpPr>
              <p:cNvPr id="62" name="Oval 61">
                <a:extLst>
                  <a:ext uri="{FF2B5EF4-FFF2-40B4-BE49-F238E27FC236}">
                    <a16:creationId xmlns:a16="http://schemas.microsoft.com/office/drawing/2014/main" id="{830167D6-DF44-4B13-B28E-6981BB7EC8A4}"/>
                  </a:ext>
                </a:extLst>
              </p:cNvPr>
              <p:cNvSpPr>
                <a:spLocks noRot="1" noChangeAspect="1" noMove="1" noResize="1" noEditPoints="1" noAdjustHandles="1" noChangeArrowheads="1" noChangeShapeType="1" noTextEdit="1"/>
              </p:cNvSpPr>
              <p:nvPr/>
            </p:nvSpPr>
            <p:spPr>
              <a:xfrm>
                <a:off x="9034720" y="984112"/>
                <a:ext cx="700356" cy="530904"/>
              </a:xfrm>
              <a:prstGeom prst="ellipse">
                <a:avLst/>
              </a:prstGeom>
              <a:blipFill>
                <a:blip r:embed="rId6"/>
                <a:stretch>
                  <a:fillRect/>
                </a:stretch>
              </a:blipFill>
              <a:ln>
                <a:solidFill>
                  <a:schemeClr val="bg1"/>
                </a:solid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54DA3146-BB5F-4B62-85BC-ABA13D813741}"/>
                  </a:ext>
                </a:extLst>
              </p:cNvPr>
              <p:cNvSpPr txBox="1"/>
              <p:nvPr/>
            </p:nvSpPr>
            <p:spPr>
              <a:xfrm rot="20634735">
                <a:off x="4573593" y="2241356"/>
                <a:ext cx="97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𝐹</m:t>
                          </m:r>
                        </m:e>
                        <m:sub>
                          <m:r>
                            <a:rPr lang="tr-TR" b="0" i="1" smtClean="0">
                              <a:solidFill>
                                <a:schemeClr val="tx1"/>
                              </a:solidFill>
                              <a:latin typeface="Cambria Math" panose="02040503050406030204" pitchFamily="18" charset="0"/>
                            </a:rPr>
                            <m:t>32</m:t>
                          </m:r>
                        </m:sub>
                      </m:sSub>
                    </m:oMath>
                  </m:oMathPara>
                </a14:m>
                <a:endParaRPr lang="tr-TR" dirty="0">
                  <a:solidFill>
                    <a:schemeClr val="tx1"/>
                  </a:solidFill>
                </a:endParaRPr>
              </a:p>
            </p:txBody>
          </p:sp>
        </mc:Choice>
        <mc:Fallback xmlns="">
          <p:sp>
            <p:nvSpPr>
              <p:cNvPr id="66" name="Metin kutusu 65">
                <a:extLst>
                  <a:ext uri="{FF2B5EF4-FFF2-40B4-BE49-F238E27FC236}">
                    <a16:creationId xmlns:a16="http://schemas.microsoft.com/office/drawing/2014/main" id="{54DA3146-BB5F-4B62-85BC-ABA13D813741}"/>
                  </a:ext>
                </a:extLst>
              </p:cNvPr>
              <p:cNvSpPr txBox="1">
                <a:spLocks noRot="1" noChangeAspect="1" noMove="1" noResize="1" noEditPoints="1" noAdjustHandles="1" noChangeArrowheads="1" noChangeShapeType="1" noTextEdit="1"/>
              </p:cNvSpPr>
              <p:nvPr/>
            </p:nvSpPr>
            <p:spPr>
              <a:xfrm rot="20634735">
                <a:off x="4573593" y="2241356"/>
                <a:ext cx="977138"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7" name="Metin kutusu 66">
                <a:extLst>
                  <a:ext uri="{FF2B5EF4-FFF2-40B4-BE49-F238E27FC236}">
                    <a16:creationId xmlns:a16="http://schemas.microsoft.com/office/drawing/2014/main" id="{33FAF60D-32D7-4B5C-A090-394954AA1B7B}"/>
                  </a:ext>
                </a:extLst>
              </p:cNvPr>
              <p:cNvSpPr txBox="1"/>
              <p:nvPr/>
            </p:nvSpPr>
            <p:spPr>
              <a:xfrm rot="20634735">
                <a:off x="6027626" y="1637305"/>
                <a:ext cx="97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𝐹</m:t>
                          </m:r>
                        </m:e>
                        <m:sub>
                          <m:r>
                            <a:rPr lang="tr-TR" b="0" i="1" smtClean="0">
                              <a:solidFill>
                                <a:schemeClr val="tx1"/>
                              </a:solidFill>
                              <a:latin typeface="Cambria Math" panose="02040503050406030204" pitchFamily="18" charset="0"/>
                            </a:rPr>
                            <m:t>34</m:t>
                          </m:r>
                        </m:sub>
                      </m:sSub>
                    </m:oMath>
                  </m:oMathPara>
                </a14:m>
                <a:endParaRPr lang="tr-TR" dirty="0">
                  <a:solidFill>
                    <a:schemeClr val="tx1"/>
                  </a:solidFill>
                </a:endParaRPr>
              </a:p>
            </p:txBody>
          </p:sp>
        </mc:Choice>
        <mc:Fallback xmlns="">
          <p:sp>
            <p:nvSpPr>
              <p:cNvPr id="67" name="Metin kutusu 66">
                <a:extLst>
                  <a:ext uri="{FF2B5EF4-FFF2-40B4-BE49-F238E27FC236}">
                    <a16:creationId xmlns:a16="http://schemas.microsoft.com/office/drawing/2014/main" id="{33FAF60D-32D7-4B5C-A090-394954AA1B7B}"/>
                  </a:ext>
                </a:extLst>
              </p:cNvPr>
              <p:cNvSpPr txBox="1">
                <a:spLocks noRot="1" noChangeAspect="1" noMove="1" noResize="1" noEditPoints="1" noAdjustHandles="1" noChangeArrowheads="1" noChangeShapeType="1" noTextEdit="1"/>
              </p:cNvSpPr>
              <p:nvPr/>
            </p:nvSpPr>
            <p:spPr>
              <a:xfrm rot="20634735">
                <a:off x="6027626" y="1637305"/>
                <a:ext cx="977138" cy="369332"/>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8" name="Metin kutusu 67">
                <a:extLst>
                  <a:ext uri="{FF2B5EF4-FFF2-40B4-BE49-F238E27FC236}">
                    <a16:creationId xmlns:a16="http://schemas.microsoft.com/office/drawing/2014/main" id="{47215ACC-23D8-4120-A19E-6EE9DF23E7CD}"/>
                  </a:ext>
                </a:extLst>
              </p:cNvPr>
              <p:cNvSpPr txBox="1"/>
              <p:nvPr/>
            </p:nvSpPr>
            <p:spPr>
              <a:xfrm rot="3868200">
                <a:off x="5802148" y="2701208"/>
                <a:ext cx="97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𝐹</m:t>
                          </m:r>
                        </m:e>
                        <m:sub>
                          <m:r>
                            <a:rPr lang="tr-TR" b="0" i="1" smtClean="0">
                              <a:solidFill>
                                <a:schemeClr val="tx1"/>
                              </a:solidFill>
                              <a:latin typeface="Cambria Math" panose="02040503050406030204" pitchFamily="18" charset="0"/>
                            </a:rPr>
                            <m:t>31</m:t>
                          </m:r>
                        </m:sub>
                      </m:sSub>
                    </m:oMath>
                  </m:oMathPara>
                </a14:m>
                <a:endParaRPr lang="tr-TR" dirty="0">
                  <a:solidFill>
                    <a:schemeClr val="tx1"/>
                  </a:solidFill>
                </a:endParaRPr>
              </a:p>
            </p:txBody>
          </p:sp>
        </mc:Choice>
        <mc:Fallback xmlns="">
          <p:sp>
            <p:nvSpPr>
              <p:cNvPr id="68" name="Metin kutusu 67">
                <a:extLst>
                  <a:ext uri="{FF2B5EF4-FFF2-40B4-BE49-F238E27FC236}">
                    <a16:creationId xmlns:a16="http://schemas.microsoft.com/office/drawing/2014/main" id="{47215ACC-23D8-4120-A19E-6EE9DF23E7CD}"/>
                  </a:ext>
                </a:extLst>
              </p:cNvPr>
              <p:cNvSpPr txBox="1">
                <a:spLocks noRot="1" noChangeAspect="1" noMove="1" noResize="1" noEditPoints="1" noAdjustHandles="1" noChangeArrowheads="1" noChangeShapeType="1" noTextEdit="1"/>
              </p:cNvSpPr>
              <p:nvPr/>
            </p:nvSpPr>
            <p:spPr>
              <a:xfrm rot="3868200">
                <a:off x="5802148" y="2701208"/>
                <a:ext cx="977138" cy="369332"/>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9" name="Metin kutusu 68">
                <a:extLst>
                  <a:ext uri="{FF2B5EF4-FFF2-40B4-BE49-F238E27FC236}">
                    <a16:creationId xmlns:a16="http://schemas.microsoft.com/office/drawing/2014/main" id="{D2D57982-1BA2-4C40-9134-554E53DF7517}"/>
                  </a:ext>
                </a:extLst>
              </p:cNvPr>
              <p:cNvSpPr txBox="1"/>
              <p:nvPr/>
            </p:nvSpPr>
            <p:spPr>
              <a:xfrm>
                <a:off x="7086994" y="2135986"/>
                <a:ext cx="4335889" cy="1510926"/>
              </a:xfrm>
              <a:prstGeom prst="rect">
                <a:avLst/>
              </a:prstGeom>
              <a:noFill/>
            </p:spPr>
            <p:txBody>
              <a:bodyPr wrap="square" rtlCol="0">
                <a:spAutoFit/>
              </a:bodyPr>
              <a:lstStyle/>
              <a:p>
                <a14:m>
                  <m:oMath xmlns:m="http://schemas.openxmlformats.org/officeDocument/2006/math">
                    <m:acc>
                      <m:accPr>
                        <m:chr m:val="⃗"/>
                        <m:ctrlPr>
                          <a:rPr lang="tr-TR" i="1" dirty="0" smtClean="0">
                            <a:latin typeface="Cambria Math" panose="02040503050406030204" pitchFamily="18" charset="0"/>
                          </a:rPr>
                        </m:ctrlPr>
                      </m:accPr>
                      <m:e>
                        <m:sSub>
                          <m:sSubPr>
                            <m:ctrlPr>
                              <a:rPr lang="tr-TR" i="1" dirty="0">
                                <a:latin typeface="Cambria Math" panose="02040503050406030204" pitchFamily="18" charset="0"/>
                              </a:rPr>
                            </m:ctrlPr>
                          </m:sSubPr>
                          <m:e>
                            <m:r>
                              <a:rPr lang="tr-TR" i="1" dirty="0">
                                <a:latin typeface="Cambria Math" panose="02040503050406030204" pitchFamily="18" charset="0"/>
                              </a:rPr>
                              <m:t>𝐹</m:t>
                            </m:r>
                          </m:e>
                          <m:sub>
                            <m:r>
                              <a:rPr lang="tr-TR" b="0" i="0" dirty="0" smtClean="0">
                                <a:latin typeface="Cambria Math" panose="02040503050406030204" pitchFamily="18" charset="0"/>
                              </a:rPr>
                              <m:t>1</m:t>
                            </m:r>
                          </m:sub>
                        </m:sSub>
                      </m:e>
                    </m:acc>
                  </m:oMath>
                </a14:m>
                <a:r>
                  <a:rPr lang="tr-TR" dirty="0">
                    <a:solidFill>
                      <a:schemeClr val="tx1"/>
                    </a:solidFill>
                  </a:rPr>
                  <a:t>=</a:t>
                </a:r>
                <a14:m>
                  <m:oMath xmlns:m="http://schemas.openxmlformats.org/officeDocument/2006/math">
                    <m:acc>
                      <m:accPr>
                        <m:chr m:val="⃗"/>
                        <m:ctrlPr>
                          <a:rPr lang="tr-TR" i="1" dirty="0" smtClean="0">
                            <a:solidFill>
                              <a:schemeClr val="tx1"/>
                            </a:solidFill>
                            <a:latin typeface="Cambria Math" panose="02040503050406030204" pitchFamily="18" charset="0"/>
                          </a:rPr>
                        </m:ctrlPr>
                      </m:accPr>
                      <m:e>
                        <m:sSub>
                          <m:sSubPr>
                            <m:ctrlPr>
                              <a:rPr lang="tr-TR" i="1" dirty="0">
                                <a:solidFill>
                                  <a:schemeClr val="tx1"/>
                                </a:solidFill>
                                <a:latin typeface="Cambria Math" panose="02040503050406030204" pitchFamily="18" charset="0"/>
                              </a:rPr>
                            </m:ctrlPr>
                          </m:sSubPr>
                          <m:e>
                            <m:r>
                              <a:rPr lang="tr-TR" i="1" dirty="0">
                                <a:solidFill>
                                  <a:schemeClr val="tx1"/>
                                </a:solidFill>
                                <a:latin typeface="Cambria Math" panose="02040503050406030204" pitchFamily="18" charset="0"/>
                              </a:rPr>
                              <m:t>𝐹</m:t>
                            </m:r>
                          </m:e>
                          <m:sub>
                            <m:r>
                              <a:rPr lang="tr-TR" i="0" dirty="0">
                                <a:solidFill>
                                  <a:schemeClr val="tx1"/>
                                </a:solidFill>
                                <a:latin typeface="Cambria Math" panose="02040503050406030204" pitchFamily="18" charset="0"/>
                              </a:rPr>
                              <m:t>34</m:t>
                            </m:r>
                          </m:sub>
                        </m:sSub>
                      </m:e>
                    </m:acc>
                    <m:r>
                      <a:rPr lang="tr-TR" b="0" i="1" dirty="0" smtClean="0">
                        <a:solidFill>
                          <a:schemeClr val="tx1"/>
                        </a:solidFill>
                        <a:latin typeface="Cambria Math" panose="02040503050406030204" pitchFamily="18" charset="0"/>
                      </a:rPr>
                      <m:t>+</m:t>
                    </m:r>
                    <m:acc>
                      <m:accPr>
                        <m:chr m:val="⃗"/>
                        <m:ctrlPr>
                          <a:rPr lang="tr-TR" i="1" dirty="0">
                            <a:latin typeface="Cambria Math" panose="02040503050406030204" pitchFamily="18" charset="0"/>
                          </a:rPr>
                        </m:ctrlPr>
                      </m:accPr>
                      <m:e>
                        <m:sSub>
                          <m:sSubPr>
                            <m:ctrlPr>
                              <a:rPr lang="tr-TR" i="1" dirty="0">
                                <a:latin typeface="Cambria Math" panose="02040503050406030204" pitchFamily="18" charset="0"/>
                              </a:rPr>
                            </m:ctrlPr>
                          </m:sSubPr>
                          <m:e>
                            <m:r>
                              <a:rPr lang="tr-TR" i="1" dirty="0">
                                <a:latin typeface="Cambria Math" panose="02040503050406030204" pitchFamily="18" charset="0"/>
                              </a:rPr>
                              <m:t>𝐹</m:t>
                            </m:r>
                          </m:e>
                          <m:sub>
                            <m:r>
                              <a:rPr lang="tr-TR" b="0" i="0" dirty="0" smtClean="0">
                                <a:latin typeface="Cambria Math" panose="02040503050406030204" pitchFamily="18" charset="0"/>
                              </a:rPr>
                              <m:t>31</m:t>
                            </m:r>
                          </m:sub>
                        </m:sSub>
                      </m:e>
                    </m:acc>
                    <m:r>
                      <a:rPr lang="tr-TR" b="0" i="1" dirty="0" smtClean="0">
                        <a:latin typeface="Cambria Math" panose="02040503050406030204" pitchFamily="18" charset="0"/>
                      </a:rPr>
                      <m:t>+</m:t>
                    </m:r>
                    <m:acc>
                      <m:accPr>
                        <m:chr m:val="⃗"/>
                        <m:ctrlPr>
                          <a:rPr lang="tr-TR" i="1" dirty="0">
                            <a:latin typeface="Cambria Math" panose="02040503050406030204" pitchFamily="18" charset="0"/>
                          </a:rPr>
                        </m:ctrlPr>
                      </m:accPr>
                      <m:e>
                        <m:sSub>
                          <m:sSubPr>
                            <m:ctrlPr>
                              <a:rPr lang="tr-TR" i="1" dirty="0">
                                <a:latin typeface="Cambria Math" panose="02040503050406030204" pitchFamily="18" charset="0"/>
                              </a:rPr>
                            </m:ctrlPr>
                          </m:sSubPr>
                          <m:e>
                            <m:r>
                              <a:rPr lang="tr-TR" i="1" dirty="0">
                                <a:latin typeface="Cambria Math" panose="02040503050406030204" pitchFamily="18" charset="0"/>
                              </a:rPr>
                              <m:t>𝐹</m:t>
                            </m:r>
                          </m:e>
                          <m:sub>
                            <m:r>
                              <a:rPr lang="tr-TR" dirty="0">
                                <a:latin typeface="Cambria Math" panose="02040503050406030204" pitchFamily="18" charset="0"/>
                              </a:rPr>
                              <m:t>3</m:t>
                            </m:r>
                            <m:r>
                              <a:rPr lang="tr-TR" b="0" i="1" dirty="0" smtClean="0">
                                <a:latin typeface="Cambria Math" panose="02040503050406030204" pitchFamily="18" charset="0"/>
                              </a:rPr>
                              <m:t>2</m:t>
                            </m:r>
                          </m:sub>
                        </m:sSub>
                      </m:e>
                    </m:acc>
                  </m:oMath>
                </a14:m>
                <a:endParaRPr lang="tr-TR" dirty="0"/>
              </a:p>
              <a:p>
                <a:endParaRPr lang="tr-TR" dirty="0"/>
              </a:p>
              <a:p>
                <a:r>
                  <a:rPr lang="tr-TR" dirty="0"/>
                  <a:t>Bu </a:t>
                </a:r>
                <a14:m>
                  <m:oMath xmlns:m="http://schemas.openxmlformats.org/officeDocument/2006/math">
                    <m:sSub>
                      <m:sSubPr>
                        <m:ctrlPr>
                          <a:rPr lang="tr-TR" i="1" dirty="0" smtClean="0">
                            <a:latin typeface="Cambria Math" panose="02040503050406030204" pitchFamily="18" charset="0"/>
                          </a:rPr>
                        </m:ctrlPr>
                      </m:sSubPr>
                      <m:e>
                        <m:r>
                          <a:rPr lang="tr-TR" i="1" dirty="0">
                            <a:latin typeface="Cambria Math" panose="02040503050406030204" pitchFamily="18" charset="0"/>
                          </a:rPr>
                          <m:t>𝐹</m:t>
                        </m:r>
                      </m:e>
                      <m:sub>
                        <m:r>
                          <a:rPr lang="tr-TR" b="0" i="0" dirty="0" smtClean="0">
                            <a:latin typeface="Cambria Math" panose="02040503050406030204" pitchFamily="18" charset="0"/>
                          </a:rPr>
                          <m:t>1</m:t>
                        </m:r>
                      </m:sub>
                    </m:sSub>
                  </m:oMath>
                </a14:m>
                <a:r>
                  <a:rPr lang="tr-TR" dirty="0"/>
                  <a:t> kuvveti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𝑀</m:t>
                        </m:r>
                      </m:e>
                      <m:sub>
                        <m:r>
                          <a:rPr lang="tr-TR" dirty="0">
                            <a:latin typeface="Cambria Math" panose="02040503050406030204" pitchFamily="18" charset="0"/>
                          </a:rPr>
                          <m:t>3</m:t>
                        </m:r>
                      </m:sub>
                    </m:sSub>
                  </m:oMath>
                </a14:m>
                <a:r>
                  <a:rPr lang="tr-TR" dirty="0"/>
                  <a:t> kütlesinde bir hareketlenme  yaratır(Bu hareketlenme kuvvet ile aynı doğrultudadır. (II. Yasa))  </a:t>
                </a:r>
              </a:p>
            </p:txBody>
          </p:sp>
        </mc:Choice>
        <mc:Fallback xmlns="">
          <p:sp>
            <p:nvSpPr>
              <p:cNvPr id="69" name="Metin kutusu 68">
                <a:extLst>
                  <a:ext uri="{FF2B5EF4-FFF2-40B4-BE49-F238E27FC236}">
                    <a16:creationId xmlns:a16="http://schemas.microsoft.com/office/drawing/2014/main" id="{D2D57982-1BA2-4C40-9134-554E53DF7517}"/>
                  </a:ext>
                </a:extLst>
              </p:cNvPr>
              <p:cNvSpPr txBox="1">
                <a:spLocks noRot="1" noChangeAspect="1" noMove="1" noResize="1" noEditPoints="1" noAdjustHandles="1" noChangeArrowheads="1" noChangeShapeType="1" noTextEdit="1"/>
              </p:cNvSpPr>
              <p:nvPr/>
            </p:nvSpPr>
            <p:spPr>
              <a:xfrm>
                <a:off x="7086994" y="2135986"/>
                <a:ext cx="4335889" cy="1510926"/>
              </a:xfrm>
              <a:prstGeom prst="rect">
                <a:avLst/>
              </a:prstGeom>
              <a:blipFill>
                <a:blip r:embed="rId10"/>
                <a:stretch>
                  <a:fillRect l="-1266" b="-5645"/>
                </a:stretch>
              </a:blipFill>
            </p:spPr>
            <p:txBody>
              <a:bodyPr/>
              <a:lstStyle/>
              <a:p>
                <a:r>
                  <a:rPr lang="tr-TR">
                    <a:noFill/>
                  </a:rPr>
                  <a:t> </a:t>
                </a:r>
              </a:p>
            </p:txBody>
          </p:sp>
        </mc:Fallback>
      </mc:AlternateContent>
      <p:cxnSp>
        <p:nvCxnSpPr>
          <p:cNvPr id="71" name="Düz Ok Bağlayıcısı 70">
            <a:extLst>
              <a:ext uri="{FF2B5EF4-FFF2-40B4-BE49-F238E27FC236}">
                <a16:creationId xmlns:a16="http://schemas.microsoft.com/office/drawing/2014/main" id="{CABE65E2-059E-43D5-8392-988F57B5A27F}"/>
              </a:ext>
            </a:extLst>
          </p:cNvPr>
          <p:cNvCxnSpPr>
            <a:cxnSpLocks/>
          </p:cNvCxnSpPr>
          <p:nvPr/>
        </p:nvCxnSpPr>
        <p:spPr>
          <a:xfrm flipH="1">
            <a:off x="5616468" y="2396881"/>
            <a:ext cx="91620" cy="21666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Metin kutusu 76">
                <a:extLst>
                  <a:ext uri="{FF2B5EF4-FFF2-40B4-BE49-F238E27FC236}">
                    <a16:creationId xmlns:a16="http://schemas.microsoft.com/office/drawing/2014/main" id="{2AA07198-4711-4349-AA03-E6BD90A0FAA2}"/>
                  </a:ext>
                </a:extLst>
              </p:cNvPr>
              <p:cNvSpPr txBox="1"/>
              <p:nvPr/>
            </p:nvSpPr>
            <p:spPr>
              <a:xfrm rot="4933937">
                <a:off x="5007300" y="3350547"/>
                <a:ext cx="97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1</m:t>
                          </m:r>
                        </m:sub>
                      </m:sSub>
                    </m:oMath>
                  </m:oMathPara>
                </a14:m>
                <a:endParaRPr lang="tr-TR" dirty="0">
                  <a:solidFill>
                    <a:srgbClr val="FF0000"/>
                  </a:solidFill>
                </a:endParaRPr>
              </a:p>
            </p:txBody>
          </p:sp>
        </mc:Choice>
        <mc:Fallback xmlns="">
          <p:sp>
            <p:nvSpPr>
              <p:cNvPr id="77" name="Metin kutusu 76">
                <a:extLst>
                  <a:ext uri="{FF2B5EF4-FFF2-40B4-BE49-F238E27FC236}">
                    <a16:creationId xmlns:a16="http://schemas.microsoft.com/office/drawing/2014/main" id="{2AA07198-4711-4349-AA03-E6BD90A0FAA2}"/>
                  </a:ext>
                </a:extLst>
              </p:cNvPr>
              <p:cNvSpPr txBox="1">
                <a:spLocks noRot="1" noChangeAspect="1" noMove="1" noResize="1" noEditPoints="1" noAdjustHandles="1" noChangeArrowheads="1" noChangeShapeType="1" noTextEdit="1"/>
              </p:cNvSpPr>
              <p:nvPr/>
            </p:nvSpPr>
            <p:spPr>
              <a:xfrm rot="4933937">
                <a:off x="5007300" y="3350547"/>
                <a:ext cx="977138" cy="369332"/>
              </a:xfrm>
              <a:prstGeom prst="rect">
                <a:avLst/>
              </a:prstGeom>
              <a:blipFill>
                <a:blip r:embed="rId11"/>
                <a:stretch>
                  <a:fillRect/>
                </a:stretch>
              </a:blipFill>
            </p:spPr>
            <p:txBody>
              <a:bodyPr/>
              <a:lstStyle/>
              <a:p>
                <a:r>
                  <a:rPr lang="tr-TR">
                    <a:noFill/>
                  </a:rPr>
                  <a:t> </a:t>
                </a:r>
              </a:p>
            </p:txBody>
          </p:sp>
        </mc:Fallback>
      </mc:AlternateContent>
      <p:sp>
        <p:nvSpPr>
          <p:cNvPr id="79" name="Metin kutusu 78">
            <a:extLst>
              <a:ext uri="{FF2B5EF4-FFF2-40B4-BE49-F238E27FC236}">
                <a16:creationId xmlns:a16="http://schemas.microsoft.com/office/drawing/2014/main" id="{36363AA6-7B58-402E-9168-CA6DBC608288}"/>
              </a:ext>
            </a:extLst>
          </p:cNvPr>
          <p:cNvSpPr txBox="1"/>
          <p:nvPr/>
        </p:nvSpPr>
        <p:spPr>
          <a:xfrm>
            <a:off x="726619" y="478784"/>
            <a:ext cx="2718816"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dirty="0"/>
              <a:t>İzole Bir  uzay</a:t>
            </a:r>
          </a:p>
          <a:p>
            <a:pPr algn="ctr"/>
            <a:r>
              <a:rPr lang="tr-TR" dirty="0"/>
              <a:t>-Newton Evreni- olsun</a:t>
            </a:r>
          </a:p>
          <a:p>
            <a:pPr algn="ctr"/>
            <a:r>
              <a:rPr lang="tr-TR" dirty="0"/>
              <a:t>Newton Hareket Yasaları</a:t>
            </a:r>
          </a:p>
          <a:p>
            <a:pPr algn="ctr"/>
            <a:r>
              <a:rPr lang="tr-TR" dirty="0"/>
              <a:t>Newton Yerçekimi Kuvveti </a:t>
            </a:r>
          </a:p>
          <a:p>
            <a:pPr algn="ctr"/>
            <a:endParaRPr lang="tr-TR" dirty="0"/>
          </a:p>
        </p:txBody>
      </p:sp>
    </p:spTree>
    <p:extLst>
      <p:ext uri="{BB962C8B-B14F-4D97-AF65-F5344CB8AC3E}">
        <p14:creationId xmlns:p14="http://schemas.microsoft.com/office/powerpoint/2010/main" val="3295836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of a lab where scientists are surrounded by computers and writing equations on a chalkboard">
            <a:extLst>
              <a:ext uri="{FF2B5EF4-FFF2-40B4-BE49-F238E27FC236}">
                <a16:creationId xmlns:a16="http://schemas.microsoft.com/office/drawing/2014/main" id="{9037155D-1E60-4BF9-919C-F5CA9394A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A8B80B6-218C-432D-89FE-D83443D2BD16}"/>
                  </a:ext>
                </a:extLst>
              </p:cNvPr>
              <p:cNvSpPr txBox="1"/>
              <p:nvPr/>
            </p:nvSpPr>
            <p:spPr>
              <a:xfrm>
                <a:off x="174172" y="984068"/>
                <a:ext cx="11918302" cy="5221238"/>
              </a:xfrm>
              <a:prstGeom prst="rect">
                <a:avLst/>
              </a:prstGeom>
              <a:solidFill>
                <a:srgbClr val="FFFFFF">
                  <a:alpha val="89804"/>
                </a:srgbClr>
              </a:solidFill>
            </p:spPr>
            <p:txBody>
              <a:bodyPr wrap="square" rtlCol="0">
                <a:spAutoFit/>
              </a:bodyPr>
              <a:lstStyle/>
              <a:p>
                <a:endParaRPr lang="tr-TR" sz="1700" dirty="0"/>
              </a:p>
              <a:p>
                <a:r>
                  <a:rPr lang="tr-TR" sz="2000" dirty="0"/>
                  <a:t>N ajana sahip bir sistem düşünelim ve i .ajanın konumunu aşağıdaki gibi tanımlanır</a:t>
                </a:r>
              </a:p>
              <a:p>
                <a:endParaRPr lang="tr-TR" sz="2400" i="1" dirty="0">
                  <a:latin typeface="Cambria Math" panose="02040503050406030204" pitchFamily="18" charset="0"/>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24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24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24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24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24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2400" i="1">
                              <a:effectLst/>
                              <a:latin typeface="Cambria Math" panose="02040503050406030204" pitchFamily="18" charset="0"/>
                              <a:ea typeface="Calibri" panose="020F0502020204030204" pitchFamily="34" charset="0"/>
                              <a:cs typeface="Times New Roman" panose="02020603050405020304" pitchFamily="18" charset="0"/>
                            </a:rPr>
                            <m:t>(</m:t>
                          </m:r>
                          <m:r>
                            <a:rPr lang="tr-TR"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24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2400" i="1">
                              <a:effectLst/>
                              <a:latin typeface="Cambria Math" panose="02040503050406030204" pitchFamily="18" charset="0"/>
                              <a:ea typeface="Calibri" panose="020F0502020204030204" pitchFamily="34" charset="0"/>
                              <a:cs typeface="Times New Roman" panose="02020603050405020304" pitchFamily="18" charset="0"/>
                            </a:rPr>
                            <m:t>1</m:t>
                          </m:r>
                        </m:sup>
                      </m:sSubSup>
                      <m:r>
                        <a:rPr lang="tr-TR" sz="24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tr-TR" sz="240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2400" i="1">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2400" i="1">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2400" i="1">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𝑑</m:t>
                          </m:r>
                        </m:sup>
                      </m:sSubSup>
                      <m:r>
                        <a:rPr lang="tr-TR" sz="24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tr-TR" sz="24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24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𝑛</m:t>
                          </m:r>
                        </m:sup>
                      </m:sSubSup>
                      <m:r>
                        <a:rPr lang="tr-TR" sz="2400" i="1">
                          <a:effectLst/>
                          <a:latin typeface="Cambria Math" panose="02040503050406030204" pitchFamily="18" charset="0"/>
                          <a:ea typeface="Calibri" panose="020F0502020204030204" pitchFamily="34" charset="0"/>
                          <a:cs typeface="Times New Roman" panose="02020603050405020304" pitchFamily="18" charset="0"/>
                        </a:rPr>
                        <m:t>)   </m:t>
                      </m:r>
                      <m:r>
                        <a:rPr lang="tr-TR" sz="2400" i="1">
                          <a:effectLst/>
                          <a:latin typeface="Cambria Math" panose="02040503050406030204" pitchFamily="18" charset="0"/>
                          <a:ea typeface="Calibri" panose="020F0502020204030204" pitchFamily="34" charset="0"/>
                          <a:cs typeface="Times New Roman" panose="02020603050405020304" pitchFamily="18" charset="0"/>
                        </a:rPr>
                        <m:t>𝑓𝑜𝑟</m:t>
                      </m:r>
                      <m:r>
                        <a:rPr lang="tr-TR" sz="2400" i="1">
                          <a:effectLst/>
                          <a:latin typeface="Cambria Math" panose="02040503050406030204" pitchFamily="18" charset="0"/>
                          <a:ea typeface="Calibri" panose="020F0502020204030204" pitchFamily="34" charset="0"/>
                          <a:cs typeface="Times New Roman" panose="02020603050405020304" pitchFamily="18" charset="0"/>
                        </a:rPr>
                        <m:t> </m:t>
                      </m:r>
                      <m:r>
                        <a:rPr lang="tr-TR" sz="2400" i="1">
                          <a:effectLst/>
                          <a:latin typeface="Cambria Math" panose="02040503050406030204" pitchFamily="18" charset="0"/>
                          <a:ea typeface="Calibri" panose="020F0502020204030204" pitchFamily="34" charset="0"/>
                          <a:cs typeface="Times New Roman" panose="02020603050405020304" pitchFamily="18" charset="0"/>
                        </a:rPr>
                        <m:t>𝑖</m:t>
                      </m:r>
                      <m:r>
                        <a:rPr lang="tr-TR" sz="2400" i="1">
                          <a:effectLst/>
                          <a:latin typeface="Cambria Math" panose="02040503050406030204" pitchFamily="18" charset="0"/>
                          <a:ea typeface="Calibri" panose="020F0502020204030204" pitchFamily="34" charset="0"/>
                          <a:cs typeface="Times New Roman" panose="02020603050405020304" pitchFamily="18" charset="0"/>
                        </a:rPr>
                        <m:t>=1,2,…,</m:t>
                      </m:r>
                      <m:r>
                        <a:rPr lang="tr-TR" sz="2400" i="1">
                          <a:effectLst/>
                          <a:latin typeface="Cambria Math" panose="02040503050406030204" pitchFamily="18" charset="0"/>
                          <a:ea typeface="Calibri" panose="020F0502020204030204" pitchFamily="34" charset="0"/>
                          <a:cs typeface="Times New Roman" panose="02020603050405020304" pitchFamily="18" charset="0"/>
                        </a:rPr>
                        <m:t>𝑁</m:t>
                      </m:r>
                      <m:r>
                        <a:rPr lang="tr-TR" sz="2400" b="0" i="1" smtClean="0">
                          <a:effectLst/>
                          <a:latin typeface="Cambria Math" panose="02040503050406030204" pitchFamily="18" charset="0"/>
                          <a:ea typeface="Calibri" panose="020F0502020204030204" pitchFamily="34" charset="0"/>
                          <a:cs typeface="Times New Roman" panose="02020603050405020304" pitchFamily="18" charset="0"/>
                        </a:rPr>
                        <m:t>                                 (1)</m:t>
                      </m:r>
                    </m:oMath>
                  </m:oMathPara>
                </a14:m>
                <a:endParaRPr lang="tr-TR"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700" dirty="0"/>
              </a:p>
              <a:p>
                <a:endParaRPr lang="tr-TR" sz="1700" dirty="0"/>
              </a:p>
              <a:p>
                <a:pPr marL="285750" indent="-285750">
                  <a:buFont typeface="Arial" panose="020B0604020202020204" pitchFamily="34" charset="0"/>
                  <a:buChar char="•"/>
                </a:pPr>
                <a:r>
                  <a:rPr lang="tr-TR" sz="1700" dirty="0">
                    <a:solidFill>
                      <a:srgbClr val="FF0000"/>
                    </a:solidFill>
                  </a:rPr>
                  <a:t>n denklem üzerinde çalışılan problemin boyut sayısı</a:t>
                </a:r>
              </a:p>
              <a:p>
                <a:pPr marL="285750" indent="-285750">
                  <a:buFont typeface="Arial" panose="020B0604020202020204" pitchFamily="34" charset="0"/>
                  <a:buChar char="•"/>
                </a:pPr>
                <a14:m>
                  <m:oMath xmlns:m="http://schemas.openxmlformats.org/officeDocument/2006/math">
                    <m:sSubSup>
                      <m:sSubSupPr>
                        <m:ctrlPr>
                          <a:rPr lang="tr-TR" sz="170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700" i="1">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700" i="1">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700" i="1">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𝑑</m:t>
                        </m:r>
                      </m:sup>
                    </m:sSubSup>
                  </m:oMath>
                </a14:m>
                <a:r>
                  <a:rPr lang="tr-TR" sz="1700" dirty="0">
                    <a:solidFill>
                      <a:schemeClr val="accent1"/>
                    </a:solidFill>
                    <a:effectLst/>
                    <a:latin typeface="Calibri" panose="020F0502020204030204" pitchFamily="34" charset="0"/>
                    <a:ea typeface="Times New Roman" panose="02020603050405020304" pitchFamily="18" charset="0"/>
                    <a:cs typeface="Times New Roman" panose="02020603050405020304" pitchFamily="18" charset="0"/>
                  </a:rPr>
                  <a:t> </a:t>
                </a:r>
                <a:r>
                  <a:rPr lang="tr-TR" sz="1700" dirty="0">
                    <a:solidFill>
                      <a:schemeClr val="accent1"/>
                    </a:solidFill>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tr-TR" sz="1700" dirty="0">
                    <a:solidFill>
                      <a:schemeClr val="accent1"/>
                    </a:solidFill>
                    <a:effectLst/>
                    <a:latin typeface="Calibri" panose="020F0502020204030204" pitchFamily="34" charset="0"/>
                    <a:ea typeface="Times New Roman" panose="02020603050405020304" pitchFamily="18" charset="0"/>
                    <a:cs typeface="Times New Roman" panose="02020603050405020304" pitchFamily="18" charset="0"/>
                  </a:rPr>
                  <a:t>i adlı ajanın d. boyut içerisindeki pozisyonu</a:t>
                </a:r>
                <a:endParaRPr lang="tr-TR" sz="17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endParaRPr lang="tr-TR" sz="1700" dirty="0"/>
              </a:p>
              <a:p>
                <a:endParaRPr lang="tr-TR" sz="1700" dirty="0"/>
              </a:p>
              <a:p>
                <a:pPr marL="285750" indent="-285750">
                  <a:buFont typeface="Arial" panose="020B0604020202020204" pitchFamily="34" charset="0"/>
                  <a:buChar char="•"/>
                </a:pPr>
                <a:r>
                  <a:rPr lang="tr-TR" dirty="0"/>
                  <a:t>Her ajanın bütün boyutlar içerisinde bir pozisyonu vardır ve i ajanın bütün boyutlardaki pozisyonlarını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𝑖</m:t>
                        </m:r>
                      </m:sub>
                    </m:sSub>
                  </m:oMath>
                </a14:m>
                <a:r>
                  <a:rPr lang="tr-TR" dirty="0"/>
                  <a:t> vektörü ile gösterilmiştir.</a:t>
                </a:r>
              </a:p>
              <a:p>
                <a:pPr marL="285750" indent="-285750">
                  <a:buFont typeface="Arial" panose="020B0604020202020204" pitchFamily="34" charset="0"/>
                  <a:buChar char="•"/>
                </a:pPr>
                <a:endParaRPr lang="tr-T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GSA aramaya başlamadan önce ilk olarak ajanlar rastgele olarak dağılırlar ve böylece ilk döngü için ajanlar pozisyonlarını almış olurlar. Bu pozisyon bilgilerine göre uygunluk değerleri, kütleleri, kuvvetleri, hız ve ivme gibi büyüklükleri hesaplanır. </a:t>
                </a:r>
                <a:endParaRPr lang="tr-TR" dirty="0">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sz="1700" dirty="0">
                    <a:latin typeface="Calibri" panose="020F0502020204030204" pitchFamily="34" charset="0"/>
                    <a:cs typeface="Times New Roman" panose="02020603050405020304" pitchFamily="18" charset="0"/>
                  </a:rPr>
                  <a:t>Kuvvet hesabı </a:t>
                </a:r>
                <a:r>
                  <a:rPr lang="tr-TR" sz="1700" dirty="0">
                    <a:latin typeface="Calibri" panose="020F0502020204030204" pitchFamily="34" charset="0"/>
                    <a:cs typeface="Times New Roman" panose="02020603050405020304" pitchFamily="18" charset="0"/>
                    <a:sym typeface="Wingdings" panose="05000000000000000000" pitchFamily="2" charset="2"/>
                  </a:rPr>
                  <a:t></a:t>
                </a:r>
                <a:endParaRPr lang="tr-TR" sz="1700" dirty="0"/>
              </a:p>
              <a:p>
                <a:endParaRPr lang="tr-TR" dirty="0"/>
              </a:p>
              <a:p>
                <a:endParaRPr lang="tr-TR" dirty="0"/>
              </a:p>
            </p:txBody>
          </p:sp>
        </mc:Choice>
        <mc:Fallback xmlns="">
          <p:sp>
            <p:nvSpPr>
              <p:cNvPr id="6" name="Metin kutusu 5">
                <a:extLst>
                  <a:ext uri="{FF2B5EF4-FFF2-40B4-BE49-F238E27FC236}">
                    <a16:creationId xmlns:a16="http://schemas.microsoft.com/office/drawing/2014/main" id="{8A8B80B6-218C-432D-89FE-D83443D2BD16}"/>
                  </a:ext>
                </a:extLst>
              </p:cNvPr>
              <p:cNvSpPr txBox="1">
                <a:spLocks noRot="1" noChangeAspect="1" noMove="1" noResize="1" noEditPoints="1" noAdjustHandles="1" noChangeArrowheads="1" noChangeShapeType="1" noTextEdit="1"/>
              </p:cNvSpPr>
              <p:nvPr/>
            </p:nvSpPr>
            <p:spPr>
              <a:xfrm>
                <a:off x="174172" y="984068"/>
                <a:ext cx="11918302" cy="5221238"/>
              </a:xfrm>
              <a:prstGeom prst="rect">
                <a:avLst/>
              </a:prstGeom>
              <a:blipFill>
                <a:blip r:embed="rId3"/>
                <a:stretch>
                  <a:fillRect l="-56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485542D-707A-4D0B-8BEA-D60924E2D8E7}"/>
                  </a:ext>
                </a:extLst>
              </p:cNvPr>
              <p:cNvSpPr txBox="1"/>
              <p:nvPr/>
            </p:nvSpPr>
            <p:spPr>
              <a:xfrm>
                <a:off x="174172" y="3429000"/>
                <a:ext cx="11643454" cy="47282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Sup>
                      <m:sSubSupPr>
                        <m:ctrlPr>
                          <a:rPr lang="tr-TR"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i="1">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𝑎𝑗𝑎𝑛𝚤𝑛</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𝑛𝑢𝑚𝑎𝑟𝑎𝑠𝚤</m:t>
                        </m:r>
                      </m:sub>
                      <m:sup>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𝑏𝑢𝑙𝑢𝑛𝑑𝑢</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ğ</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𝑢</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𝑏𝑜𝑦𝑢𝑡</m:t>
                        </m:r>
                      </m:sup>
                    </m:sSubSup>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𝑎𝑗𝑎𝑛</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𝑛𝑢𝑚𝑎𝑟𝑎𝑠𝚤</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𝑣𝑒𝑟𝑖𝑙𝑒𝑛</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𝑎𝑗𝑎𝑛𝚤𝑛</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𝑖𝑙𝑔𝑖𝑙𝑖</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𝑏𝑜𝑦𝑢𝑡𝑡𝑎𝑘𝑖</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b="0" i="1"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𝑝𝑜𝑧𝑖𝑠𝑦𝑜𝑛𝑢</m:t>
                    </m:r>
                  </m:oMath>
                </a14:m>
                <a:endParaRPr lang="tr-TR" sz="2000" dirty="0"/>
              </a:p>
            </p:txBody>
          </p:sp>
        </mc:Choice>
        <mc:Fallback xmlns="">
          <p:sp>
            <p:nvSpPr>
              <p:cNvPr id="5" name="Metin kutusu 4">
                <a:extLst>
                  <a:ext uri="{FF2B5EF4-FFF2-40B4-BE49-F238E27FC236}">
                    <a16:creationId xmlns:a16="http://schemas.microsoft.com/office/drawing/2014/main" id="{7485542D-707A-4D0B-8BEA-D60924E2D8E7}"/>
                  </a:ext>
                </a:extLst>
              </p:cNvPr>
              <p:cNvSpPr txBox="1">
                <a:spLocks noRot="1" noChangeAspect="1" noMove="1" noResize="1" noEditPoints="1" noAdjustHandles="1" noChangeArrowheads="1" noChangeShapeType="1" noTextEdit="1"/>
              </p:cNvSpPr>
              <p:nvPr/>
            </p:nvSpPr>
            <p:spPr>
              <a:xfrm>
                <a:off x="174172" y="3429000"/>
                <a:ext cx="11643454" cy="472822"/>
              </a:xfrm>
              <a:prstGeom prst="rect">
                <a:avLst/>
              </a:prstGeom>
              <a:blipFill>
                <a:blip r:embed="rId4"/>
                <a:stretch>
                  <a:fillRect l="-366" b="-6494"/>
                </a:stretch>
              </a:blipFill>
            </p:spPr>
            <p:txBody>
              <a:bodyPr/>
              <a:lstStyle/>
              <a:p>
                <a:r>
                  <a:rPr lang="tr-TR">
                    <a:noFill/>
                  </a:rPr>
                  <a:t> </a:t>
                </a:r>
              </a:p>
            </p:txBody>
          </p:sp>
        </mc:Fallback>
      </mc:AlternateContent>
    </p:spTree>
    <p:extLst>
      <p:ext uri="{BB962C8B-B14F-4D97-AF65-F5344CB8AC3E}">
        <p14:creationId xmlns:p14="http://schemas.microsoft.com/office/powerpoint/2010/main" val="88433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of particles being forced through a filter">
            <a:extLst>
              <a:ext uri="{FF2B5EF4-FFF2-40B4-BE49-F238E27FC236}">
                <a16:creationId xmlns:a16="http://schemas.microsoft.com/office/drawing/2014/main" id="{98017B7B-58F2-45AB-AC5D-6EA9AFCA2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AB1A1E06-1307-49D5-8CDE-4B5A0F34AF1E}"/>
              </a:ext>
            </a:extLst>
          </p:cNvPr>
          <p:cNvSpPr txBox="1"/>
          <p:nvPr/>
        </p:nvSpPr>
        <p:spPr>
          <a:xfrm>
            <a:off x="467360" y="395902"/>
            <a:ext cx="11392629" cy="400110"/>
          </a:xfrm>
          <a:prstGeom prst="rect">
            <a:avLst/>
          </a:prstGeom>
          <a:solidFill>
            <a:schemeClr val="accent6">
              <a:lumMod val="20000"/>
              <a:lumOff val="80000"/>
              <a:alpha val="80000"/>
            </a:schemeClr>
          </a:solidFill>
        </p:spPr>
        <p:txBody>
          <a:bodyPr wrap="square" rtlCol="0">
            <a:spAutoFit/>
          </a:bodyPr>
          <a:lstStyle/>
          <a:p>
            <a:pPr marL="285750" indent="-285750">
              <a:buFont typeface="Arial" panose="020B0604020202020204" pitchFamily="34" charset="0"/>
              <a:buChar char="•"/>
            </a:pPr>
            <a:r>
              <a:rPr lang="tr-TR" sz="2000" dirty="0">
                <a:latin typeface="Calibri" panose="020F0502020204030204" pitchFamily="34" charset="0"/>
                <a:ea typeface="Times New Roman" panose="02020603050405020304" pitchFamily="18" charset="0"/>
                <a:cs typeface="Times New Roman" panose="02020603050405020304" pitchFamily="18" charset="0"/>
              </a:rPr>
              <a:t>Belirli bir t zamanında j ajanının i ajanı üzerindeki kuvvet etkisi aşağıdaki gibi tanımlanır.</a:t>
            </a:r>
            <a:endParaRPr lang="tr-TR" sz="2000"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2F55B61B-0787-4FF1-8A0C-4A00668E2105}"/>
                  </a:ext>
                </a:extLst>
              </p:cNvPr>
              <p:cNvSpPr txBox="1"/>
              <p:nvPr/>
            </p:nvSpPr>
            <p:spPr>
              <a:xfrm>
                <a:off x="182720" y="1011734"/>
                <a:ext cx="6319778" cy="1023742"/>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SupPr>
                        <m:e>
                          <m:f>
                            <m:fPr>
                              <m:ctrlPr>
                                <a:rPr lang="tr-TR" i="1" smtClean="0">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𝑀</m:t>
                                  </m:r>
                                </m:e>
                                <m:sub>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𝑝𝑖</m:t>
                                  </m:r>
                                </m:sub>
                              </m:sSub>
                              <m:d>
                                <m:dPr>
                                  <m:ctrlP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dPr>
                                <m:e>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𝑡</m:t>
                                  </m:r>
                                </m:e>
                              </m:d>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𝑀</m:t>
                                  </m:r>
                                </m:e>
                                <m:sub>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𝑎𝑗</m:t>
                                  </m:r>
                                </m:sub>
                              </m:sSub>
                              <m:d>
                                <m:dPr>
                                  <m:ctrlP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dPr>
                                <m:e>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𝑡</m:t>
                                  </m:r>
                                </m:e>
                              </m:d>
                            </m:num>
                            <m:den>
                              <m:sSub>
                                <m:sSubPr>
                                  <m:ctrlP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𝑅</m:t>
                                  </m:r>
                                </m:e>
                                <m:sub>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𝑖𝑗</m:t>
                                  </m:r>
                                </m:sub>
                              </m:sSub>
                              <m:d>
                                <m:dPr>
                                  <m:ctrlP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dPr>
                                <m:e>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𝑡</m:t>
                                  </m:r>
                                </m:e>
                              </m:d>
                              <m:r>
                                <a:rPr lang="tr-TR"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r>
                                <a:rPr lang="tr-TR"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𝜀</m:t>
                              </m:r>
                            </m:den>
                          </m:f>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b>
                        <m:sup>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e>
                      </m:d>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e>
                      </m:d>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tr-T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tr-TR"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Metin kutusu 6">
                <a:extLst>
                  <a:ext uri="{FF2B5EF4-FFF2-40B4-BE49-F238E27FC236}">
                    <a16:creationId xmlns:a16="http://schemas.microsoft.com/office/drawing/2014/main" id="{2F55B61B-0787-4FF1-8A0C-4A00668E2105}"/>
                  </a:ext>
                </a:extLst>
              </p:cNvPr>
              <p:cNvSpPr txBox="1">
                <a:spLocks noRot="1" noChangeAspect="1" noMove="1" noResize="1" noEditPoints="1" noAdjustHandles="1" noChangeArrowheads="1" noChangeShapeType="1" noTextEdit="1"/>
              </p:cNvSpPr>
              <p:nvPr/>
            </p:nvSpPr>
            <p:spPr>
              <a:xfrm>
                <a:off x="182720" y="1011734"/>
                <a:ext cx="6319778" cy="1023742"/>
              </a:xfrm>
              <a:prstGeom prst="rect">
                <a:avLst/>
              </a:prstGeom>
              <a:blipFill>
                <a:blip r:embed="rId4"/>
                <a:stretch>
                  <a:fillRect/>
                </a:stretch>
              </a:blipFill>
              <a:ln w="28575"/>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62E89056-19BD-4C7D-9F83-3BE9D99BBA1D}"/>
                  </a:ext>
                </a:extLst>
              </p:cNvPr>
              <p:cNvSpPr txBox="1"/>
              <p:nvPr/>
            </p:nvSpPr>
            <p:spPr>
              <a:xfrm>
                <a:off x="182720" y="2925948"/>
                <a:ext cx="11779125" cy="37931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nSpc>
                    <a:spcPct val="107000"/>
                  </a:lnSpc>
                  <a:spcAft>
                    <a:spcPts val="800"/>
                  </a:spcAft>
                  <a:buFont typeface="Arial" panose="020B0604020202020204" pitchFamily="34" charset="0"/>
                  <a:buChar char="•"/>
                  <a:tabLst>
                    <a:tab pos="3842385" algn="l"/>
                  </a:tabLst>
                </a:pPr>
                <a14:m>
                  <m:oMath xmlns:m="http://schemas.openxmlformats.org/officeDocument/2006/math">
                    <m:r>
                      <a:rPr lang="tr-TR" sz="1700" i="1" smtClean="0">
                        <a:latin typeface="Cambria Math" panose="02040503050406030204" pitchFamily="18" charset="0"/>
                        <a:ea typeface="Calibri" panose="020F0502020204030204" pitchFamily="34" charset="0"/>
                        <a:cs typeface="Times New Roman" panose="02020603050405020304" pitchFamily="18" charset="0"/>
                      </a:rPr>
                      <m:t>𝐺</m:t>
                    </m:r>
                    <m:d>
                      <m:dPr>
                        <m:ctrlPr>
                          <a:rPr lang="tr-TR" sz="1700" i="1">
                            <a:latin typeface="Cambria Math" panose="02040503050406030204" pitchFamily="18" charset="0"/>
                            <a:ea typeface="Calibri" panose="020F0502020204030204" pitchFamily="34" charset="0"/>
                            <a:cs typeface="Times New Roman" panose="02020603050405020304" pitchFamily="18" charset="0"/>
                          </a:rPr>
                        </m:ctrlPr>
                      </m:dPr>
                      <m:e>
                        <m:r>
                          <a:rPr lang="tr-TR" sz="1700" i="1">
                            <a:latin typeface="Cambria Math" panose="02040503050406030204" pitchFamily="18" charset="0"/>
                            <a:ea typeface="Calibri" panose="020F0502020204030204" pitchFamily="34" charset="0"/>
                            <a:cs typeface="Times New Roman" panose="02020603050405020304" pitchFamily="18" charset="0"/>
                          </a:rPr>
                          <m:t>𝑡</m:t>
                        </m:r>
                      </m:e>
                    </m:d>
                  </m:oMath>
                </a14:m>
                <a:r>
                  <a:rPr lang="tr-TR" sz="1700" dirty="0">
                    <a:latin typeface="Calibri" panose="020F0502020204030204" pitchFamily="34" charset="0"/>
                    <a:ea typeface="Times New Roman" panose="02020603050405020304" pitchFamily="18" charset="0"/>
                    <a:cs typeface="Times New Roman" panose="02020603050405020304" pitchFamily="18" charset="0"/>
                  </a:rPr>
                  <a:t> t zamanında ki yerçekimi sabitini:</a:t>
                </a:r>
                <a:r>
                  <a:rPr lang="tr-TR" sz="1700" dirty="0"/>
                  <a:t> sabit değerinden başlatılarak arama doğruluğunu kontrol etmek için zamanla azaltılır. Başka bir deyişle G başlangıç değerinin(</a:t>
                </a:r>
                <a:r>
                  <a:rPr lang="tr-TR" sz="1700" i="1" dirty="0">
                    <a:latin typeface="Calibri" panose="020F0502020204030204" pitchFamily="34" charset="0"/>
                    <a:ea typeface="Calibri" panose="020F0502020204030204" pitchFamily="34" charset="0"/>
                    <a:cs typeface="Times New Roman" panose="02020603050405020304" pitchFamily="18" charset="0"/>
                  </a:rPr>
                  <a:t>G</a:t>
                </a:r>
                <a:r>
                  <a:rPr lang="tr-TR" sz="1700" i="1" baseline="-25000" dirty="0">
                    <a:latin typeface="Calibri" panose="020F0502020204030204" pitchFamily="34" charset="0"/>
                    <a:ea typeface="Calibri" panose="020F0502020204030204" pitchFamily="34" charset="0"/>
                    <a:cs typeface="Times New Roman" panose="02020603050405020304" pitchFamily="18" charset="0"/>
                  </a:rPr>
                  <a:t>0</a:t>
                </a:r>
                <a:r>
                  <a:rPr lang="tr-TR" sz="1700" dirty="0"/>
                  <a:t>) ve zamanın(</a:t>
                </a:r>
                <a:r>
                  <a:rPr lang="tr-TR" sz="1700" i="1" dirty="0"/>
                  <a:t>t</a:t>
                </a:r>
                <a:r>
                  <a:rPr lang="tr-TR" sz="1700" dirty="0"/>
                  <a:t>) bir fonksiyonudur.  </a:t>
                </a:r>
                <a14:m>
                  <m:oMath xmlns:m="http://schemas.openxmlformats.org/officeDocument/2006/math">
                    <m:r>
                      <a:rPr lang="tr-TR" sz="1700" b="1" i="1">
                        <a:latin typeface="Cambria Math" panose="02040503050406030204" pitchFamily="18" charset="0"/>
                      </a:rPr>
                      <m:t>𝑮</m:t>
                    </m:r>
                    <m:d>
                      <m:dPr>
                        <m:ctrlPr>
                          <a:rPr lang="tr-TR" sz="1700" b="1" i="1">
                            <a:latin typeface="Cambria Math" panose="02040503050406030204" pitchFamily="18" charset="0"/>
                          </a:rPr>
                        </m:ctrlPr>
                      </m:dPr>
                      <m:e>
                        <m:r>
                          <a:rPr lang="tr-TR" sz="1700" b="1" i="1">
                            <a:latin typeface="Cambria Math" panose="02040503050406030204" pitchFamily="18" charset="0"/>
                          </a:rPr>
                          <m:t>𝒕</m:t>
                        </m:r>
                      </m:e>
                    </m:d>
                    <m:r>
                      <a:rPr lang="tr-TR" sz="1700" b="1" i="1">
                        <a:latin typeface="Cambria Math" panose="02040503050406030204" pitchFamily="18" charset="0"/>
                      </a:rPr>
                      <m:t>=</m:t>
                    </m:r>
                    <m:r>
                      <a:rPr lang="tr-TR" sz="1700" b="1" i="1">
                        <a:latin typeface="Cambria Math" panose="02040503050406030204" pitchFamily="18" charset="0"/>
                      </a:rPr>
                      <m:t>𝑮</m:t>
                    </m:r>
                    <m:r>
                      <a:rPr lang="tr-TR" sz="1700" b="1" i="1">
                        <a:latin typeface="Cambria Math" panose="02040503050406030204" pitchFamily="18" charset="0"/>
                      </a:rPr>
                      <m:t>(</m:t>
                    </m:r>
                    <m:sSub>
                      <m:sSubPr>
                        <m:ctrlPr>
                          <a:rPr lang="tr-TR" sz="1700" b="1" i="1">
                            <a:latin typeface="Cambria Math" panose="02040503050406030204" pitchFamily="18" charset="0"/>
                          </a:rPr>
                        </m:ctrlPr>
                      </m:sSubPr>
                      <m:e>
                        <m:r>
                          <a:rPr lang="tr-TR" sz="1700" b="1" i="1">
                            <a:latin typeface="Cambria Math" panose="02040503050406030204" pitchFamily="18" charset="0"/>
                          </a:rPr>
                          <m:t>𝑮</m:t>
                        </m:r>
                      </m:e>
                      <m:sub>
                        <m:r>
                          <a:rPr lang="tr-TR" sz="1700" b="1" i="1">
                            <a:latin typeface="Cambria Math" panose="02040503050406030204" pitchFamily="18" charset="0"/>
                          </a:rPr>
                          <m:t>𝟎</m:t>
                        </m:r>
                      </m:sub>
                    </m:sSub>
                    <m:r>
                      <a:rPr lang="tr-TR" sz="1700" b="1" i="1">
                        <a:latin typeface="Cambria Math" panose="02040503050406030204" pitchFamily="18" charset="0"/>
                      </a:rPr>
                      <m:t>,</m:t>
                    </m:r>
                    <m:r>
                      <a:rPr lang="tr-TR" sz="1700" b="1" i="1">
                        <a:latin typeface="Cambria Math" panose="02040503050406030204" pitchFamily="18" charset="0"/>
                      </a:rPr>
                      <m:t>𝒕</m:t>
                    </m:r>
                    <m:r>
                      <a:rPr lang="tr-TR" sz="1700" b="1" i="1">
                        <a:latin typeface="Cambria Math" panose="02040503050406030204" pitchFamily="18" charset="0"/>
                      </a:rPr>
                      <m:t>)</m:t>
                    </m:r>
                  </m:oMath>
                </a14:m>
                <a:endParaRPr lang="tr-TR" sz="1700" b="1" dirty="0">
                  <a:latin typeface="Calibri" panose="020F0502020204030204" pitchFamily="34" charset="0"/>
                  <a:ea typeface="Times New Roman" panose="02020603050405020304" pitchFamily="18"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tabLst>
                    <a:tab pos="3842385" algn="l"/>
                  </a:tabLst>
                </a:pPr>
                <a14:m>
                  <m:oMath xmlns:m="http://schemas.openxmlformats.org/officeDocument/2006/math">
                    <m:sSub>
                      <m:sSubPr>
                        <m:ctrlPr>
                          <a:rPr lang="tr-TR" sz="1700" i="1">
                            <a:latin typeface="Cambria Math" panose="02040503050406030204" pitchFamily="18" charset="0"/>
                            <a:ea typeface="Calibri" panose="020F0502020204030204" pitchFamily="34" charset="0"/>
                            <a:cs typeface="Times New Roman" panose="02020603050405020304" pitchFamily="18" charset="0"/>
                          </a:rPr>
                        </m:ctrlPr>
                      </m:sSubPr>
                      <m:e>
                        <m:r>
                          <a:rPr lang="tr-TR" sz="1700" i="1">
                            <a:latin typeface="Cambria Math" panose="02040503050406030204" pitchFamily="18" charset="0"/>
                            <a:ea typeface="Calibri" panose="020F0502020204030204" pitchFamily="34" charset="0"/>
                            <a:cs typeface="Times New Roman" panose="02020603050405020304" pitchFamily="18" charset="0"/>
                          </a:rPr>
                          <m:t>𝑀</m:t>
                        </m:r>
                      </m:e>
                      <m:sub>
                        <m:r>
                          <a:rPr lang="tr-TR" sz="1700" i="1">
                            <a:latin typeface="Cambria Math" panose="02040503050406030204" pitchFamily="18" charset="0"/>
                            <a:ea typeface="Calibri" panose="020F0502020204030204" pitchFamily="34" charset="0"/>
                            <a:cs typeface="Times New Roman" panose="02020603050405020304" pitchFamily="18" charset="0"/>
                          </a:rPr>
                          <m:t>𝑝𝑖</m:t>
                        </m:r>
                      </m:sub>
                    </m:sSub>
                  </m:oMath>
                </a14:m>
                <a:r>
                  <a:rPr lang="tr-TR" sz="1700" dirty="0">
                    <a:latin typeface="Calibri" panose="020F0502020204030204" pitchFamily="34" charset="0"/>
                    <a:ea typeface="Times New Roman" panose="02020603050405020304" pitchFamily="18" charset="0"/>
                    <a:cs typeface="Times New Roman" panose="02020603050405020304" pitchFamily="18" charset="0"/>
                  </a:rPr>
                  <a:t> i ajanına bağlı pasif yerçekimi kütlesini</a:t>
                </a:r>
                <a:endParaRPr lang="tr-TR" sz="1700" i="1" dirty="0">
                  <a:effectLst/>
                  <a:latin typeface="Cambria Math" panose="020405030504060302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tabLst>
                    <a:tab pos="3842385" algn="l"/>
                  </a:tabLst>
                </a:pPr>
                <a14:m>
                  <m:oMath xmlns:m="http://schemas.openxmlformats.org/officeDocument/2006/math">
                    <m:sSub>
                      <m:sSubPr>
                        <m:ctrlPr>
                          <a:rPr lang="tr-TR" sz="17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7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tr-TR" sz="1700" i="1">
                            <a:effectLst/>
                            <a:latin typeface="Cambria Math" panose="02040503050406030204" pitchFamily="18" charset="0"/>
                            <a:ea typeface="Calibri" panose="020F0502020204030204" pitchFamily="34" charset="0"/>
                            <a:cs typeface="Times New Roman" panose="02020603050405020304" pitchFamily="18" charset="0"/>
                          </a:rPr>
                          <m:t>𝑎𝑗</m:t>
                        </m:r>
                      </m:sub>
                    </m:sSub>
                  </m:oMath>
                </a14:m>
                <a:r>
                  <a:rPr lang="tr-TR" sz="1700" dirty="0">
                    <a:effectLst/>
                    <a:latin typeface="Calibri" panose="020F0502020204030204" pitchFamily="34" charset="0"/>
                    <a:ea typeface="Times New Roman" panose="02020603050405020304" pitchFamily="18" charset="0"/>
                    <a:cs typeface="Times New Roman" panose="02020603050405020304" pitchFamily="18" charset="0"/>
                  </a:rPr>
                  <a:t> j ajanına bağlı aktif yerçekimi kütlesini</a:t>
                </a:r>
              </a:p>
              <a:p>
                <a:pPr marL="285750" indent="-285750">
                  <a:lnSpc>
                    <a:spcPct val="107000"/>
                  </a:lnSpc>
                  <a:spcAft>
                    <a:spcPts val="800"/>
                  </a:spcAft>
                  <a:buFont typeface="Arial" panose="020B0604020202020204" pitchFamily="34" charset="0"/>
                  <a:buChar char="•"/>
                  <a:tabLst>
                    <a:tab pos="3842385" algn="l"/>
                  </a:tabLst>
                </a:pPr>
                <a14:m>
                  <m:oMath xmlns:m="http://schemas.openxmlformats.org/officeDocument/2006/math">
                    <m:sSub>
                      <m:sSubPr>
                        <m:ctrlPr>
                          <a:rPr lang="tr-TR" sz="1700" i="1">
                            <a:latin typeface="Cambria Math" panose="02040503050406030204" pitchFamily="18" charset="0"/>
                          </a:rPr>
                        </m:ctrlPr>
                      </m:sSubPr>
                      <m:e>
                        <m:r>
                          <a:rPr lang="tr-TR" sz="1700" i="1">
                            <a:latin typeface="Cambria Math" panose="02040503050406030204" pitchFamily="18" charset="0"/>
                            <a:ea typeface="Calibri" panose="020F0502020204030204" pitchFamily="34" charset="0"/>
                            <a:cs typeface="Times New Roman" panose="02020603050405020304" pitchFamily="18" charset="0"/>
                          </a:rPr>
                          <m:t>𝑅</m:t>
                        </m:r>
                      </m:e>
                      <m:sub>
                        <m:r>
                          <a:rPr lang="tr-TR" sz="1700" i="1">
                            <a:latin typeface="Cambria Math" panose="02040503050406030204" pitchFamily="18" charset="0"/>
                            <a:ea typeface="Calibri" panose="020F0502020204030204" pitchFamily="34" charset="0"/>
                            <a:cs typeface="Times New Roman" panose="02020603050405020304" pitchFamily="18" charset="0"/>
                          </a:rPr>
                          <m:t>𝑖𝑗</m:t>
                        </m:r>
                      </m:sub>
                    </m:sSub>
                    <m:d>
                      <m:dPr>
                        <m:ctrlPr>
                          <a:rPr lang="tr-TR" sz="1700" i="1">
                            <a:latin typeface="Cambria Math" panose="02040503050406030204" pitchFamily="18" charset="0"/>
                          </a:rPr>
                        </m:ctrlPr>
                      </m:dPr>
                      <m:e>
                        <m:r>
                          <a:rPr lang="tr-TR" sz="1700" i="1">
                            <a:latin typeface="Cambria Math" panose="02040503050406030204" pitchFamily="18" charset="0"/>
                            <a:ea typeface="Calibri" panose="020F0502020204030204" pitchFamily="34" charset="0"/>
                            <a:cs typeface="Times New Roman" panose="02020603050405020304" pitchFamily="18" charset="0"/>
                          </a:rPr>
                          <m:t>𝑡</m:t>
                        </m:r>
                      </m:e>
                    </m:d>
                  </m:oMath>
                </a14:m>
                <a:r>
                  <a:rPr lang="tr-TR" sz="1700" dirty="0">
                    <a:latin typeface="Calibri" panose="020F0502020204030204" pitchFamily="34" charset="0"/>
                    <a:ea typeface="Times New Roman" panose="02020603050405020304" pitchFamily="18" charset="0"/>
                    <a:cs typeface="Times New Roman" panose="02020603050405020304" pitchFamily="18" charset="0"/>
                  </a:rPr>
                  <a:t> i ve j ajanları arasındaki Öklid mesafesini temsil etmektedir. Newton</a:t>
                </a:r>
                <a:r>
                  <a:rPr lang="tr-TR" sz="1700" dirty="0">
                    <a:latin typeface="Calibri" panose="020F0502020204030204" pitchFamily="34" charset="0"/>
                    <a:ea typeface="Calibri" panose="020F0502020204030204" pitchFamily="34" charset="0"/>
                    <a:cs typeface="Times New Roman" panose="02020603050405020304" pitchFamily="18" charset="0"/>
                  </a:rPr>
                  <a:t> formülünde iki parçacık arasındaki uzaklığın karesi ile ters orantılıydı fakat bu sistemde, DENEYSEL OLARAK uzaklığın karesi yerine uzaklığı kullanmak daha iyi sonuçlar sağlandığı tespit edilmiştir.</a:t>
                </a:r>
                <a:endParaRPr lang="tr-TR" sz="17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tabLst>
                    <a:tab pos="3842385" algn="l"/>
                  </a:tabLst>
                </a:pPr>
                <a14:m>
                  <m:oMath xmlns:m="http://schemas.openxmlformats.org/officeDocument/2006/math">
                    <m:r>
                      <a:rPr lang="tr-TR" sz="1700" i="1" smtClean="0">
                        <a:effectLst/>
                        <a:latin typeface="Cambria Math" panose="02040503050406030204" pitchFamily="18" charset="0"/>
                        <a:ea typeface="Calibri" panose="020F0502020204030204" pitchFamily="34" charset="0"/>
                        <a:cs typeface="Times New Roman" panose="02020603050405020304" pitchFamily="18" charset="0"/>
                      </a:rPr>
                      <m:t>𝜀</m:t>
                    </m:r>
                  </m:oMath>
                </a14:m>
                <a:r>
                  <a:rPr lang="tr-TR" sz="1700" dirty="0">
                    <a:effectLst/>
                    <a:latin typeface="Calibri" panose="020F0502020204030204" pitchFamily="34" charset="0"/>
                    <a:ea typeface="Times New Roman" panose="02020603050405020304" pitchFamily="18" charset="0"/>
                    <a:cs typeface="Times New Roman" panose="02020603050405020304" pitchFamily="18" charset="0"/>
                  </a:rPr>
                  <a:t> iki ajanın arasındaki Öklid </a:t>
                </a:r>
                <a:r>
                  <a:rPr lang="tr-TR" sz="1700" dirty="0">
                    <a:latin typeface="Calibri" panose="020F0502020204030204" pitchFamily="34" charset="0"/>
                    <a:ea typeface="Times New Roman" panose="02020603050405020304" pitchFamily="18" charset="0"/>
                    <a:cs typeface="Times New Roman" panose="02020603050405020304" pitchFamily="18" charset="0"/>
                  </a:rPr>
                  <a:t>Mesafesinin «İki nokta arasındaki doğrusal uzaklığı» ifade eder </a:t>
                </a:r>
                <a:r>
                  <a:rPr lang="tr-TR" sz="1700" dirty="0">
                    <a:effectLst/>
                    <a:latin typeface="Calibri" panose="020F0502020204030204" pitchFamily="34" charset="0"/>
                    <a:ea typeface="Times New Roman" panose="02020603050405020304" pitchFamily="18" charset="0"/>
                    <a:cs typeface="Times New Roman" panose="02020603050405020304" pitchFamily="18" charset="0"/>
                  </a:rPr>
                  <a:t>sıfır olması durumunda oluşacak olan problemi ortadan kaldırmak için etkisi çok az olması için küçük bir sabit sayı</a:t>
                </a:r>
              </a:p>
              <a:p>
                <a:pPr marL="285750" indent="-285750">
                  <a:lnSpc>
                    <a:spcPct val="107000"/>
                  </a:lnSpc>
                  <a:spcAft>
                    <a:spcPts val="800"/>
                  </a:spcAft>
                  <a:buFont typeface="Arial" panose="020B0604020202020204" pitchFamily="34" charset="0"/>
                  <a:buChar char="•"/>
                  <a:tabLst>
                    <a:tab pos="3842385" algn="l"/>
                  </a:tabLst>
                </a:pPr>
                <a14:m>
                  <m:oMath xmlns:m="http://schemas.openxmlformats.org/officeDocument/2006/math">
                    <m:sSubSup>
                      <m:sSubSupPr>
                        <m:ctrlPr>
                          <a:rPr lang="tr-TR" sz="1700" i="1">
                            <a:latin typeface="Cambria Math" panose="02040503050406030204" pitchFamily="18" charset="0"/>
                          </a:rPr>
                        </m:ctrlPr>
                      </m:sSubSupPr>
                      <m:e>
                        <m:r>
                          <a:rPr lang="tr-TR" sz="1700" i="1">
                            <a:latin typeface="Cambria Math" panose="02040503050406030204" pitchFamily="18" charset="0"/>
                          </a:rPr>
                          <m:t>(</m:t>
                        </m:r>
                        <m:r>
                          <a:rPr lang="tr-TR" sz="1700" i="1">
                            <a:latin typeface="Cambria Math" panose="02040503050406030204" pitchFamily="18" charset="0"/>
                          </a:rPr>
                          <m:t>𝑥</m:t>
                        </m:r>
                      </m:e>
                      <m:sub>
                        <m:r>
                          <a:rPr lang="tr-TR" sz="1700" i="1">
                            <a:latin typeface="Cambria Math" panose="02040503050406030204" pitchFamily="18" charset="0"/>
                          </a:rPr>
                          <m:t>𝑗</m:t>
                        </m:r>
                      </m:sub>
                      <m:sup>
                        <m:r>
                          <a:rPr lang="tr-TR" sz="1700" i="1">
                            <a:latin typeface="Cambria Math" panose="02040503050406030204" pitchFamily="18" charset="0"/>
                          </a:rPr>
                          <m:t>𝑑</m:t>
                        </m:r>
                      </m:sup>
                    </m:sSubSup>
                    <m:d>
                      <m:dPr>
                        <m:ctrlPr>
                          <a:rPr lang="tr-TR" sz="1700" i="1">
                            <a:latin typeface="Cambria Math" panose="02040503050406030204" pitchFamily="18" charset="0"/>
                          </a:rPr>
                        </m:ctrlPr>
                      </m:dPr>
                      <m:e>
                        <m:r>
                          <a:rPr lang="tr-TR" sz="1700" i="1">
                            <a:latin typeface="Cambria Math" panose="02040503050406030204" pitchFamily="18" charset="0"/>
                          </a:rPr>
                          <m:t>𝑡</m:t>
                        </m:r>
                      </m:e>
                    </m:d>
                    <m:r>
                      <a:rPr lang="tr-TR" sz="1700" i="1">
                        <a:latin typeface="Cambria Math" panose="02040503050406030204" pitchFamily="18" charset="0"/>
                      </a:rPr>
                      <m:t>−</m:t>
                    </m:r>
                    <m:sSubSup>
                      <m:sSubSupPr>
                        <m:ctrlPr>
                          <a:rPr lang="tr-TR" sz="1700" i="1">
                            <a:latin typeface="Cambria Math" panose="02040503050406030204" pitchFamily="18" charset="0"/>
                          </a:rPr>
                        </m:ctrlPr>
                      </m:sSubSupPr>
                      <m:e>
                        <m:r>
                          <a:rPr lang="tr-TR" sz="1700" i="1">
                            <a:latin typeface="Cambria Math" panose="02040503050406030204" pitchFamily="18" charset="0"/>
                          </a:rPr>
                          <m:t>𝑥</m:t>
                        </m:r>
                      </m:e>
                      <m:sub>
                        <m:r>
                          <a:rPr lang="tr-TR" sz="1700" i="1">
                            <a:latin typeface="Cambria Math" panose="02040503050406030204" pitchFamily="18" charset="0"/>
                          </a:rPr>
                          <m:t>𝑖</m:t>
                        </m:r>
                      </m:sub>
                      <m:sup>
                        <m:r>
                          <a:rPr lang="tr-TR" sz="1700" i="1">
                            <a:latin typeface="Cambria Math" panose="02040503050406030204" pitchFamily="18" charset="0"/>
                          </a:rPr>
                          <m:t>𝑑</m:t>
                        </m:r>
                      </m:sup>
                    </m:sSubSup>
                    <m:d>
                      <m:dPr>
                        <m:ctrlPr>
                          <a:rPr lang="tr-TR" sz="1700" i="1">
                            <a:latin typeface="Cambria Math" panose="02040503050406030204" pitchFamily="18" charset="0"/>
                          </a:rPr>
                        </m:ctrlPr>
                      </m:dPr>
                      <m:e>
                        <m:r>
                          <a:rPr lang="tr-TR" sz="1700" i="1">
                            <a:latin typeface="Cambria Math" panose="02040503050406030204" pitchFamily="18" charset="0"/>
                          </a:rPr>
                          <m:t>𝑡</m:t>
                        </m:r>
                      </m:e>
                    </m:d>
                    <m:r>
                      <a:rPr lang="tr-TR" sz="1700" i="1">
                        <a:latin typeface="Cambria Math" panose="02040503050406030204" pitchFamily="18" charset="0"/>
                      </a:rPr>
                      <m:t>)</m:t>
                    </m:r>
                  </m:oMath>
                </a14:m>
                <a:r>
                  <a:rPr lang="tr-TR" sz="1700" dirty="0"/>
                  <a:t> ifadesi ilgili boyuttaki pozisyon vektörünü göstermektedir. Amacı her boyuttaki ajanların birbirlerine yapmış oldukları kuvveti boyut içeresindeki mesafelerini de katarak boyut içerisinde kuvvetin tesirini daha iyi ortaya koymaktır.)	</a:t>
                </a:r>
                <a:endParaRPr lang="tr-TR" sz="17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Metin kutusu 7">
                <a:extLst>
                  <a:ext uri="{FF2B5EF4-FFF2-40B4-BE49-F238E27FC236}">
                    <a16:creationId xmlns:a16="http://schemas.microsoft.com/office/drawing/2014/main" id="{62E89056-19BD-4C7D-9F83-3BE9D99BBA1D}"/>
                  </a:ext>
                </a:extLst>
              </p:cNvPr>
              <p:cNvSpPr txBox="1">
                <a:spLocks noRot="1" noChangeAspect="1" noMove="1" noResize="1" noEditPoints="1" noAdjustHandles="1" noChangeArrowheads="1" noChangeShapeType="1" noTextEdit="1"/>
              </p:cNvSpPr>
              <p:nvPr/>
            </p:nvSpPr>
            <p:spPr>
              <a:xfrm>
                <a:off x="182720" y="2925948"/>
                <a:ext cx="11779125" cy="3793154"/>
              </a:xfrm>
              <a:prstGeom prst="rect">
                <a:avLst/>
              </a:prstGeom>
              <a:blipFill>
                <a:blip r:embed="rId5"/>
                <a:stretch>
                  <a:fillRect l="-207" t="-321" b="-11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E13D8E8-B914-4D38-9A65-80680F3017EB}"/>
                  </a:ext>
                </a:extLst>
              </p:cNvPr>
              <p:cNvSpPr txBox="1"/>
              <p:nvPr/>
            </p:nvSpPr>
            <p:spPr>
              <a:xfrm>
                <a:off x="7017309" y="1009144"/>
                <a:ext cx="4693389" cy="1057725"/>
              </a:xfrm>
              <a:prstGeom prst="rect">
                <a:avLst/>
              </a:prstGeom>
              <a:solidFill>
                <a:schemeClr val="bg1"/>
              </a:solidFill>
              <a:ln w="28575">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sz="2800" b="1" i="1" smtClean="0">
                          <a:solidFill>
                            <a:schemeClr val="bg1"/>
                          </a:solidFill>
                          <a:latin typeface="Cambria Math" panose="02040503050406030204" pitchFamily="18" charset="0"/>
                        </a:rPr>
                        <m:t>𝑭𝑮</m:t>
                      </m:r>
                      <m:f>
                        <m:fPr>
                          <m:ctrlPr>
                            <a:rPr lang="tr-TR" sz="2800" b="1" i="1" smtClean="0">
                              <a:solidFill>
                                <a:srgbClr val="836967"/>
                              </a:solidFill>
                              <a:latin typeface="Cambria Math" panose="02040503050406030204" pitchFamily="18" charset="0"/>
                            </a:rPr>
                          </m:ctrlPr>
                        </m:fPr>
                        <m:num>
                          <m:sSub>
                            <m:sSubPr>
                              <m:ctrlPr>
                                <a:rPr lang="tr-TR" sz="2800" b="1" i="1" smtClean="0">
                                  <a:solidFill>
                                    <a:schemeClr val="bg1"/>
                                  </a:solidFill>
                                  <a:latin typeface="Cambria Math" panose="02040503050406030204" pitchFamily="18" charset="0"/>
                                </a:rPr>
                              </m:ctrlPr>
                            </m:sSubPr>
                            <m:e>
                              <m:r>
                                <a:rPr lang="tr-TR" sz="2800" b="1" i="1">
                                  <a:solidFill>
                                    <a:schemeClr val="bg1"/>
                                  </a:solidFill>
                                  <a:latin typeface="Cambria Math" panose="02040503050406030204" pitchFamily="18" charset="0"/>
                                </a:rPr>
                                <m:t>𝑴</m:t>
                              </m:r>
                            </m:e>
                            <m:sub>
                              <m:r>
                                <a:rPr lang="tr-TR" sz="2800" b="1" i="0">
                                  <a:solidFill>
                                    <a:schemeClr val="bg1"/>
                                  </a:solidFill>
                                  <a:latin typeface="Cambria Math" panose="02040503050406030204" pitchFamily="18" charset="0"/>
                                </a:rPr>
                                <m:t>𝟏</m:t>
                              </m:r>
                            </m:sub>
                          </m:sSub>
                          <m:r>
                            <a:rPr lang="tr-TR" sz="2800" b="1" i="0" smtClean="0">
                              <a:solidFill>
                                <a:schemeClr val="bg1"/>
                              </a:solidFill>
                              <a:latin typeface="Cambria Math" panose="02040503050406030204" pitchFamily="18" charset="0"/>
                            </a:rPr>
                            <m:t>⋅</m:t>
                          </m:r>
                          <m:sSub>
                            <m:sSubPr>
                              <m:ctrlPr>
                                <a:rPr lang="tr-TR" sz="2800" b="1" i="1">
                                  <a:solidFill>
                                    <a:schemeClr val="bg1"/>
                                  </a:solidFill>
                                  <a:latin typeface="Cambria Math" panose="02040503050406030204" pitchFamily="18" charset="0"/>
                                </a:rPr>
                              </m:ctrlPr>
                            </m:sSubPr>
                            <m:e>
                              <m:r>
                                <a:rPr lang="tr-TR" sz="2800" b="1" i="1">
                                  <a:solidFill>
                                    <a:schemeClr val="bg1"/>
                                  </a:solidFill>
                                  <a:latin typeface="Cambria Math" panose="02040503050406030204" pitchFamily="18" charset="0"/>
                                </a:rPr>
                                <m:t>𝑴</m:t>
                              </m:r>
                            </m:e>
                            <m:sub>
                              <m:r>
                                <a:rPr lang="tr-TR" sz="2800" b="1" i="0">
                                  <a:solidFill>
                                    <a:schemeClr val="bg1"/>
                                  </a:solidFill>
                                  <a:latin typeface="Cambria Math" panose="02040503050406030204" pitchFamily="18" charset="0"/>
                                </a:rPr>
                                <m:t>𝟐</m:t>
                              </m:r>
                            </m:sub>
                          </m:sSub>
                        </m:num>
                        <m:den>
                          <m:sSup>
                            <m:sSupPr>
                              <m:ctrlPr>
                                <a:rPr lang="tr-TR" sz="2800" b="1" i="1" smtClean="0">
                                  <a:solidFill>
                                    <a:schemeClr val="bg1"/>
                                  </a:solidFill>
                                  <a:latin typeface="Cambria Math" panose="02040503050406030204" pitchFamily="18" charset="0"/>
                                </a:rPr>
                              </m:ctrlPr>
                            </m:sSupPr>
                            <m:e>
                              <m:r>
                                <a:rPr lang="tr-TR" sz="2800" b="1" i="1">
                                  <a:solidFill>
                                    <a:schemeClr val="bg1"/>
                                  </a:solidFill>
                                  <a:latin typeface="Cambria Math" panose="02040503050406030204" pitchFamily="18" charset="0"/>
                                </a:rPr>
                                <m:t>𝑹</m:t>
                              </m:r>
                            </m:e>
                            <m:sup>
                              <m:r>
                                <a:rPr lang="tr-TR" sz="2800" b="1" i="0">
                                  <a:solidFill>
                                    <a:schemeClr val="bg1"/>
                                  </a:solidFill>
                                  <a:latin typeface="Cambria Math" panose="02040503050406030204" pitchFamily="18" charset="0"/>
                                </a:rPr>
                                <m:t>𝟐</m:t>
                              </m:r>
                            </m:sup>
                          </m:sSup>
                        </m:den>
                      </m:f>
                    </m:oMath>
                  </m:oMathPara>
                </a14:m>
                <a:endParaRPr lang="tr-TR" sz="2800" b="1" dirty="0"/>
              </a:p>
              <a:p>
                <a:r>
                  <a:rPr lang="tr-TR" sz="400" b="1" i="1" dirty="0" err="1"/>
                  <a:t>dfg</a:t>
                </a:r>
                <a:endParaRPr lang="tr-TR" sz="400" b="1" i="1" dirty="0"/>
              </a:p>
              <a:p>
                <a:endParaRPr lang="tr-TR" sz="1050" b="1" dirty="0"/>
              </a:p>
            </p:txBody>
          </p:sp>
        </mc:Choice>
        <mc:Fallback xmlns="">
          <p:sp>
            <p:nvSpPr>
              <p:cNvPr id="9" name="Metin kutusu 8">
                <a:extLst>
                  <a:ext uri="{FF2B5EF4-FFF2-40B4-BE49-F238E27FC236}">
                    <a16:creationId xmlns:a16="http://schemas.microsoft.com/office/drawing/2014/main" id="{FE13D8E8-B914-4D38-9A65-80680F3017EB}"/>
                  </a:ext>
                </a:extLst>
              </p:cNvPr>
              <p:cNvSpPr txBox="1">
                <a:spLocks noRot="1" noChangeAspect="1" noMove="1" noResize="1" noEditPoints="1" noAdjustHandles="1" noChangeArrowheads="1" noChangeShapeType="1" noTextEdit="1"/>
              </p:cNvSpPr>
              <p:nvPr/>
            </p:nvSpPr>
            <p:spPr>
              <a:xfrm>
                <a:off x="7017309" y="1009144"/>
                <a:ext cx="4693389" cy="1057725"/>
              </a:xfrm>
              <a:prstGeom prst="rect">
                <a:avLst/>
              </a:prstGeom>
              <a:blipFill>
                <a:blip r:embed="rId6"/>
                <a:stretch>
                  <a:fillRect l="-387"/>
                </a:stretch>
              </a:blipFill>
              <a:ln w="28575">
                <a:solidFill>
                  <a:schemeClr val="tx1"/>
                </a:solid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C295B64E-C64B-419C-A43A-591AB1814AC6}"/>
                  </a:ext>
                </a:extLst>
              </p:cNvPr>
              <p:cNvSpPr txBox="1"/>
              <p:nvPr/>
            </p:nvSpPr>
            <p:spPr>
              <a:xfrm>
                <a:off x="494473" y="1150154"/>
                <a:ext cx="985648" cy="42287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tr-TR" sz="18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𝑖𝑗</m:t>
                          </m:r>
                        </m:sub>
                        <m:sup>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r>
                        <a:rPr lang="tr-T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tr-TR" dirty="0"/>
              </a:p>
            </p:txBody>
          </p:sp>
        </mc:Choice>
        <mc:Fallback xmlns="">
          <p:sp>
            <p:nvSpPr>
              <p:cNvPr id="10" name="Metin kutusu 9">
                <a:extLst>
                  <a:ext uri="{FF2B5EF4-FFF2-40B4-BE49-F238E27FC236}">
                    <a16:creationId xmlns:a16="http://schemas.microsoft.com/office/drawing/2014/main" id="{C295B64E-C64B-419C-A43A-591AB1814AC6}"/>
                  </a:ext>
                </a:extLst>
              </p:cNvPr>
              <p:cNvSpPr txBox="1">
                <a:spLocks noRot="1" noChangeAspect="1" noMove="1" noResize="1" noEditPoints="1" noAdjustHandles="1" noChangeArrowheads="1" noChangeShapeType="1" noTextEdit="1"/>
              </p:cNvSpPr>
              <p:nvPr/>
            </p:nvSpPr>
            <p:spPr>
              <a:xfrm>
                <a:off x="494473" y="1150154"/>
                <a:ext cx="985648" cy="422873"/>
              </a:xfrm>
              <a:prstGeom prst="rect">
                <a:avLst/>
              </a:prstGeom>
              <a:blipFill>
                <a:blip r:embed="rId7"/>
                <a:stretch>
                  <a:fillRect b="-7246"/>
                </a:stretch>
              </a:blipFill>
              <a:ln>
                <a:no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0AB5BB24-7634-41F8-BEE9-97C891EC9A99}"/>
                  </a:ext>
                </a:extLst>
              </p:cNvPr>
              <p:cNvSpPr txBox="1"/>
              <p:nvPr/>
            </p:nvSpPr>
            <p:spPr>
              <a:xfrm>
                <a:off x="1223397" y="1176925"/>
                <a:ext cx="78377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ea typeface="Calibri" panose="020F0502020204030204" pitchFamily="34" charset="0"/>
                          <a:cs typeface="Times New Roman" panose="02020603050405020304" pitchFamily="18" charset="0"/>
                        </a:rPr>
                        <m:t>𝐺</m:t>
                      </m:r>
                      <m:d>
                        <m:dPr>
                          <m:ctrlPr>
                            <a:rPr lang="tr-TR" i="1">
                              <a:latin typeface="Cambria Math" panose="02040503050406030204" pitchFamily="18" charset="0"/>
                              <a:ea typeface="Calibri" panose="020F0502020204030204" pitchFamily="34" charset="0"/>
                              <a:cs typeface="Times New Roman" panose="02020603050405020304" pitchFamily="18" charset="0"/>
                            </a:rPr>
                          </m:ctrlPr>
                        </m:dPr>
                        <m:e>
                          <m:r>
                            <a:rPr lang="tr-TR" i="1">
                              <a:latin typeface="Cambria Math" panose="02040503050406030204" pitchFamily="18" charset="0"/>
                              <a:ea typeface="Calibri" panose="020F0502020204030204" pitchFamily="34" charset="0"/>
                              <a:cs typeface="Times New Roman" panose="02020603050405020304" pitchFamily="18" charset="0"/>
                            </a:rPr>
                            <m:t>𝑡</m:t>
                          </m:r>
                        </m:e>
                      </m:d>
                    </m:oMath>
                  </m:oMathPara>
                </a14:m>
                <a:endParaRPr lang="tr-TR" dirty="0"/>
              </a:p>
            </p:txBody>
          </p:sp>
        </mc:Choice>
        <mc:Fallback xmlns="">
          <p:sp>
            <p:nvSpPr>
              <p:cNvPr id="11" name="Metin kutusu 10">
                <a:extLst>
                  <a:ext uri="{FF2B5EF4-FFF2-40B4-BE49-F238E27FC236}">
                    <a16:creationId xmlns:a16="http://schemas.microsoft.com/office/drawing/2014/main" id="{0AB5BB24-7634-41F8-BEE9-97C891EC9A99}"/>
                  </a:ext>
                </a:extLst>
              </p:cNvPr>
              <p:cNvSpPr txBox="1">
                <a:spLocks noRot="1" noChangeAspect="1" noMove="1" noResize="1" noEditPoints="1" noAdjustHandles="1" noChangeArrowheads="1" noChangeShapeType="1" noTextEdit="1"/>
              </p:cNvSpPr>
              <p:nvPr/>
            </p:nvSpPr>
            <p:spPr>
              <a:xfrm>
                <a:off x="1223397" y="1176925"/>
                <a:ext cx="783774" cy="369332"/>
              </a:xfrm>
              <a:prstGeom prst="rect">
                <a:avLst/>
              </a:prstGeom>
              <a:blipFill>
                <a:blip r:embed="rId8"/>
                <a:stretch>
                  <a:fillRect/>
                </a:stretch>
              </a:blipFill>
              <a:ln>
                <a:no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54696ABC-3A62-495E-AD67-AF67E869913E}"/>
                  </a:ext>
                </a:extLst>
              </p:cNvPr>
              <p:cNvSpPr txBox="1"/>
              <p:nvPr/>
            </p:nvSpPr>
            <p:spPr>
              <a:xfrm>
                <a:off x="1791874" y="1011734"/>
                <a:ext cx="783774" cy="39074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𝑀</m:t>
                          </m:r>
                        </m:e>
                        <m:sub>
                          <m:r>
                            <a:rPr lang="tr-TR" i="1">
                              <a:latin typeface="Cambria Math" panose="02040503050406030204" pitchFamily="18" charset="0"/>
                              <a:ea typeface="Calibri" panose="020F0502020204030204" pitchFamily="34" charset="0"/>
                              <a:cs typeface="Times New Roman" panose="02020603050405020304" pitchFamily="18" charset="0"/>
                            </a:rPr>
                            <m:t>𝑝𝑖</m:t>
                          </m:r>
                        </m:sub>
                      </m:sSub>
                      <m:d>
                        <m:dPr>
                          <m:ctrlPr>
                            <a:rPr lang="tr-TR" i="1">
                              <a:latin typeface="Cambria Math" panose="02040503050406030204" pitchFamily="18" charset="0"/>
                              <a:ea typeface="Calibri" panose="020F0502020204030204" pitchFamily="34" charset="0"/>
                              <a:cs typeface="Times New Roman" panose="02020603050405020304" pitchFamily="18" charset="0"/>
                            </a:rPr>
                          </m:ctrlPr>
                        </m:dPr>
                        <m:e>
                          <m:r>
                            <a:rPr lang="tr-TR" i="1">
                              <a:latin typeface="Cambria Math" panose="02040503050406030204" pitchFamily="18" charset="0"/>
                              <a:ea typeface="Calibri" panose="020F0502020204030204" pitchFamily="34" charset="0"/>
                              <a:cs typeface="Times New Roman" panose="02020603050405020304" pitchFamily="18" charset="0"/>
                            </a:rPr>
                            <m:t>𝑡</m:t>
                          </m:r>
                        </m:e>
                      </m:d>
                    </m:oMath>
                  </m:oMathPara>
                </a14:m>
                <a:endParaRPr lang="tr-TR" dirty="0"/>
              </a:p>
            </p:txBody>
          </p:sp>
        </mc:Choice>
        <mc:Fallback xmlns="">
          <p:sp>
            <p:nvSpPr>
              <p:cNvPr id="12" name="Metin kutusu 11">
                <a:extLst>
                  <a:ext uri="{FF2B5EF4-FFF2-40B4-BE49-F238E27FC236}">
                    <a16:creationId xmlns:a16="http://schemas.microsoft.com/office/drawing/2014/main" id="{54696ABC-3A62-495E-AD67-AF67E869913E}"/>
                  </a:ext>
                </a:extLst>
              </p:cNvPr>
              <p:cNvSpPr txBox="1">
                <a:spLocks noRot="1" noChangeAspect="1" noMove="1" noResize="1" noEditPoints="1" noAdjustHandles="1" noChangeArrowheads="1" noChangeShapeType="1" noTextEdit="1"/>
              </p:cNvSpPr>
              <p:nvPr/>
            </p:nvSpPr>
            <p:spPr>
              <a:xfrm>
                <a:off x="1791874" y="1011734"/>
                <a:ext cx="783774" cy="390748"/>
              </a:xfrm>
              <a:prstGeom prst="rect">
                <a:avLst/>
              </a:prstGeom>
              <a:blipFill>
                <a:blip r:embed="rId9"/>
                <a:stretch>
                  <a:fillRect b="-7813"/>
                </a:stretch>
              </a:blipFill>
              <a:ln>
                <a:no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F196DA11-D961-425C-9199-F001FFBB9669}"/>
                  </a:ext>
                </a:extLst>
              </p:cNvPr>
              <p:cNvSpPr txBox="1"/>
              <p:nvPr/>
            </p:nvSpPr>
            <p:spPr>
              <a:xfrm>
                <a:off x="2495514" y="1011734"/>
                <a:ext cx="783774" cy="39074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𝑀</m:t>
                          </m:r>
                        </m:e>
                        <m:sub>
                          <m:r>
                            <a:rPr lang="tr-TR" i="1">
                              <a:latin typeface="Cambria Math" panose="02040503050406030204" pitchFamily="18" charset="0"/>
                              <a:ea typeface="Calibri" panose="020F0502020204030204" pitchFamily="34" charset="0"/>
                              <a:cs typeface="Times New Roman" panose="02020603050405020304" pitchFamily="18" charset="0"/>
                            </a:rPr>
                            <m:t>𝑎𝑗</m:t>
                          </m:r>
                        </m:sub>
                      </m:sSub>
                      <m:d>
                        <m:dPr>
                          <m:ctrlPr>
                            <a:rPr lang="tr-TR" i="1">
                              <a:latin typeface="Cambria Math" panose="02040503050406030204" pitchFamily="18" charset="0"/>
                              <a:ea typeface="Calibri" panose="020F0502020204030204" pitchFamily="34" charset="0"/>
                              <a:cs typeface="Times New Roman" panose="02020603050405020304" pitchFamily="18" charset="0"/>
                            </a:rPr>
                          </m:ctrlPr>
                        </m:dPr>
                        <m:e>
                          <m:r>
                            <a:rPr lang="tr-TR" i="1">
                              <a:latin typeface="Cambria Math" panose="02040503050406030204" pitchFamily="18" charset="0"/>
                              <a:ea typeface="Calibri" panose="020F0502020204030204" pitchFamily="34" charset="0"/>
                              <a:cs typeface="Times New Roman" panose="02020603050405020304" pitchFamily="18" charset="0"/>
                            </a:rPr>
                            <m:t>𝑡</m:t>
                          </m:r>
                        </m:e>
                      </m:d>
                    </m:oMath>
                  </m:oMathPara>
                </a14:m>
                <a:endParaRPr lang="tr-TR" dirty="0"/>
              </a:p>
            </p:txBody>
          </p:sp>
        </mc:Choice>
        <mc:Fallback xmlns="">
          <p:sp>
            <p:nvSpPr>
              <p:cNvPr id="14" name="Metin kutusu 13">
                <a:extLst>
                  <a:ext uri="{FF2B5EF4-FFF2-40B4-BE49-F238E27FC236}">
                    <a16:creationId xmlns:a16="http://schemas.microsoft.com/office/drawing/2014/main" id="{F196DA11-D961-425C-9199-F001FFBB9669}"/>
                  </a:ext>
                </a:extLst>
              </p:cNvPr>
              <p:cNvSpPr txBox="1">
                <a:spLocks noRot="1" noChangeAspect="1" noMove="1" noResize="1" noEditPoints="1" noAdjustHandles="1" noChangeArrowheads="1" noChangeShapeType="1" noTextEdit="1"/>
              </p:cNvSpPr>
              <p:nvPr/>
            </p:nvSpPr>
            <p:spPr>
              <a:xfrm>
                <a:off x="2495514" y="1011734"/>
                <a:ext cx="783774" cy="390748"/>
              </a:xfrm>
              <a:prstGeom prst="rect">
                <a:avLst/>
              </a:prstGeom>
              <a:blipFill>
                <a:blip r:embed="rId10"/>
                <a:stretch>
                  <a:fillRect b="-7813"/>
                </a:stretch>
              </a:blipFill>
              <a:ln>
                <a:no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E7F272DC-F7E7-4FD8-8C8B-838A367C2FBA}"/>
                  </a:ext>
                </a:extLst>
              </p:cNvPr>
              <p:cNvSpPr txBox="1"/>
              <p:nvPr/>
            </p:nvSpPr>
            <p:spPr>
              <a:xfrm>
                <a:off x="1923110" y="1338373"/>
                <a:ext cx="693420"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𝑅</m:t>
                          </m:r>
                        </m:e>
                        <m:sub>
                          <m:r>
                            <a:rPr lang="tr-TR" i="1">
                              <a:latin typeface="Cambria Math" panose="02040503050406030204" pitchFamily="18" charset="0"/>
                              <a:ea typeface="Calibri" panose="020F0502020204030204" pitchFamily="34" charset="0"/>
                              <a:cs typeface="Times New Roman" panose="02020603050405020304" pitchFamily="18" charset="0"/>
                            </a:rPr>
                            <m:t>𝑖𝑗</m:t>
                          </m:r>
                        </m:sub>
                      </m:sSub>
                      <m:d>
                        <m:dPr>
                          <m:ctrlPr>
                            <a:rPr lang="tr-TR" i="1">
                              <a:latin typeface="Cambria Math" panose="02040503050406030204" pitchFamily="18" charset="0"/>
                              <a:ea typeface="Calibri" panose="020F0502020204030204" pitchFamily="34" charset="0"/>
                              <a:cs typeface="Times New Roman" panose="02020603050405020304" pitchFamily="18" charset="0"/>
                            </a:rPr>
                          </m:ctrlPr>
                        </m:dPr>
                        <m:e>
                          <m:r>
                            <a:rPr lang="tr-TR" i="1">
                              <a:latin typeface="Cambria Math" panose="02040503050406030204" pitchFamily="18" charset="0"/>
                              <a:ea typeface="Calibri" panose="020F0502020204030204" pitchFamily="34" charset="0"/>
                              <a:cs typeface="Times New Roman" panose="02020603050405020304" pitchFamily="18" charset="0"/>
                            </a:rPr>
                            <m:t>𝑡</m:t>
                          </m:r>
                        </m:e>
                      </m:d>
                    </m:oMath>
                  </m:oMathPara>
                </a14:m>
                <a:endParaRPr lang="tr-TR" dirty="0"/>
              </a:p>
            </p:txBody>
          </p:sp>
        </mc:Choice>
        <mc:Fallback xmlns="">
          <p:sp>
            <p:nvSpPr>
              <p:cNvPr id="16" name="Metin kutusu 15">
                <a:extLst>
                  <a:ext uri="{FF2B5EF4-FFF2-40B4-BE49-F238E27FC236}">
                    <a16:creationId xmlns:a16="http://schemas.microsoft.com/office/drawing/2014/main" id="{E7F272DC-F7E7-4FD8-8C8B-838A367C2FBA}"/>
                  </a:ext>
                </a:extLst>
              </p:cNvPr>
              <p:cNvSpPr txBox="1">
                <a:spLocks noRot="1" noChangeAspect="1" noMove="1" noResize="1" noEditPoints="1" noAdjustHandles="1" noChangeArrowheads="1" noChangeShapeType="1" noTextEdit="1"/>
              </p:cNvSpPr>
              <p:nvPr/>
            </p:nvSpPr>
            <p:spPr>
              <a:xfrm>
                <a:off x="1923110" y="1338373"/>
                <a:ext cx="693420" cy="391646"/>
              </a:xfrm>
              <a:prstGeom prst="rect">
                <a:avLst/>
              </a:prstGeom>
              <a:blipFill>
                <a:blip r:embed="rId11"/>
                <a:stretch>
                  <a:fillRect b="-78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9257164A-2171-449B-973B-839BC2037B20}"/>
                  </a:ext>
                </a:extLst>
              </p:cNvPr>
              <p:cNvSpPr txBox="1"/>
              <p:nvPr/>
            </p:nvSpPr>
            <p:spPr>
              <a:xfrm>
                <a:off x="2478804" y="1359789"/>
                <a:ext cx="641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tr-TR" sz="1800" b="0" i="1" smtClean="0">
                          <a:effectLst/>
                          <a:latin typeface="Cambria Math" panose="02040503050406030204" pitchFamily="18" charset="0"/>
                          <a:ea typeface="Cambria Math" panose="02040503050406030204" pitchFamily="18" charset="0"/>
                          <a:cs typeface="Times New Roman" panose="02020603050405020304" pitchFamily="18" charset="0"/>
                        </a:rPr>
                        <m:t>𝜀</m:t>
                      </m:r>
                    </m:oMath>
                  </m:oMathPara>
                </a14:m>
                <a:endParaRPr lang="tr-TR" dirty="0"/>
              </a:p>
            </p:txBody>
          </p:sp>
        </mc:Choice>
        <mc:Fallback xmlns="">
          <p:sp>
            <p:nvSpPr>
              <p:cNvPr id="18" name="Metin kutusu 17">
                <a:extLst>
                  <a:ext uri="{FF2B5EF4-FFF2-40B4-BE49-F238E27FC236}">
                    <a16:creationId xmlns:a16="http://schemas.microsoft.com/office/drawing/2014/main" id="{9257164A-2171-449B-973B-839BC2037B20}"/>
                  </a:ext>
                </a:extLst>
              </p:cNvPr>
              <p:cNvSpPr txBox="1">
                <a:spLocks noRot="1" noChangeAspect="1" noMove="1" noResize="1" noEditPoints="1" noAdjustHandles="1" noChangeArrowheads="1" noChangeShapeType="1" noTextEdit="1"/>
              </p:cNvSpPr>
              <p:nvPr/>
            </p:nvSpPr>
            <p:spPr>
              <a:xfrm>
                <a:off x="2478804" y="1359789"/>
                <a:ext cx="641583" cy="369332"/>
              </a:xfrm>
              <a:prstGeom prst="rect">
                <a:avLst/>
              </a:prstGeom>
              <a:blipFill>
                <a:blip r:embed="rId1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55DA2377-95BA-4233-8D40-37967EF87B0D}"/>
                  </a:ext>
                </a:extLst>
              </p:cNvPr>
              <p:cNvSpPr txBox="1"/>
              <p:nvPr/>
            </p:nvSpPr>
            <p:spPr>
              <a:xfrm>
                <a:off x="3131342" y="1139829"/>
                <a:ext cx="1788865" cy="422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tr-TR" i="1">
                              <a:latin typeface="Cambria Math" panose="02040503050406030204" pitchFamily="18" charset="0"/>
                              <a:ea typeface="Calibri" panose="020F0502020204030204" pitchFamily="34" charset="0"/>
                              <a:cs typeface="Times New Roman" panose="02020603050405020304" pitchFamily="18" charset="0"/>
                            </a:rPr>
                          </m:ctrlPr>
                        </m:sSubSupPr>
                        <m:e>
                          <m:r>
                            <a:rPr lang="tr-TR" i="1" smtClean="0">
                              <a:latin typeface="Cambria Math" panose="02040503050406030204" pitchFamily="18" charset="0"/>
                              <a:ea typeface="Calibri" panose="020F0502020204030204" pitchFamily="34" charset="0"/>
                              <a:cs typeface="Times New Roman" panose="02020603050405020304" pitchFamily="18" charset="0"/>
                            </a:rPr>
                            <m:t> </m:t>
                          </m:r>
                          <m:r>
                            <a:rPr lang="tr-TR" i="1">
                              <a:latin typeface="Cambria Math" panose="02040503050406030204" pitchFamily="18" charset="0"/>
                              <a:ea typeface="Calibri" panose="020F0502020204030204" pitchFamily="34" charset="0"/>
                              <a:cs typeface="Times New Roman" panose="02020603050405020304" pitchFamily="18" charset="0"/>
                            </a:rPr>
                            <m:t>(</m:t>
                          </m:r>
                          <m:r>
                            <a:rPr lang="tr-TR" i="1">
                              <a:latin typeface="Cambria Math" panose="02040503050406030204" pitchFamily="18" charset="0"/>
                              <a:ea typeface="Calibri" panose="020F0502020204030204" pitchFamily="34" charset="0"/>
                              <a:cs typeface="Times New Roman" panose="02020603050405020304" pitchFamily="18" charset="0"/>
                            </a:rPr>
                            <m:t>𝑥</m:t>
                          </m:r>
                        </m:e>
                        <m:sub>
                          <m:r>
                            <a:rPr lang="tr-TR" i="1">
                              <a:latin typeface="Cambria Math" panose="02040503050406030204" pitchFamily="18" charset="0"/>
                              <a:ea typeface="Calibri" panose="020F0502020204030204" pitchFamily="34" charset="0"/>
                              <a:cs typeface="Times New Roman" panose="02020603050405020304" pitchFamily="18" charset="0"/>
                            </a:rPr>
                            <m:t>𝑗</m:t>
                          </m:r>
                        </m:sub>
                        <m:sup>
                          <m:r>
                            <a:rPr lang="tr-TR" i="1">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i="1">
                              <a:latin typeface="Cambria Math" panose="02040503050406030204" pitchFamily="18" charset="0"/>
                              <a:ea typeface="Calibri" panose="020F0502020204030204" pitchFamily="34" charset="0"/>
                              <a:cs typeface="Times New Roman" panose="02020603050405020304" pitchFamily="18" charset="0"/>
                            </a:rPr>
                          </m:ctrlPr>
                        </m:dPr>
                        <m:e>
                          <m:r>
                            <a:rPr lang="tr-TR" i="1">
                              <a:latin typeface="Cambria Math" panose="02040503050406030204" pitchFamily="18" charset="0"/>
                              <a:ea typeface="Calibri" panose="020F0502020204030204" pitchFamily="34" charset="0"/>
                              <a:cs typeface="Times New Roman" panose="02020603050405020304" pitchFamily="18" charset="0"/>
                            </a:rPr>
                            <m:t>𝑡</m:t>
                          </m:r>
                        </m:e>
                      </m:d>
                      <m:r>
                        <a:rPr lang="tr-TR"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tr-TR" i="1">
                              <a:latin typeface="Cambria Math" panose="02040503050406030204" pitchFamily="18" charset="0"/>
                              <a:ea typeface="Calibri" panose="020F0502020204030204" pitchFamily="34" charset="0"/>
                              <a:cs typeface="Times New Roman" panose="02020603050405020304" pitchFamily="18" charset="0"/>
                            </a:rPr>
                          </m:ctrlPr>
                        </m:sSubSupPr>
                        <m:e>
                          <m:r>
                            <a:rPr lang="tr-TR" i="1">
                              <a:latin typeface="Cambria Math" panose="02040503050406030204" pitchFamily="18" charset="0"/>
                              <a:ea typeface="Calibri" panose="020F0502020204030204" pitchFamily="34" charset="0"/>
                              <a:cs typeface="Times New Roman" panose="02020603050405020304" pitchFamily="18" charset="0"/>
                            </a:rPr>
                            <m:t>𝑥</m:t>
                          </m:r>
                        </m:e>
                        <m:sub>
                          <m:r>
                            <a:rPr lang="tr-TR" i="1">
                              <a:latin typeface="Cambria Math" panose="02040503050406030204" pitchFamily="18" charset="0"/>
                              <a:ea typeface="Calibri" panose="020F0502020204030204" pitchFamily="34" charset="0"/>
                              <a:cs typeface="Times New Roman" panose="02020603050405020304" pitchFamily="18" charset="0"/>
                            </a:rPr>
                            <m:t>𝑖</m:t>
                          </m:r>
                        </m:sub>
                        <m:sup>
                          <m:r>
                            <a:rPr lang="tr-TR" i="1">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i="1">
                              <a:latin typeface="Cambria Math" panose="02040503050406030204" pitchFamily="18" charset="0"/>
                              <a:ea typeface="Calibri" panose="020F0502020204030204" pitchFamily="34" charset="0"/>
                              <a:cs typeface="Times New Roman" panose="02020603050405020304" pitchFamily="18" charset="0"/>
                            </a:rPr>
                          </m:ctrlPr>
                        </m:dPr>
                        <m:e>
                          <m:r>
                            <a:rPr lang="tr-TR" i="1">
                              <a:latin typeface="Cambria Math" panose="02040503050406030204" pitchFamily="18" charset="0"/>
                              <a:ea typeface="Calibri" panose="020F0502020204030204" pitchFamily="34" charset="0"/>
                              <a:cs typeface="Times New Roman" panose="02020603050405020304" pitchFamily="18" charset="0"/>
                            </a:rPr>
                            <m:t>𝑡</m:t>
                          </m:r>
                        </m:e>
                      </m:d>
                      <m:r>
                        <a:rPr lang="tr-T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tr-TR"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0" name="Metin kutusu 19">
                <a:extLst>
                  <a:ext uri="{FF2B5EF4-FFF2-40B4-BE49-F238E27FC236}">
                    <a16:creationId xmlns:a16="http://schemas.microsoft.com/office/drawing/2014/main" id="{55DA2377-95BA-4233-8D40-37967EF87B0D}"/>
                  </a:ext>
                </a:extLst>
              </p:cNvPr>
              <p:cNvSpPr txBox="1">
                <a:spLocks noRot="1" noChangeAspect="1" noMove="1" noResize="1" noEditPoints="1" noAdjustHandles="1" noChangeArrowheads="1" noChangeShapeType="1" noTextEdit="1"/>
              </p:cNvSpPr>
              <p:nvPr/>
            </p:nvSpPr>
            <p:spPr>
              <a:xfrm>
                <a:off x="3131342" y="1139829"/>
                <a:ext cx="1788865" cy="422873"/>
              </a:xfrm>
              <a:prstGeom prst="rect">
                <a:avLst/>
              </a:prstGeom>
              <a:blipFill>
                <a:blip r:embed="rId13"/>
                <a:stretch>
                  <a:fillRect r="-1365" b="-724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2" name="Metin kutusu 21">
                <a:extLst>
                  <a:ext uri="{FF2B5EF4-FFF2-40B4-BE49-F238E27FC236}">
                    <a16:creationId xmlns:a16="http://schemas.microsoft.com/office/drawing/2014/main" id="{301E9459-4872-4AEC-B012-1FDDE96E1239}"/>
                  </a:ext>
                </a:extLst>
              </p:cNvPr>
              <p:cNvSpPr txBox="1"/>
              <p:nvPr/>
            </p:nvSpPr>
            <p:spPr>
              <a:xfrm>
                <a:off x="7811518" y="1182922"/>
                <a:ext cx="89825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z="2800" b="1" i="1" smtClean="0">
                          <a:latin typeface="Cambria Math" panose="02040503050406030204" pitchFamily="18" charset="0"/>
                        </a:rPr>
                        <m:t>𝑭</m:t>
                      </m:r>
                      <m:r>
                        <a:rPr lang="tr-TR" sz="2800" b="1">
                          <a:latin typeface="Cambria Math" panose="02040503050406030204" pitchFamily="18" charset="0"/>
                        </a:rPr>
                        <m:t>=</m:t>
                      </m:r>
                    </m:oMath>
                  </m:oMathPara>
                </a14:m>
                <a:endParaRPr lang="tr-TR" sz="2800" dirty="0"/>
              </a:p>
            </p:txBody>
          </p:sp>
        </mc:Choice>
        <mc:Fallback xmlns="">
          <p:sp>
            <p:nvSpPr>
              <p:cNvPr id="22" name="Metin kutusu 21">
                <a:extLst>
                  <a:ext uri="{FF2B5EF4-FFF2-40B4-BE49-F238E27FC236}">
                    <a16:creationId xmlns:a16="http://schemas.microsoft.com/office/drawing/2014/main" id="{301E9459-4872-4AEC-B012-1FDDE96E1239}"/>
                  </a:ext>
                </a:extLst>
              </p:cNvPr>
              <p:cNvSpPr txBox="1">
                <a:spLocks noRot="1" noChangeAspect="1" noMove="1" noResize="1" noEditPoints="1" noAdjustHandles="1" noChangeArrowheads="1" noChangeShapeType="1" noTextEdit="1"/>
              </p:cNvSpPr>
              <p:nvPr/>
            </p:nvSpPr>
            <p:spPr>
              <a:xfrm>
                <a:off x="7811518" y="1182922"/>
                <a:ext cx="898254" cy="523220"/>
              </a:xfrm>
              <a:prstGeom prst="rect">
                <a:avLst/>
              </a:prstGeom>
              <a:blipFill>
                <a:blip r:embed="rId1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13D06C2C-BE87-45A1-BA3E-C1701F02AEBE}"/>
                  </a:ext>
                </a:extLst>
              </p:cNvPr>
              <p:cNvSpPr txBox="1"/>
              <p:nvPr/>
            </p:nvSpPr>
            <p:spPr>
              <a:xfrm>
                <a:off x="8497431" y="1164634"/>
                <a:ext cx="53930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sz="2800" b="1" i="1" smtClean="0">
                              <a:latin typeface="Cambria Math" panose="02040503050406030204" pitchFamily="18" charset="0"/>
                            </a:rPr>
                          </m:ctrlPr>
                        </m:sSubPr>
                        <m:e>
                          <m:r>
                            <a:rPr lang="tr-TR" sz="2800" b="1" i="1" smtClean="0">
                              <a:latin typeface="Cambria Math" panose="02040503050406030204" pitchFamily="18" charset="0"/>
                            </a:rPr>
                            <m:t>𝑮</m:t>
                          </m:r>
                        </m:e>
                        <m:sub>
                          <m:r>
                            <a:rPr lang="tr-TR" sz="2800" b="1" i="1" smtClean="0">
                              <a:latin typeface="Cambria Math" panose="02040503050406030204" pitchFamily="18" charset="0"/>
                            </a:rPr>
                            <m:t>𝟎</m:t>
                          </m:r>
                        </m:sub>
                      </m:sSub>
                    </m:oMath>
                  </m:oMathPara>
                </a14:m>
                <a:endParaRPr lang="tr-TR" sz="2800" dirty="0"/>
              </a:p>
            </p:txBody>
          </p:sp>
        </mc:Choice>
        <mc:Fallback xmlns="">
          <p:sp>
            <p:nvSpPr>
              <p:cNvPr id="23" name="Metin kutusu 22">
                <a:extLst>
                  <a:ext uri="{FF2B5EF4-FFF2-40B4-BE49-F238E27FC236}">
                    <a16:creationId xmlns:a16="http://schemas.microsoft.com/office/drawing/2014/main" id="{13D06C2C-BE87-45A1-BA3E-C1701F02AEBE}"/>
                  </a:ext>
                </a:extLst>
              </p:cNvPr>
              <p:cNvSpPr txBox="1">
                <a:spLocks noRot="1" noChangeAspect="1" noMove="1" noResize="1" noEditPoints="1" noAdjustHandles="1" noChangeArrowheads="1" noChangeShapeType="1" noTextEdit="1"/>
              </p:cNvSpPr>
              <p:nvPr/>
            </p:nvSpPr>
            <p:spPr>
              <a:xfrm>
                <a:off x="8497431" y="1164634"/>
                <a:ext cx="539301" cy="523220"/>
              </a:xfrm>
              <a:prstGeom prst="rect">
                <a:avLst/>
              </a:prstGeom>
              <a:blipFill>
                <a:blip r:embed="rId1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BF2A4952-C001-48A8-8C8A-F93FF7BE3C69}"/>
                  </a:ext>
                </a:extLst>
              </p:cNvPr>
              <p:cNvSpPr txBox="1"/>
              <p:nvPr/>
            </p:nvSpPr>
            <p:spPr>
              <a:xfrm>
                <a:off x="8969077" y="988252"/>
                <a:ext cx="76370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sz="2800" b="1" i="1" smtClean="0">
                              <a:solidFill>
                                <a:srgbClr val="836967"/>
                              </a:solidFill>
                              <a:latin typeface="Cambria Math" panose="02040503050406030204" pitchFamily="18" charset="0"/>
                            </a:rPr>
                          </m:ctrlPr>
                        </m:sSubPr>
                        <m:e>
                          <m:r>
                            <a:rPr lang="tr-TR" sz="2800" b="1" i="1">
                              <a:latin typeface="Cambria Math" panose="02040503050406030204" pitchFamily="18" charset="0"/>
                            </a:rPr>
                            <m:t>𝑴</m:t>
                          </m:r>
                        </m:e>
                        <m:sub>
                          <m:r>
                            <a:rPr lang="tr-TR" sz="2800" b="1" i="1" smtClean="0">
                              <a:latin typeface="Cambria Math" panose="02040503050406030204" pitchFamily="18" charset="0"/>
                            </a:rPr>
                            <m:t>𝒊</m:t>
                          </m:r>
                        </m:sub>
                      </m:sSub>
                    </m:oMath>
                  </m:oMathPara>
                </a14:m>
                <a:endParaRPr lang="tr-TR" sz="2800" dirty="0"/>
              </a:p>
            </p:txBody>
          </p:sp>
        </mc:Choice>
        <mc:Fallback xmlns="">
          <p:sp>
            <p:nvSpPr>
              <p:cNvPr id="24" name="Metin kutusu 23">
                <a:extLst>
                  <a:ext uri="{FF2B5EF4-FFF2-40B4-BE49-F238E27FC236}">
                    <a16:creationId xmlns:a16="http://schemas.microsoft.com/office/drawing/2014/main" id="{BF2A4952-C001-48A8-8C8A-F93FF7BE3C69}"/>
                  </a:ext>
                </a:extLst>
              </p:cNvPr>
              <p:cNvSpPr txBox="1">
                <a:spLocks noRot="1" noChangeAspect="1" noMove="1" noResize="1" noEditPoints="1" noAdjustHandles="1" noChangeArrowheads="1" noChangeShapeType="1" noTextEdit="1"/>
              </p:cNvSpPr>
              <p:nvPr/>
            </p:nvSpPr>
            <p:spPr>
              <a:xfrm>
                <a:off x="8969077" y="988252"/>
                <a:ext cx="763702" cy="523220"/>
              </a:xfrm>
              <a:prstGeom prst="rect">
                <a:avLst/>
              </a:prstGeom>
              <a:blipFill>
                <a:blip r:embed="rId1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15FFDFEC-611D-45BC-98A3-BDA973757F8D}"/>
                  </a:ext>
                </a:extLst>
              </p:cNvPr>
              <p:cNvSpPr txBox="1"/>
              <p:nvPr/>
            </p:nvSpPr>
            <p:spPr>
              <a:xfrm>
                <a:off x="9555342" y="990856"/>
                <a:ext cx="763702" cy="564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z="2800" b="1" smtClean="0">
                          <a:latin typeface="Cambria Math" panose="02040503050406030204" pitchFamily="18" charset="0"/>
                        </a:rPr>
                        <m:t>⋅</m:t>
                      </m:r>
                      <m:sSub>
                        <m:sSubPr>
                          <m:ctrlPr>
                            <a:rPr lang="tr-TR" sz="2800" b="1" i="1">
                              <a:solidFill>
                                <a:srgbClr val="836967"/>
                              </a:solidFill>
                              <a:latin typeface="Cambria Math" panose="02040503050406030204" pitchFamily="18" charset="0"/>
                            </a:rPr>
                          </m:ctrlPr>
                        </m:sSubPr>
                        <m:e>
                          <m:r>
                            <a:rPr lang="tr-TR" sz="2800" b="1" i="1">
                              <a:latin typeface="Cambria Math" panose="02040503050406030204" pitchFamily="18" charset="0"/>
                            </a:rPr>
                            <m:t>𝑴</m:t>
                          </m:r>
                        </m:e>
                        <m:sub>
                          <m:r>
                            <a:rPr lang="tr-TR" sz="2800" b="1" i="1" smtClean="0">
                              <a:latin typeface="Cambria Math" panose="02040503050406030204" pitchFamily="18" charset="0"/>
                            </a:rPr>
                            <m:t>𝒋</m:t>
                          </m:r>
                        </m:sub>
                      </m:sSub>
                    </m:oMath>
                  </m:oMathPara>
                </a14:m>
                <a:endParaRPr lang="tr-TR" sz="2800" dirty="0"/>
              </a:p>
            </p:txBody>
          </p:sp>
        </mc:Choice>
        <mc:Fallback xmlns="">
          <p:sp>
            <p:nvSpPr>
              <p:cNvPr id="25" name="Metin kutusu 24">
                <a:extLst>
                  <a:ext uri="{FF2B5EF4-FFF2-40B4-BE49-F238E27FC236}">
                    <a16:creationId xmlns:a16="http://schemas.microsoft.com/office/drawing/2014/main" id="{15FFDFEC-611D-45BC-98A3-BDA973757F8D}"/>
                  </a:ext>
                </a:extLst>
              </p:cNvPr>
              <p:cNvSpPr txBox="1">
                <a:spLocks noRot="1" noChangeAspect="1" noMove="1" noResize="1" noEditPoints="1" noAdjustHandles="1" noChangeArrowheads="1" noChangeShapeType="1" noTextEdit="1"/>
              </p:cNvSpPr>
              <p:nvPr/>
            </p:nvSpPr>
            <p:spPr>
              <a:xfrm>
                <a:off x="9555342" y="990856"/>
                <a:ext cx="763702" cy="564001"/>
              </a:xfrm>
              <a:prstGeom prst="rect">
                <a:avLst/>
              </a:prstGeom>
              <a:blipFill>
                <a:blip r:embed="rId1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6" name="Metin kutusu 25">
                <a:extLst>
                  <a:ext uri="{FF2B5EF4-FFF2-40B4-BE49-F238E27FC236}">
                    <a16:creationId xmlns:a16="http://schemas.microsoft.com/office/drawing/2014/main" id="{CABC8941-93C5-4961-B980-BF2B07DB7136}"/>
                  </a:ext>
                </a:extLst>
              </p:cNvPr>
              <p:cNvSpPr txBox="1"/>
              <p:nvPr/>
            </p:nvSpPr>
            <p:spPr>
              <a:xfrm>
                <a:off x="9350928" y="1501537"/>
                <a:ext cx="763702" cy="5329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tr-TR" sz="2800" b="1" i="1">
                              <a:solidFill>
                                <a:srgbClr val="836967"/>
                              </a:solidFill>
                              <a:latin typeface="Cambria Math" panose="02040503050406030204" pitchFamily="18" charset="0"/>
                            </a:rPr>
                          </m:ctrlPr>
                        </m:sSupPr>
                        <m:e>
                          <m:r>
                            <a:rPr lang="tr-TR" sz="2800" b="1" i="1" smtClean="0">
                              <a:latin typeface="Cambria Math" panose="02040503050406030204" pitchFamily="18" charset="0"/>
                            </a:rPr>
                            <m:t>𝑹</m:t>
                          </m:r>
                        </m:e>
                        <m:sup>
                          <m:r>
                            <a:rPr lang="tr-TR" sz="2800" b="1">
                              <a:latin typeface="Cambria Math" panose="02040503050406030204" pitchFamily="18" charset="0"/>
                            </a:rPr>
                            <m:t>𝟐</m:t>
                          </m:r>
                        </m:sup>
                      </m:sSup>
                    </m:oMath>
                  </m:oMathPara>
                </a14:m>
                <a:endParaRPr lang="tr-TR" sz="2800" dirty="0"/>
              </a:p>
            </p:txBody>
          </p:sp>
        </mc:Choice>
        <mc:Fallback xmlns="">
          <p:sp>
            <p:nvSpPr>
              <p:cNvPr id="26" name="Metin kutusu 25">
                <a:extLst>
                  <a:ext uri="{FF2B5EF4-FFF2-40B4-BE49-F238E27FC236}">
                    <a16:creationId xmlns:a16="http://schemas.microsoft.com/office/drawing/2014/main" id="{CABC8941-93C5-4961-B980-BF2B07DB7136}"/>
                  </a:ext>
                </a:extLst>
              </p:cNvPr>
              <p:cNvSpPr txBox="1">
                <a:spLocks noRot="1" noChangeAspect="1" noMove="1" noResize="1" noEditPoints="1" noAdjustHandles="1" noChangeArrowheads="1" noChangeShapeType="1" noTextEdit="1"/>
              </p:cNvSpPr>
              <p:nvPr/>
            </p:nvSpPr>
            <p:spPr>
              <a:xfrm>
                <a:off x="9350928" y="1501537"/>
                <a:ext cx="763702" cy="532966"/>
              </a:xfrm>
              <a:prstGeom prst="rect">
                <a:avLst/>
              </a:prstGeom>
              <a:blipFill>
                <a:blip r:embed="rId18"/>
                <a:stretch>
                  <a:fillRect/>
                </a:stretch>
              </a:blipFill>
            </p:spPr>
            <p:txBody>
              <a:bodyPr/>
              <a:lstStyle/>
              <a:p>
                <a:r>
                  <a:rPr lang="tr-TR">
                    <a:noFill/>
                  </a:rPr>
                  <a:t> </a:t>
                </a:r>
              </a:p>
            </p:txBody>
          </p:sp>
        </mc:Fallback>
      </mc:AlternateContent>
      <p:sp>
        <p:nvSpPr>
          <p:cNvPr id="2" name="Metin kutusu 1">
            <a:extLst>
              <a:ext uri="{FF2B5EF4-FFF2-40B4-BE49-F238E27FC236}">
                <a16:creationId xmlns:a16="http://schemas.microsoft.com/office/drawing/2014/main" id="{79D76010-FA1C-43EE-86C6-C1B223BAF418}"/>
              </a:ext>
            </a:extLst>
          </p:cNvPr>
          <p:cNvSpPr txBox="1"/>
          <p:nvPr/>
        </p:nvSpPr>
        <p:spPr>
          <a:xfrm>
            <a:off x="5879432" y="1220151"/>
            <a:ext cx="610799" cy="338554"/>
          </a:xfrm>
          <a:prstGeom prst="rect">
            <a:avLst/>
          </a:prstGeom>
          <a:noFill/>
        </p:spPr>
        <p:txBody>
          <a:bodyPr wrap="square" rtlCol="0">
            <a:spAutoFit/>
          </a:bodyPr>
          <a:lstStyle/>
          <a:p>
            <a:r>
              <a:rPr lang="tr-TR" sz="1600" dirty="0"/>
              <a:t>(2)</a:t>
            </a:r>
          </a:p>
        </p:txBody>
      </p:sp>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2154224D-B4DA-4198-9C77-97D78BCCA3F5}"/>
                  </a:ext>
                </a:extLst>
              </p:cNvPr>
              <p:cNvSpPr/>
              <p:nvPr/>
            </p:nvSpPr>
            <p:spPr>
              <a:xfrm>
                <a:off x="5227817" y="2143440"/>
                <a:ext cx="682037" cy="5745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sz="2400" b="1" i="1" smtClean="0">
                              <a:solidFill>
                                <a:schemeClr val="tx1"/>
                              </a:solidFill>
                              <a:latin typeface="Cambria Math" panose="02040503050406030204" pitchFamily="18" charset="0"/>
                            </a:rPr>
                          </m:ctrlPr>
                        </m:sSubPr>
                        <m:e>
                          <m:r>
                            <a:rPr lang="tr-TR" sz="2400" b="1" i="1" smtClean="0">
                              <a:solidFill>
                                <a:schemeClr val="tx1"/>
                              </a:solidFill>
                              <a:latin typeface="Cambria Math" panose="02040503050406030204" pitchFamily="18" charset="0"/>
                            </a:rPr>
                            <m:t>𝑴</m:t>
                          </m:r>
                        </m:e>
                        <m:sub>
                          <m:r>
                            <a:rPr lang="tr-TR" sz="2400" b="1" i="1" smtClean="0">
                              <a:solidFill>
                                <a:schemeClr val="tx1"/>
                              </a:solidFill>
                              <a:latin typeface="Cambria Math" panose="02040503050406030204" pitchFamily="18" charset="0"/>
                            </a:rPr>
                            <m:t>𝒊</m:t>
                          </m:r>
                        </m:sub>
                      </m:sSub>
                    </m:oMath>
                  </m:oMathPara>
                </a14:m>
                <a:endParaRPr lang="tr-TR" sz="2400" dirty="0"/>
              </a:p>
            </p:txBody>
          </p:sp>
        </mc:Choice>
        <mc:Fallback xmlns="">
          <p:sp>
            <p:nvSpPr>
              <p:cNvPr id="3" name="Oval 2">
                <a:extLst>
                  <a:ext uri="{FF2B5EF4-FFF2-40B4-BE49-F238E27FC236}">
                    <a16:creationId xmlns:a16="http://schemas.microsoft.com/office/drawing/2014/main" id="{2154224D-B4DA-4198-9C77-97D78BCCA3F5}"/>
                  </a:ext>
                </a:extLst>
              </p:cNvPr>
              <p:cNvSpPr>
                <a:spLocks noRot="1" noChangeAspect="1" noMove="1" noResize="1" noEditPoints="1" noAdjustHandles="1" noChangeArrowheads="1" noChangeShapeType="1" noTextEdit="1"/>
              </p:cNvSpPr>
              <p:nvPr/>
            </p:nvSpPr>
            <p:spPr>
              <a:xfrm>
                <a:off x="5227817" y="2143440"/>
                <a:ext cx="682037" cy="574519"/>
              </a:xfrm>
              <a:prstGeom prst="ellipse">
                <a:avLst/>
              </a:prstGeom>
              <a:blipFill>
                <a:blip r:embed="rId19"/>
                <a:stretch>
                  <a:fillRect/>
                </a:stretch>
              </a:blipFill>
              <a:ln>
                <a:solidFill>
                  <a:schemeClr val="tx1"/>
                </a:solid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0E5A0DFA-DA93-4E9C-98D7-5D13ED2B7B5B}"/>
                  </a:ext>
                </a:extLst>
              </p:cNvPr>
              <p:cNvSpPr/>
              <p:nvPr/>
            </p:nvSpPr>
            <p:spPr>
              <a:xfrm>
                <a:off x="7274855" y="2143439"/>
                <a:ext cx="682037" cy="5745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tr-TR" sz="2400" b="1" i="1" smtClean="0">
                              <a:solidFill>
                                <a:schemeClr val="tx1"/>
                              </a:solidFill>
                              <a:latin typeface="Cambria Math" panose="02040503050406030204" pitchFamily="18" charset="0"/>
                            </a:rPr>
                          </m:ctrlPr>
                        </m:sSubPr>
                        <m:e>
                          <m:r>
                            <a:rPr lang="tr-TR" sz="2400" b="1" i="1" smtClean="0">
                              <a:solidFill>
                                <a:schemeClr val="tx1"/>
                              </a:solidFill>
                              <a:latin typeface="Cambria Math" panose="02040503050406030204" pitchFamily="18" charset="0"/>
                            </a:rPr>
                            <m:t>𝑴</m:t>
                          </m:r>
                        </m:e>
                        <m:sub>
                          <m:r>
                            <a:rPr lang="tr-TR" sz="2400" b="1" i="1" smtClean="0">
                              <a:solidFill>
                                <a:schemeClr val="tx1"/>
                              </a:solidFill>
                              <a:latin typeface="Cambria Math" panose="02040503050406030204" pitchFamily="18" charset="0"/>
                            </a:rPr>
                            <m:t>𝒋</m:t>
                          </m:r>
                        </m:sub>
                      </m:sSub>
                    </m:oMath>
                  </m:oMathPara>
                </a14:m>
                <a:endParaRPr lang="tr-TR" sz="2400" dirty="0">
                  <a:solidFill>
                    <a:schemeClr val="tx1"/>
                  </a:solidFill>
                </a:endParaRPr>
              </a:p>
            </p:txBody>
          </p:sp>
        </mc:Choice>
        <mc:Fallback xmlns="">
          <p:sp>
            <p:nvSpPr>
              <p:cNvPr id="27" name="Oval 26">
                <a:extLst>
                  <a:ext uri="{FF2B5EF4-FFF2-40B4-BE49-F238E27FC236}">
                    <a16:creationId xmlns:a16="http://schemas.microsoft.com/office/drawing/2014/main" id="{0E5A0DFA-DA93-4E9C-98D7-5D13ED2B7B5B}"/>
                  </a:ext>
                </a:extLst>
              </p:cNvPr>
              <p:cNvSpPr>
                <a:spLocks noRot="1" noChangeAspect="1" noMove="1" noResize="1" noEditPoints="1" noAdjustHandles="1" noChangeArrowheads="1" noChangeShapeType="1" noTextEdit="1"/>
              </p:cNvSpPr>
              <p:nvPr/>
            </p:nvSpPr>
            <p:spPr>
              <a:xfrm>
                <a:off x="7274855" y="2143439"/>
                <a:ext cx="682037" cy="574519"/>
              </a:xfrm>
              <a:prstGeom prst="ellipse">
                <a:avLst/>
              </a:prstGeom>
              <a:blipFill>
                <a:blip r:embed="rId20"/>
                <a:stretch>
                  <a:fillRect b="-2083"/>
                </a:stretch>
              </a:blipFill>
              <a:ln>
                <a:solidFill>
                  <a:schemeClr val="tx1"/>
                </a:solidFill>
              </a:ln>
            </p:spPr>
            <p:txBody>
              <a:bodyPr/>
              <a:lstStyle/>
              <a:p>
                <a:r>
                  <a:rPr lang="tr-TR">
                    <a:noFill/>
                  </a:rPr>
                  <a:t> </a:t>
                </a:r>
              </a:p>
            </p:txBody>
          </p:sp>
        </mc:Fallback>
      </mc:AlternateContent>
      <p:cxnSp>
        <p:nvCxnSpPr>
          <p:cNvPr id="17" name="Düz Bağlayıcı 16">
            <a:extLst>
              <a:ext uri="{FF2B5EF4-FFF2-40B4-BE49-F238E27FC236}">
                <a16:creationId xmlns:a16="http://schemas.microsoft.com/office/drawing/2014/main" id="{63C87EB7-2BAA-4874-A6CF-B972A9890779}"/>
              </a:ext>
            </a:extLst>
          </p:cNvPr>
          <p:cNvCxnSpPr>
            <a:cxnSpLocks/>
            <a:stCxn id="3" idx="6"/>
            <a:endCxn id="27" idx="2"/>
          </p:cNvCxnSpPr>
          <p:nvPr/>
        </p:nvCxnSpPr>
        <p:spPr>
          <a:xfrm flipV="1">
            <a:off x="5909854" y="2430699"/>
            <a:ext cx="1365001"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56702D45-B2C6-487D-87BA-61BCAEC3D8D2}"/>
                  </a:ext>
                </a:extLst>
              </p:cNvPr>
              <p:cNvSpPr txBox="1"/>
              <p:nvPr/>
            </p:nvSpPr>
            <p:spPr>
              <a:xfrm>
                <a:off x="6310770" y="2430698"/>
                <a:ext cx="682037"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𝑅</m:t>
                          </m:r>
                        </m:e>
                        <m:sub>
                          <m:r>
                            <a:rPr lang="tr-TR"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𝑖𝑗</m:t>
                          </m:r>
                        </m:sub>
                      </m:sSub>
                    </m:oMath>
                  </m:oMathPara>
                </a14:m>
                <a:endParaRPr lang="tr-TR" dirty="0">
                  <a:solidFill>
                    <a:schemeClr val="bg1"/>
                  </a:solidFill>
                </a:endParaRPr>
              </a:p>
            </p:txBody>
          </p:sp>
        </mc:Choice>
        <mc:Fallback xmlns="">
          <p:sp>
            <p:nvSpPr>
              <p:cNvPr id="21" name="Metin kutusu 20">
                <a:extLst>
                  <a:ext uri="{FF2B5EF4-FFF2-40B4-BE49-F238E27FC236}">
                    <a16:creationId xmlns:a16="http://schemas.microsoft.com/office/drawing/2014/main" id="{56702D45-B2C6-487D-87BA-61BCAEC3D8D2}"/>
                  </a:ext>
                </a:extLst>
              </p:cNvPr>
              <p:cNvSpPr txBox="1">
                <a:spLocks noRot="1" noChangeAspect="1" noMove="1" noResize="1" noEditPoints="1" noAdjustHandles="1" noChangeArrowheads="1" noChangeShapeType="1" noTextEdit="1"/>
              </p:cNvSpPr>
              <p:nvPr/>
            </p:nvSpPr>
            <p:spPr>
              <a:xfrm>
                <a:off x="6310770" y="2430698"/>
                <a:ext cx="682037" cy="391646"/>
              </a:xfrm>
              <a:prstGeom prst="rect">
                <a:avLst/>
              </a:prstGeom>
              <a:blipFill>
                <a:blip r:embed="rId21"/>
                <a:stretch>
                  <a:fillRect b="-7813"/>
                </a:stretch>
              </a:blipFill>
            </p:spPr>
            <p:txBody>
              <a:bodyPr/>
              <a:lstStyle/>
              <a:p>
                <a:r>
                  <a:rPr lang="tr-TR">
                    <a:noFill/>
                  </a:rPr>
                  <a:t> </a:t>
                </a:r>
              </a:p>
            </p:txBody>
          </p:sp>
        </mc:Fallback>
      </mc:AlternateContent>
    </p:spTree>
    <p:custDataLst>
      <p:tags r:id="rId1"/>
    </p:custDataLst>
    <p:extLst>
      <p:ext uri="{BB962C8B-B14F-4D97-AF65-F5344CB8AC3E}">
        <p14:creationId xmlns:p14="http://schemas.microsoft.com/office/powerpoint/2010/main" val="72469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0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0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20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0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0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2000"/>
                                        <p:tgtEl>
                                          <p:spTgt spid="25"/>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 end="1"/>
                                            </p:txEl>
                                          </p:spTgt>
                                        </p:tgtEl>
                                        <p:attrNameLst>
                                          <p:attrName>style.visibility</p:attrName>
                                        </p:attrNameLst>
                                      </p:cBhvr>
                                      <p:to>
                                        <p:strVal val="visible"/>
                                      </p:to>
                                    </p:set>
                                    <p:animEffect transition="in" filter="fade">
                                      <p:cBhvr>
                                        <p:cTn id="41" dur="2000"/>
                                        <p:tgtEl>
                                          <p:spTgt spid="8">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xEl>
                                              <p:pRg st="2" end="2"/>
                                            </p:txEl>
                                          </p:spTgt>
                                        </p:tgtEl>
                                        <p:attrNameLst>
                                          <p:attrName>style.visibility</p:attrName>
                                        </p:attrNameLst>
                                      </p:cBhvr>
                                      <p:to>
                                        <p:strVal val="visible"/>
                                      </p:to>
                                    </p:set>
                                    <p:animEffect transition="in" filter="fade">
                                      <p:cBhvr>
                                        <p:cTn id="44" dur="2000"/>
                                        <p:tgtEl>
                                          <p:spTgt spid="8">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20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3" end="3"/>
                                            </p:txEl>
                                          </p:spTgt>
                                        </p:tgtEl>
                                        <p:attrNameLst>
                                          <p:attrName>style.visibility</p:attrName>
                                        </p:attrNameLst>
                                      </p:cBhvr>
                                      <p:to>
                                        <p:strVal val="visible"/>
                                      </p:to>
                                    </p:set>
                                    <p:animEffect transition="in" filter="fade">
                                      <p:cBhvr>
                                        <p:cTn id="52" dur="2000"/>
                                        <p:tgtEl>
                                          <p:spTgt spid="8">
                                            <p:txEl>
                                              <p:pRg st="3" end="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
                                            <p:txEl>
                                              <p:pRg st="0" end="0"/>
                                            </p:txEl>
                                          </p:spTgt>
                                        </p:tgtEl>
                                        <p:attrNameLst>
                                          <p:attrName>style.visibility</p:attrName>
                                        </p:attrNameLst>
                                      </p:cBhvr>
                                      <p:to>
                                        <p:strVal val="visible"/>
                                      </p:to>
                                    </p:set>
                                    <p:animEffect transition="in" filter="fade">
                                      <p:cBhvr>
                                        <p:cTn id="55" dur="500"/>
                                        <p:tgtEl>
                                          <p:spTgt spid="7">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9">
                                            <p:txEl>
                                              <p:pRg st="1" end="1"/>
                                            </p:txEl>
                                          </p:spTgt>
                                        </p:tgtEl>
                                        <p:attrNameLst>
                                          <p:attrName>style.visibility</p:attrName>
                                        </p:attrNameLst>
                                      </p:cBhvr>
                                      <p:to>
                                        <p:strVal val="visible"/>
                                      </p:to>
                                    </p:set>
                                    <p:animEffect transition="in" filter="fade">
                                      <p:cBhvr>
                                        <p:cTn id="61" dur="500"/>
                                        <p:tgtEl>
                                          <p:spTgt spid="9">
                                            <p:txEl>
                                              <p:pRg st="1" end="1"/>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20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0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8">
                                            <p:txEl>
                                              <p:pRg st="4" end="4"/>
                                            </p:txEl>
                                          </p:spTgt>
                                        </p:tgtEl>
                                        <p:attrNameLst>
                                          <p:attrName>style.visibility</p:attrName>
                                        </p:attrNameLst>
                                      </p:cBhvr>
                                      <p:to>
                                        <p:strVal val="visible"/>
                                      </p:to>
                                    </p:set>
                                    <p:animEffect transition="in" filter="fade">
                                      <p:cBhvr>
                                        <p:cTn id="70" dur="2000"/>
                                        <p:tgtEl>
                                          <p:spTgt spid="8">
                                            <p:txEl>
                                              <p:pRg st="4" end="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par>
                                <p:cTn id="76" presetID="10" presetClass="entr" presetSubtype="0" fill="hold" nodeType="withEffect">
                                  <p:stCondLst>
                                    <p:cond delay="0"/>
                                  </p:stCondLst>
                                  <p:childTnLst>
                                    <p:set>
                                      <p:cBhvr>
                                        <p:cTn id="77" dur="1" fill="hold">
                                          <p:stCondLst>
                                            <p:cond delay="0"/>
                                          </p:stCondLst>
                                        </p:cTn>
                                        <p:tgtEl>
                                          <p:spTgt spid="8">
                                            <p:txEl>
                                              <p:pRg st="5" end="5"/>
                                            </p:txEl>
                                          </p:spTgt>
                                        </p:tgtEl>
                                        <p:attrNameLst>
                                          <p:attrName>style.visibility</p:attrName>
                                        </p:attrNameLst>
                                      </p:cBhvr>
                                      <p:to>
                                        <p:strVal val="visible"/>
                                      </p:to>
                                    </p:set>
                                    <p:animEffect transition="in" filter="fade">
                                      <p:cBhvr>
                                        <p:cTn id="7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4" grpId="0"/>
      <p:bldP spid="16" grpId="0"/>
      <p:bldP spid="18" grpId="0"/>
      <p:bldP spid="20" grpId="0"/>
      <p:bldP spid="22" grpId="0"/>
      <p:bldP spid="23" grpId="0"/>
      <p:bldP spid="24"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llustration of particles being forced through a filter">
            <a:extLst>
              <a:ext uri="{FF2B5EF4-FFF2-40B4-BE49-F238E27FC236}">
                <a16:creationId xmlns:a16="http://schemas.microsoft.com/office/drawing/2014/main" id="{99890875-E910-4B73-AE02-94133B450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B3B78842-61D4-4BAC-89A9-9F06D73327B3}"/>
                  </a:ext>
                </a:extLst>
              </p:cNvPr>
              <p:cNvSpPr txBox="1"/>
              <p:nvPr/>
            </p:nvSpPr>
            <p:spPr>
              <a:xfrm>
                <a:off x="545370" y="1022360"/>
                <a:ext cx="11527979" cy="4074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nSpc>
                    <a:spcPct val="107000"/>
                  </a:lnSpc>
                  <a:spcAft>
                    <a:spcPts val="800"/>
                  </a:spcAft>
                  <a:buFont typeface="Arial" panose="020B0604020202020204" pitchFamily="34" charset="0"/>
                  <a:buChar char="•"/>
                  <a:tabLst>
                    <a:tab pos="3842385" algn="l"/>
                  </a:tabLst>
                </a:pPr>
                <a14:m>
                  <m:oMath xmlns:m="http://schemas.openxmlformats.org/officeDocument/2006/math">
                    <m:sSub>
                      <m:sSubPr>
                        <m:ctrlPr>
                          <a:rPr lang="tr-TR" i="1" smtClean="0">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𝑖𝑗</m:t>
                        </m:r>
                      </m:sub>
                    </m:sSub>
                    <m:d>
                      <m:dPr>
                        <m:ctrlPr>
                          <a:rPr lang="tr-TR" i="1">
                            <a:effectLst/>
                            <a:latin typeface="Cambria Math" panose="020405030504060302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oMath>
                </a14:m>
                <a:r>
                  <a:rPr lang="tr-TR" sz="1800" dirty="0">
                    <a:effectLst/>
                    <a:latin typeface="Calibri" panose="020F0502020204030204" pitchFamily="34" charset="0"/>
                    <a:ea typeface="Times New Roman" panose="02020603050405020304" pitchFamily="18" charset="0"/>
                    <a:cs typeface="Times New Roman" panose="02020603050405020304" pitchFamily="18" charset="0"/>
                  </a:rPr>
                  <a:t> i ve j ajanları arasındaki Öklid mesafesini temsil etmektedir. </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Metin kutusu 6">
                <a:extLst>
                  <a:ext uri="{FF2B5EF4-FFF2-40B4-BE49-F238E27FC236}">
                    <a16:creationId xmlns:a16="http://schemas.microsoft.com/office/drawing/2014/main" id="{B3B78842-61D4-4BAC-89A9-9F06D73327B3}"/>
                  </a:ext>
                </a:extLst>
              </p:cNvPr>
              <p:cNvSpPr txBox="1">
                <a:spLocks noRot="1" noChangeAspect="1" noMove="1" noResize="1" noEditPoints="1" noAdjustHandles="1" noChangeArrowheads="1" noChangeShapeType="1" noTextEdit="1"/>
              </p:cNvSpPr>
              <p:nvPr/>
            </p:nvSpPr>
            <p:spPr>
              <a:xfrm>
                <a:off x="545370" y="1022360"/>
                <a:ext cx="11527979" cy="407419"/>
              </a:xfrm>
              <a:prstGeom prst="rect">
                <a:avLst/>
              </a:prstGeom>
              <a:blipFill>
                <a:blip r:embed="rId3"/>
                <a:stretch>
                  <a:fillRect l="-264" t="-2899" b="-1594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2E05C7C5-6BB7-446F-8443-3B3166DEB312}"/>
                  </a:ext>
                </a:extLst>
              </p:cNvPr>
              <p:cNvSpPr txBox="1"/>
              <p:nvPr/>
            </p:nvSpPr>
            <p:spPr>
              <a:xfrm>
                <a:off x="545370" y="2286199"/>
                <a:ext cx="4868795" cy="204100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endParaRPr lang="tr-TR" b="1" i="1" dirty="0">
                  <a:solidFill>
                    <a:srgbClr val="836967"/>
                  </a:solidFill>
                  <a:latin typeface="Cambria Math" panose="02040503050406030204" pitchFamily="18" charset="0"/>
                </a:endParaRPr>
              </a:p>
              <a:p>
                <a14:m>
                  <m:oMath xmlns:m="http://schemas.openxmlformats.org/officeDocument/2006/math">
                    <m:sSub>
                      <m:sSubPr>
                        <m:ctrlPr>
                          <a:rPr lang="tr-TR" b="1" i="1" smtClean="0">
                            <a:solidFill>
                              <a:srgbClr val="836967"/>
                            </a:solidFill>
                            <a:latin typeface="Cambria Math" panose="02040503050406030204" pitchFamily="18" charset="0"/>
                          </a:rPr>
                        </m:ctrlPr>
                      </m:sSubPr>
                      <m:e>
                        <m:r>
                          <a:rPr lang="tr-TR" b="1" i="1">
                            <a:latin typeface="Cambria Math" panose="02040503050406030204" pitchFamily="18" charset="0"/>
                          </a:rPr>
                          <m:t>𝑹</m:t>
                        </m:r>
                      </m:e>
                      <m:sub>
                        <m:r>
                          <a:rPr lang="tr-TR" b="1" i="1">
                            <a:latin typeface="Cambria Math" panose="02040503050406030204" pitchFamily="18" charset="0"/>
                          </a:rPr>
                          <m:t>𝒊𝒋</m:t>
                        </m:r>
                      </m:sub>
                    </m:sSub>
                    <m:d>
                      <m:dPr>
                        <m:ctrlPr>
                          <a:rPr lang="tr-TR" b="1" i="1">
                            <a:solidFill>
                              <a:srgbClr val="836967"/>
                            </a:solidFill>
                            <a:latin typeface="Cambria Math" panose="02040503050406030204" pitchFamily="18" charset="0"/>
                          </a:rPr>
                        </m:ctrlPr>
                      </m:dPr>
                      <m:e>
                        <m:r>
                          <a:rPr lang="tr-TR" b="1" i="1">
                            <a:latin typeface="Cambria Math" panose="02040503050406030204" pitchFamily="18" charset="0"/>
                          </a:rPr>
                          <m:t>𝒕</m:t>
                        </m:r>
                      </m:e>
                    </m:d>
                    <m:r>
                      <a:rPr lang="tr-TR" b="1" i="0">
                        <a:latin typeface="Cambria Math" panose="02040503050406030204" pitchFamily="18" charset="0"/>
                      </a:rPr>
                      <m:t>=</m:t>
                    </m:r>
                    <m:rad>
                      <m:radPr>
                        <m:degHide m:val="on"/>
                        <m:ctrlPr>
                          <a:rPr lang="tr-TR" b="1" i="1">
                            <a:solidFill>
                              <a:srgbClr val="836967"/>
                            </a:solidFill>
                            <a:latin typeface="Cambria Math" panose="02040503050406030204" pitchFamily="18" charset="0"/>
                          </a:rPr>
                        </m:ctrlPr>
                      </m:radPr>
                      <m:deg/>
                      <m:e>
                        <m:nary>
                          <m:naryPr>
                            <m:chr m:val="∑"/>
                            <m:limLoc m:val="undOvr"/>
                            <m:ctrlPr>
                              <a:rPr lang="tr-TR" b="1" i="1">
                                <a:latin typeface="Cambria Math" panose="02040503050406030204" pitchFamily="18" charset="0"/>
                              </a:rPr>
                            </m:ctrlPr>
                          </m:naryPr>
                          <m:sub>
                            <m:r>
                              <a:rPr lang="tr-TR" b="1" i="1">
                                <a:latin typeface="Cambria Math" panose="02040503050406030204" pitchFamily="18" charset="0"/>
                              </a:rPr>
                              <m:t>𝒅</m:t>
                            </m:r>
                            <m:r>
                              <a:rPr lang="tr-TR" b="1" i="0">
                                <a:latin typeface="Cambria Math" panose="02040503050406030204" pitchFamily="18" charset="0"/>
                              </a:rPr>
                              <m:t>=</m:t>
                            </m:r>
                            <m:r>
                              <a:rPr lang="tr-TR" b="1" i="0">
                                <a:latin typeface="Cambria Math" panose="02040503050406030204" pitchFamily="18" charset="0"/>
                              </a:rPr>
                              <m:t>𝟏</m:t>
                            </m:r>
                          </m:sub>
                          <m:sup>
                            <m:r>
                              <a:rPr lang="tr-TR" b="1" i="1">
                                <a:latin typeface="Cambria Math" panose="02040503050406030204" pitchFamily="18" charset="0"/>
                              </a:rPr>
                              <m:t>𝒏</m:t>
                            </m:r>
                          </m:sup>
                          <m:e>
                            <m:sSup>
                              <m:sSupPr>
                                <m:ctrlPr>
                                  <a:rPr lang="tr-TR" b="1" i="1">
                                    <a:solidFill>
                                      <a:srgbClr val="836967"/>
                                    </a:solidFill>
                                    <a:latin typeface="Cambria Math" panose="02040503050406030204" pitchFamily="18" charset="0"/>
                                  </a:rPr>
                                </m:ctrlPr>
                              </m:sSupPr>
                              <m:e>
                                <m:d>
                                  <m:dPr>
                                    <m:ctrlPr>
                                      <a:rPr lang="tr-TR" b="1" i="1">
                                        <a:latin typeface="Cambria Math" panose="02040503050406030204" pitchFamily="18" charset="0"/>
                                      </a:rPr>
                                    </m:ctrlPr>
                                  </m:dPr>
                                  <m:e>
                                    <m:sSubSup>
                                      <m:sSubSupPr>
                                        <m:ctrlPr>
                                          <a:rPr lang="tr-TR" b="1" i="1">
                                            <a:solidFill>
                                              <a:srgbClr val="836967"/>
                                            </a:solidFill>
                                            <a:latin typeface="Cambria Math" panose="02040503050406030204" pitchFamily="18" charset="0"/>
                                          </a:rPr>
                                        </m:ctrlPr>
                                      </m:sSubSupPr>
                                      <m:e>
                                        <m:r>
                                          <a:rPr lang="tr-TR" b="1" i="1">
                                            <a:latin typeface="Cambria Math" panose="02040503050406030204" pitchFamily="18" charset="0"/>
                                          </a:rPr>
                                          <m:t>𝒙</m:t>
                                        </m:r>
                                      </m:e>
                                      <m:sub>
                                        <m:r>
                                          <a:rPr lang="tr-TR" b="1" i="1">
                                            <a:latin typeface="Cambria Math" panose="02040503050406030204" pitchFamily="18" charset="0"/>
                                          </a:rPr>
                                          <m:t>𝒊</m:t>
                                        </m:r>
                                      </m:sub>
                                      <m:sup>
                                        <m:r>
                                          <a:rPr lang="tr-TR" b="1" i="1">
                                            <a:latin typeface="Cambria Math" panose="02040503050406030204" pitchFamily="18" charset="0"/>
                                          </a:rPr>
                                          <m:t>𝒅</m:t>
                                        </m:r>
                                      </m:sup>
                                    </m:sSubSup>
                                    <m:d>
                                      <m:dPr>
                                        <m:ctrlPr>
                                          <a:rPr lang="tr-TR" b="1" i="1">
                                            <a:solidFill>
                                              <a:srgbClr val="836967"/>
                                            </a:solidFill>
                                            <a:latin typeface="Cambria Math" panose="02040503050406030204" pitchFamily="18" charset="0"/>
                                          </a:rPr>
                                        </m:ctrlPr>
                                      </m:dPr>
                                      <m:e>
                                        <m:r>
                                          <a:rPr lang="tr-TR" b="1" i="1">
                                            <a:latin typeface="Cambria Math" panose="02040503050406030204" pitchFamily="18" charset="0"/>
                                          </a:rPr>
                                          <m:t>𝒕</m:t>
                                        </m:r>
                                      </m:e>
                                    </m:d>
                                    <m:r>
                                      <a:rPr lang="tr-TR" b="1" i="0">
                                        <a:latin typeface="Cambria Math" panose="02040503050406030204" pitchFamily="18" charset="0"/>
                                      </a:rPr>
                                      <m:t>−</m:t>
                                    </m:r>
                                    <m:sSubSup>
                                      <m:sSubSupPr>
                                        <m:ctrlPr>
                                          <a:rPr lang="tr-TR" b="1" i="1">
                                            <a:solidFill>
                                              <a:srgbClr val="836967"/>
                                            </a:solidFill>
                                            <a:latin typeface="Cambria Math" panose="02040503050406030204" pitchFamily="18" charset="0"/>
                                          </a:rPr>
                                        </m:ctrlPr>
                                      </m:sSubSupPr>
                                      <m:e>
                                        <m:r>
                                          <a:rPr lang="tr-TR" b="1" i="1">
                                            <a:latin typeface="Cambria Math" panose="02040503050406030204" pitchFamily="18" charset="0"/>
                                          </a:rPr>
                                          <m:t>𝒙</m:t>
                                        </m:r>
                                      </m:e>
                                      <m:sub>
                                        <m:r>
                                          <a:rPr lang="tr-TR" b="1" i="1">
                                            <a:latin typeface="Cambria Math" panose="02040503050406030204" pitchFamily="18" charset="0"/>
                                          </a:rPr>
                                          <m:t>𝒋</m:t>
                                        </m:r>
                                      </m:sub>
                                      <m:sup>
                                        <m:r>
                                          <a:rPr lang="tr-TR" b="1" i="1">
                                            <a:latin typeface="Cambria Math" panose="02040503050406030204" pitchFamily="18" charset="0"/>
                                          </a:rPr>
                                          <m:t>𝒅</m:t>
                                        </m:r>
                                      </m:sup>
                                    </m:sSubSup>
                                    <m:d>
                                      <m:dPr>
                                        <m:ctrlPr>
                                          <a:rPr lang="tr-TR" b="1" i="1">
                                            <a:latin typeface="Cambria Math" panose="02040503050406030204" pitchFamily="18" charset="0"/>
                                          </a:rPr>
                                        </m:ctrlPr>
                                      </m:dPr>
                                      <m:e>
                                        <m:r>
                                          <a:rPr lang="tr-TR" b="1" i="1">
                                            <a:latin typeface="Cambria Math" panose="02040503050406030204" pitchFamily="18" charset="0"/>
                                          </a:rPr>
                                          <m:t>𝒕</m:t>
                                        </m:r>
                                      </m:e>
                                    </m:d>
                                  </m:e>
                                </m:d>
                              </m:e>
                              <m:sup>
                                <m:r>
                                  <a:rPr lang="tr-TR" b="1" i="0">
                                    <a:latin typeface="Cambria Math" panose="02040503050406030204" pitchFamily="18" charset="0"/>
                                  </a:rPr>
                                  <m:t>𝟐</m:t>
                                </m:r>
                              </m:sup>
                            </m:sSup>
                          </m:e>
                        </m:nary>
                      </m:e>
                    </m:rad>
                  </m:oMath>
                </a14:m>
                <a:r>
                  <a:rPr lang="tr-TR" b="1" dirty="0"/>
                  <a:t>                    </a:t>
                </a:r>
                <a:r>
                  <a:rPr lang="tr-TR" sz="1600" dirty="0"/>
                  <a:t>(3)</a:t>
                </a:r>
              </a:p>
              <a:p>
                <a:endParaRPr lang="tr-TR" dirty="0"/>
              </a:p>
              <a:p>
                <a:r>
                  <a:rPr lang="tr-TR" b="1" dirty="0"/>
                  <a:t>Bu algoritmada </a:t>
                </a:r>
                <a:r>
                  <a:rPr lang="tr-TR" b="1" dirty="0" err="1"/>
                  <a:t>Oklid</a:t>
                </a:r>
                <a:r>
                  <a:rPr lang="tr-TR" b="1" dirty="0"/>
                  <a:t> mesafesinin hesabı</a:t>
                </a:r>
              </a:p>
              <a:p>
                <a:r>
                  <a:rPr lang="tr-TR" b="1" dirty="0"/>
                  <a:t>n toplam boyut </a:t>
                </a:r>
                <a:r>
                  <a:rPr lang="tr-TR" b="1" dirty="0" err="1"/>
                  <a:t>sayısı,d</a:t>
                </a:r>
                <a:r>
                  <a:rPr lang="tr-TR" b="1" dirty="0"/>
                  <a:t> bulunulan boyut</a:t>
                </a:r>
              </a:p>
              <a:p>
                <a:endParaRPr lang="tr-TR" b="1" dirty="0"/>
              </a:p>
            </p:txBody>
          </p:sp>
        </mc:Choice>
        <mc:Fallback xmlns="">
          <p:sp>
            <p:nvSpPr>
              <p:cNvPr id="8" name="Metin kutusu 7">
                <a:extLst>
                  <a:ext uri="{FF2B5EF4-FFF2-40B4-BE49-F238E27FC236}">
                    <a16:creationId xmlns:a16="http://schemas.microsoft.com/office/drawing/2014/main" id="{2E05C7C5-6BB7-446F-8443-3B3166DEB312}"/>
                  </a:ext>
                </a:extLst>
              </p:cNvPr>
              <p:cNvSpPr txBox="1">
                <a:spLocks noRot="1" noChangeAspect="1" noMove="1" noResize="1" noEditPoints="1" noAdjustHandles="1" noChangeArrowheads="1" noChangeShapeType="1" noTextEdit="1"/>
              </p:cNvSpPr>
              <p:nvPr/>
            </p:nvSpPr>
            <p:spPr>
              <a:xfrm>
                <a:off x="545370" y="2286199"/>
                <a:ext cx="4868795" cy="2041008"/>
              </a:xfrm>
              <a:prstGeom prst="rect">
                <a:avLst/>
              </a:prstGeom>
              <a:blipFill>
                <a:blip r:embed="rId4"/>
                <a:stretch>
                  <a:fillRect l="-874"/>
                </a:stretch>
              </a:blipFill>
            </p:spPr>
            <p:txBody>
              <a:bodyPr/>
              <a:lstStyle/>
              <a:p>
                <a:r>
                  <a:rPr lang="tr-TR">
                    <a:noFill/>
                  </a:rPr>
                  <a:t> </a:t>
                </a:r>
              </a:p>
            </p:txBody>
          </p:sp>
        </mc:Fallback>
      </mc:AlternateContent>
      <p:sp>
        <p:nvSpPr>
          <p:cNvPr id="13" name="AutoShape 4" descr="Distance Between Two Points 2D Formula">
            <a:extLst>
              <a:ext uri="{FF2B5EF4-FFF2-40B4-BE49-F238E27FC236}">
                <a16:creationId xmlns:a16="http://schemas.microsoft.com/office/drawing/2014/main" id="{FADABBAC-70FD-484D-BA8C-674BF96601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21" name="Dikdörtgen 20">
            <a:extLst>
              <a:ext uri="{FF2B5EF4-FFF2-40B4-BE49-F238E27FC236}">
                <a16:creationId xmlns:a16="http://schemas.microsoft.com/office/drawing/2014/main" id="{3FE2F7FB-8507-4CBD-8A8B-A8A45124309E}"/>
              </a:ext>
            </a:extLst>
          </p:cNvPr>
          <p:cNvSpPr/>
          <p:nvPr/>
        </p:nvSpPr>
        <p:spPr>
          <a:xfrm>
            <a:off x="6134015" y="1857340"/>
            <a:ext cx="5762921" cy="3293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cxnSp>
        <p:nvCxnSpPr>
          <p:cNvPr id="29" name="Düz Bağlayıcı 28">
            <a:extLst>
              <a:ext uri="{FF2B5EF4-FFF2-40B4-BE49-F238E27FC236}">
                <a16:creationId xmlns:a16="http://schemas.microsoft.com/office/drawing/2014/main" id="{9D8CB540-D48E-453A-A82A-E1EA5A2A23B6}"/>
              </a:ext>
            </a:extLst>
          </p:cNvPr>
          <p:cNvCxnSpPr>
            <a:cxnSpLocks/>
          </p:cNvCxnSpPr>
          <p:nvPr/>
        </p:nvCxnSpPr>
        <p:spPr>
          <a:xfrm flipV="1">
            <a:off x="6760464" y="2452139"/>
            <a:ext cx="1969471" cy="114086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C7572DB-61E0-47B3-9319-90D1679574A4}"/>
              </a:ext>
            </a:extLst>
          </p:cNvPr>
          <p:cNvSpPr/>
          <p:nvPr/>
        </p:nvSpPr>
        <p:spPr>
          <a:xfrm>
            <a:off x="8352766" y="1994939"/>
            <a:ext cx="914400" cy="914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a:extLst>
              <a:ext uri="{FF2B5EF4-FFF2-40B4-BE49-F238E27FC236}">
                <a16:creationId xmlns:a16="http://schemas.microsoft.com/office/drawing/2014/main" id="{8F1851B0-B3B2-4720-9195-701428DAD8DC}"/>
              </a:ext>
            </a:extLst>
          </p:cNvPr>
          <p:cNvSpPr/>
          <p:nvPr/>
        </p:nvSpPr>
        <p:spPr>
          <a:xfrm>
            <a:off x="6303264" y="3135808"/>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Metin kutusu 31">
            <a:extLst>
              <a:ext uri="{FF2B5EF4-FFF2-40B4-BE49-F238E27FC236}">
                <a16:creationId xmlns:a16="http://schemas.microsoft.com/office/drawing/2014/main" id="{F5FE1C76-9238-49A5-B1DC-6CE4C8C56274}"/>
              </a:ext>
            </a:extLst>
          </p:cNvPr>
          <p:cNvSpPr txBox="1"/>
          <p:nvPr/>
        </p:nvSpPr>
        <p:spPr>
          <a:xfrm rot="20114344">
            <a:off x="7166120" y="2765011"/>
            <a:ext cx="966355" cy="369332"/>
          </a:xfrm>
          <a:prstGeom prst="rect">
            <a:avLst/>
          </a:prstGeom>
          <a:noFill/>
        </p:spPr>
        <p:txBody>
          <a:bodyPr wrap="none" rtlCol="0">
            <a:spAutoFit/>
          </a:bodyPr>
          <a:lstStyle/>
          <a:p>
            <a:r>
              <a:rPr lang="tr-TR" dirty="0" err="1"/>
              <a:t>distance</a:t>
            </a:r>
            <a:endParaRPr lang="tr-TR" dirty="0"/>
          </a:p>
        </p:txBody>
      </p: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AD88CEE7-DF45-4DDA-B9CE-7A98F13DA402}"/>
                  </a:ext>
                </a:extLst>
              </p:cNvPr>
              <p:cNvSpPr txBox="1"/>
              <p:nvPr/>
            </p:nvSpPr>
            <p:spPr>
              <a:xfrm>
                <a:off x="8469447" y="2457793"/>
                <a:ext cx="79771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𝒙</m:t>
                          </m:r>
                        </m:e>
                        <m:sub>
                          <m:r>
                            <a:rPr lang="tr-TR" b="1" i="1">
                              <a:latin typeface="Cambria Math" panose="02040503050406030204" pitchFamily="18" charset="0"/>
                            </a:rPr>
                            <m:t>𝟏</m:t>
                          </m:r>
                        </m:sub>
                      </m:sSub>
                      <m:sSub>
                        <m:sSubPr>
                          <m:ctrlPr>
                            <a:rPr lang="tr-TR" b="1" i="1">
                              <a:latin typeface="Cambria Math" panose="02040503050406030204" pitchFamily="18" charset="0"/>
                            </a:rPr>
                          </m:ctrlPr>
                        </m:sSubPr>
                        <m:e>
                          <m:r>
                            <a:rPr lang="tr-TR" b="1" i="1" smtClean="0">
                              <a:latin typeface="Cambria Math" panose="02040503050406030204" pitchFamily="18" charset="0"/>
                            </a:rPr>
                            <m:t>𝒚</m:t>
                          </m:r>
                        </m:e>
                        <m:sub>
                          <m:r>
                            <a:rPr lang="tr-TR" b="1" i="1">
                              <a:latin typeface="Cambria Math" panose="02040503050406030204" pitchFamily="18" charset="0"/>
                            </a:rPr>
                            <m:t>𝟏</m:t>
                          </m:r>
                        </m:sub>
                      </m:sSub>
                    </m:oMath>
                  </m:oMathPara>
                </a14:m>
                <a:endParaRPr lang="tr-TR" b="1" dirty="0"/>
              </a:p>
              <a:p>
                <a:endParaRPr lang="tr-TR" dirty="0"/>
              </a:p>
            </p:txBody>
          </p:sp>
        </mc:Choice>
        <mc:Fallback xmlns="">
          <p:sp>
            <p:nvSpPr>
              <p:cNvPr id="33" name="Metin kutusu 32">
                <a:extLst>
                  <a:ext uri="{FF2B5EF4-FFF2-40B4-BE49-F238E27FC236}">
                    <a16:creationId xmlns:a16="http://schemas.microsoft.com/office/drawing/2014/main" id="{AD88CEE7-DF45-4DDA-B9CE-7A98F13DA402}"/>
                  </a:ext>
                </a:extLst>
              </p:cNvPr>
              <p:cNvSpPr txBox="1">
                <a:spLocks noRot="1" noChangeAspect="1" noMove="1" noResize="1" noEditPoints="1" noAdjustHandles="1" noChangeArrowheads="1" noChangeShapeType="1" noTextEdit="1"/>
              </p:cNvSpPr>
              <p:nvPr/>
            </p:nvSpPr>
            <p:spPr>
              <a:xfrm>
                <a:off x="8469447" y="2457793"/>
                <a:ext cx="797719" cy="64633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4" name="Metin kutusu 33">
                <a:extLst>
                  <a:ext uri="{FF2B5EF4-FFF2-40B4-BE49-F238E27FC236}">
                    <a16:creationId xmlns:a16="http://schemas.microsoft.com/office/drawing/2014/main" id="{1762F398-B090-410C-8951-B00644D4898B}"/>
                  </a:ext>
                </a:extLst>
              </p:cNvPr>
              <p:cNvSpPr txBox="1"/>
              <p:nvPr/>
            </p:nvSpPr>
            <p:spPr>
              <a:xfrm>
                <a:off x="6344356" y="3640217"/>
                <a:ext cx="8322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𝒙</m:t>
                          </m:r>
                        </m:e>
                        <m:sub>
                          <m:r>
                            <a:rPr lang="tr-TR" b="1" i="1" smtClean="0">
                              <a:latin typeface="Cambria Math" panose="02040503050406030204" pitchFamily="18" charset="0"/>
                            </a:rPr>
                            <m:t>𝟐</m:t>
                          </m:r>
                        </m:sub>
                      </m:sSub>
                      <m:sSub>
                        <m:sSubPr>
                          <m:ctrlPr>
                            <a:rPr lang="tr-TR" b="1" i="1">
                              <a:latin typeface="Cambria Math" panose="02040503050406030204" pitchFamily="18" charset="0"/>
                            </a:rPr>
                          </m:ctrlPr>
                        </m:sSubPr>
                        <m:e>
                          <m:r>
                            <a:rPr lang="tr-TR" b="1" i="1" smtClean="0">
                              <a:latin typeface="Cambria Math" panose="02040503050406030204" pitchFamily="18" charset="0"/>
                            </a:rPr>
                            <m:t>𝒚</m:t>
                          </m:r>
                        </m:e>
                        <m:sub>
                          <m:r>
                            <a:rPr lang="tr-TR" b="1" i="1" smtClean="0">
                              <a:latin typeface="Cambria Math" panose="02040503050406030204" pitchFamily="18" charset="0"/>
                            </a:rPr>
                            <m:t>𝟐</m:t>
                          </m:r>
                        </m:sub>
                      </m:sSub>
                    </m:oMath>
                  </m:oMathPara>
                </a14:m>
                <a:endParaRPr lang="tr-TR" b="1" dirty="0"/>
              </a:p>
              <a:p>
                <a:endParaRPr lang="tr-TR" dirty="0"/>
              </a:p>
            </p:txBody>
          </p:sp>
        </mc:Choice>
        <mc:Fallback xmlns="">
          <p:sp>
            <p:nvSpPr>
              <p:cNvPr id="34" name="Metin kutusu 33">
                <a:extLst>
                  <a:ext uri="{FF2B5EF4-FFF2-40B4-BE49-F238E27FC236}">
                    <a16:creationId xmlns:a16="http://schemas.microsoft.com/office/drawing/2014/main" id="{1762F398-B090-410C-8951-B00644D4898B}"/>
                  </a:ext>
                </a:extLst>
              </p:cNvPr>
              <p:cNvSpPr txBox="1">
                <a:spLocks noRot="1" noChangeAspect="1" noMove="1" noResize="1" noEditPoints="1" noAdjustHandles="1" noChangeArrowheads="1" noChangeShapeType="1" noTextEdit="1"/>
              </p:cNvSpPr>
              <p:nvPr/>
            </p:nvSpPr>
            <p:spPr>
              <a:xfrm>
                <a:off x="6344356" y="3640217"/>
                <a:ext cx="832216" cy="646331"/>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6" name="Metin kutusu 25">
                <a:extLst>
                  <a:ext uri="{FF2B5EF4-FFF2-40B4-BE49-F238E27FC236}">
                    <a16:creationId xmlns:a16="http://schemas.microsoft.com/office/drawing/2014/main" id="{A4AD511E-03CF-4659-B01B-BEB0A94C3579}"/>
                  </a:ext>
                </a:extLst>
              </p:cNvPr>
              <p:cNvSpPr txBox="1"/>
              <p:nvPr/>
            </p:nvSpPr>
            <p:spPr>
              <a:xfrm>
                <a:off x="7745199" y="3460889"/>
                <a:ext cx="3953848" cy="427746"/>
              </a:xfrm>
              <a:prstGeom prst="rect">
                <a:avLst/>
              </a:prstGeom>
              <a:noFill/>
            </p:spPr>
            <p:txBody>
              <a:bodyPr wrap="square" rtlCol="0">
                <a:spAutoFit/>
              </a:bodyPr>
              <a:lstStyle/>
              <a:p>
                <a:r>
                  <a:rPr lang="tr-TR" dirty="0"/>
                  <a:t>d</a:t>
                </a:r>
                <a:r>
                  <a:rPr lang="tr-TR" dirty="0" err="1"/>
                  <a:t>istance</a:t>
                </a:r>
                <a:r>
                  <a:rPr lang="tr-TR" dirty="0"/>
                  <a:t> =</a:t>
                </a:r>
                <a14:m>
                  <m:oMath xmlns:m="http://schemas.openxmlformats.org/officeDocument/2006/math">
                    <m:r>
                      <a:rPr lang="tr-TR" b="0" i="0" smtClean="0">
                        <a:latin typeface="Cambria Math" panose="02040503050406030204" pitchFamily="18" charset="0"/>
                      </a:rPr>
                      <m:t> </m:t>
                    </m:r>
                    <m:rad>
                      <m:radPr>
                        <m:degHide m:val="on"/>
                        <m:ctrlPr>
                          <a:rPr lang="tr-TR" i="1" smtClean="0">
                            <a:latin typeface="Cambria Math" panose="02040503050406030204" pitchFamily="18" charset="0"/>
                          </a:rPr>
                        </m:ctrlPr>
                      </m:radPr>
                      <m:deg/>
                      <m:e>
                        <m:sSup>
                          <m:sSupPr>
                            <m:ctrlPr>
                              <a:rPr lang="tr-TR" b="0" i="1" smtClean="0">
                                <a:latin typeface="Cambria Math" panose="02040503050406030204" pitchFamily="18" charset="0"/>
                              </a:rPr>
                            </m:ctrlPr>
                          </m:sSupPr>
                          <m:e>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e>
                          <m:sup>
                            <m:r>
                              <a:rPr lang="tr-TR" b="0" i="1" smtClean="0">
                                <a:latin typeface="Cambria Math" panose="02040503050406030204" pitchFamily="18" charset="0"/>
                              </a:rPr>
                              <m:t>2</m:t>
                            </m:r>
                          </m:sup>
                        </m:sSup>
                        <m:r>
                          <a:rPr lang="tr-TR" b="0" i="1" smtClean="0">
                            <a:latin typeface="Cambria Math" panose="02040503050406030204" pitchFamily="18" charset="0"/>
                          </a:rPr>
                          <m:t>+</m:t>
                        </m:r>
                        <m:sSup>
                          <m:sSupPr>
                            <m:ctrlPr>
                              <a:rPr lang="tr-TR" i="1">
                                <a:latin typeface="Cambria Math" panose="02040503050406030204" pitchFamily="18" charset="0"/>
                              </a:rPr>
                            </m:ctrlPr>
                          </m:sSupPr>
                          <m:e>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e>
                          <m:sup>
                            <m:r>
                              <a:rPr lang="tr-TR" i="1">
                                <a:latin typeface="Cambria Math" panose="02040503050406030204" pitchFamily="18" charset="0"/>
                              </a:rPr>
                              <m:t>2</m:t>
                            </m:r>
                          </m:sup>
                        </m:sSup>
                      </m:e>
                    </m:rad>
                  </m:oMath>
                </a14:m>
                <a:endParaRPr lang="tr-TR" dirty="0"/>
              </a:p>
            </p:txBody>
          </p:sp>
        </mc:Choice>
        <mc:Fallback xmlns="">
          <p:sp>
            <p:nvSpPr>
              <p:cNvPr id="26" name="Metin kutusu 25">
                <a:extLst>
                  <a:ext uri="{FF2B5EF4-FFF2-40B4-BE49-F238E27FC236}">
                    <a16:creationId xmlns:a16="http://schemas.microsoft.com/office/drawing/2014/main" id="{A4AD511E-03CF-4659-B01B-BEB0A94C3579}"/>
                  </a:ext>
                </a:extLst>
              </p:cNvPr>
              <p:cNvSpPr txBox="1">
                <a:spLocks noRot="1" noChangeAspect="1" noMove="1" noResize="1" noEditPoints="1" noAdjustHandles="1" noChangeArrowheads="1" noChangeShapeType="1" noTextEdit="1"/>
              </p:cNvSpPr>
              <p:nvPr/>
            </p:nvSpPr>
            <p:spPr>
              <a:xfrm>
                <a:off x="7745199" y="3460889"/>
                <a:ext cx="3953848" cy="427746"/>
              </a:xfrm>
              <a:prstGeom prst="rect">
                <a:avLst/>
              </a:prstGeom>
              <a:blipFill>
                <a:blip r:embed="rId7"/>
                <a:stretch>
                  <a:fillRect l="-1389" b="-21429"/>
                </a:stretch>
              </a:blipFill>
            </p:spPr>
            <p:txBody>
              <a:bodyPr/>
              <a:lstStyle/>
              <a:p>
                <a:r>
                  <a:rPr lang="tr-TR">
                    <a:noFill/>
                  </a:rPr>
                  <a:t> </a:t>
                </a:r>
              </a:p>
            </p:txBody>
          </p:sp>
        </mc:Fallback>
      </mc:AlternateContent>
      <p:sp>
        <p:nvSpPr>
          <p:cNvPr id="35" name="Metin kutusu 34">
            <a:extLst>
              <a:ext uri="{FF2B5EF4-FFF2-40B4-BE49-F238E27FC236}">
                <a16:creationId xmlns:a16="http://schemas.microsoft.com/office/drawing/2014/main" id="{75AB6E20-FB5E-4261-9DE4-DF78FB1EC0E0}"/>
              </a:ext>
            </a:extLst>
          </p:cNvPr>
          <p:cNvSpPr txBox="1"/>
          <p:nvPr/>
        </p:nvSpPr>
        <p:spPr>
          <a:xfrm>
            <a:off x="6303264" y="4286548"/>
            <a:ext cx="5549212" cy="646331"/>
          </a:xfrm>
          <a:prstGeom prst="rect">
            <a:avLst/>
          </a:prstGeom>
          <a:noFill/>
        </p:spPr>
        <p:txBody>
          <a:bodyPr wrap="square" rtlCol="0">
            <a:spAutoFit/>
          </a:bodyPr>
          <a:lstStyle/>
          <a:p>
            <a:r>
              <a:rPr lang="tr-TR" dirty="0"/>
              <a:t>d=2(</a:t>
            </a:r>
            <a:r>
              <a:rPr lang="tr-TR" dirty="0" err="1"/>
              <a:t>x,y</a:t>
            </a:r>
            <a:r>
              <a:rPr lang="tr-TR" dirty="0"/>
              <a:t>) Boyutlu koordinat düzlemindeki iki cismin arasındaki mesafeyi(Öklid mesafesi) bulan formül</a:t>
            </a:r>
          </a:p>
        </p:txBody>
      </p:sp>
    </p:spTree>
    <p:extLst>
      <p:ext uri="{BB962C8B-B14F-4D97-AF65-F5344CB8AC3E}">
        <p14:creationId xmlns:p14="http://schemas.microsoft.com/office/powerpoint/2010/main" val="1657426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185E66D-A9BD-4AD7-80A9-70403D18411F}"/>
              </a:ext>
            </a:extLst>
          </p:cNvPr>
          <p:cNvSpPr>
            <a:spLocks noGrp="1"/>
          </p:cNvSpPr>
          <p:nvPr>
            <p:ph type="title"/>
          </p:nvPr>
        </p:nvSpPr>
        <p:spPr>
          <a:xfrm>
            <a:off x="4443259" y="141605"/>
            <a:ext cx="2870200" cy="1077595"/>
          </a:xfrm>
        </p:spPr>
        <p:txBody>
          <a:bodyPr/>
          <a:lstStyle/>
          <a:p>
            <a:r>
              <a:rPr lang="tr-TR" dirty="0"/>
              <a:t>Genel Bakış</a:t>
            </a:r>
          </a:p>
        </p:txBody>
      </p:sp>
      <p:pic>
        <p:nvPicPr>
          <p:cNvPr id="5" name="Resim 4">
            <a:extLst>
              <a:ext uri="{FF2B5EF4-FFF2-40B4-BE49-F238E27FC236}">
                <a16:creationId xmlns:a16="http://schemas.microsoft.com/office/drawing/2014/main" id="{2D135570-F214-4F70-871C-2D6B9EFDAD1F}"/>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23206" y="1395928"/>
            <a:ext cx="3777294" cy="3696812"/>
          </a:xfrm>
          <a:prstGeom prst="rect">
            <a:avLst/>
          </a:prstGeom>
        </p:spPr>
      </p:pic>
      <p:pic>
        <p:nvPicPr>
          <p:cNvPr id="6" name="Resim 5">
            <a:extLst>
              <a:ext uri="{FF2B5EF4-FFF2-40B4-BE49-F238E27FC236}">
                <a16:creationId xmlns:a16="http://schemas.microsoft.com/office/drawing/2014/main" id="{4C960366-4DCE-469F-B94D-432E95C0A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738" y="1672927"/>
            <a:ext cx="3777294" cy="3696812"/>
          </a:xfrm>
          <a:prstGeom prst="rect">
            <a:avLst/>
          </a:prstGeom>
        </p:spPr>
      </p:pic>
      <p:pic>
        <p:nvPicPr>
          <p:cNvPr id="7" name="Resim 6">
            <a:extLst>
              <a:ext uri="{FF2B5EF4-FFF2-40B4-BE49-F238E27FC236}">
                <a16:creationId xmlns:a16="http://schemas.microsoft.com/office/drawing/2014/main" id="{64F80E25-75BE-4071-966E-3F2E740CC1C0}"/>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305802" y="1043394"/>
            <a:ext cx="3777294" cy="3696812"/>
          </a:xfrm>
          <a:prstGeom prst="rect">
            <a:avLst/>
          </a:prstGeom>
        </p:spPr>
      </p:pic>
      <p:sp>
        <p:nvSpPr>
          <p:cNvPr id="8" name="Metin kutusu 7">
            <a:extLst>
              <a:ext uri="{FF2B5EF4-FFF2-40B4-BE49-F238E27FC236}">
                <a16:creationId xmlns:a16="http://schemas.microsoft.com/office/drawing/2014/main" id="{B891F3B0-0365-485A-82DE-DC096A0903F0}"/>
              </a:ext>
            </a:extLst>
          </p:cNvPr>
          <p:cNvSpPr txBox="1"/>
          <p:nvPr/>
        </p:nvSpPr>
        <p:spPr>
          <a:xfrm>
            <a:off x="1553881" y="2245469"/>
            <a:ext cx="866140" cy="646331"/>
          </a:xfrm>
          <a:prstGeom prst="rect">
            <a:avLst/>
          </a:prstGeom>
          <a:noFill/>
        </p:spPr>
        <p:txBody>
          <a:bodyPr wrap="square" rtlCol="0">
            <a:spAutoFit/>
          </a:bodyPr>
          <a:lstStyle/>
          <a:p>
            <a:r>
              <a:rPr lang="tr-TR" b="1" dirty="0"/>
              <a:t>Nedir ? </a:t>
            </a:r>
          </a:p>
          <a:p>
            <a:endParaRPr lang="tr-TR" dirty="0"/>
          </a:p>
        </p:txBody>
      </p:sp>
      <p:sp>
        <p:nvSpPr>
          <p:cNvPr id="9" name="Metin kutusu 8">
            <a:extLst>
              <a:ext uri="{FF2B5EF4-FFF2-40B4-BE49-F238E27FC236}">
                <a16:creationId xmlns:a16="http://schemas.microsoft.com/office/drawing/2014/main" id="{A4CC704B-0641-4723-84BB-B2DCB7878C8F}"/>
              </a:ext>
            </a:extLst>
          </p:cNvPr>
          <p:cNvSpPr txBox="1"/>
          <p:nvPr/>
        </p:nvSpPr>
        <p:spPr>
          <a:xfrm>
            <a:off x="5643088" y="2564364"/>
            <a:ext cx="938135" cy="646331"/>
          </a:xfrm>
          <a:prstGeom prst="rect">
            <a:avLst/>
          </a:prstGeom>
          <a:noFill/>
        </p:spPr>
        <p:txBody>
          <a:bodyPr wrap="square" rtlCol="0">
            <a:spAutoFit/>
          </a:bodyPr>
          <a:lstStyle/>
          <a:p>
            <a:r>
              <a:rPr lang="tr-TR" b="1" dirty="0"/>
              <a:t>Yöntem</a:t>
            </a:r>
            <a:r>
              <a:rPr lang="tr-TR" dirty="0"/>
              <a:t>  </a:t>
            </a:r>
          </a:p>
          <a:p>
            <a:endParaRPr lang="tr-TR" dirty="0"/>
          </a:p>
        </p:txBody>
      </p:sp>
      <p:sp>
        <p:nvSpPr>
          <p:cNvPr id="10" name="Metin kutusu 9">
            <a:extLst>
              <a:ext uri="{FF2B5EF4-FFF2-40B4-BE49-F238E27FC236}">
                <a16:creationId xmlns:a16="http://schemas.microsoft.com/office/drawing/2014/main" id="{BCCAC5C4-8EE5-404B-9E51-AF09B1B6411C}"/>
              </a:ext>
            </a:extLst>
          </p:cNvPr>
          <p:cNvSpPr txBox="1"/>
          <p:nvPr/>
        </p:nvSpPr>
        <p:spPr>
          <a:xfrm>
            <a:off x="440521" y="2782669"/>
            <a:ext cx="3321102" cy="923330"/>
          </a:xfrm>
          <a:prstGeom prst="rect">
            <a:avLst/>
          </a:prstGeom>
          <a:noFill/>
        </p:spPr>
        <p:txBody>
          <a:bodyPr wrap="square" rtlCol="0">
            <a:spAutoFit/>
          </a:bodyPr>
          <a:lstStyle/>
          <a:p>
            <a:pPr marL="285750" indent="-285750">
              <a:buFont typeface="Arial" panose="020B0604020202020204" pitchFamily="34" charset="0"/>
              <a:buChar char="•"/>
            </a:pPr>
            <a:r>
              <a:rPr lang="tr-TR" dirty="0"/>
              <a:t>Fiziksel-Sürü tabanlı Yapay Zeka Optimizasyon Algoritması</a:t>
            </a:r>
          </a:p>
          <a:p>
            <a:pPr marL="285750" indent="-285750">
              <a:buFont typeface="Arial" panose="020B0604020202020204" pitchFamily="34" charset="0"/>
              <a:buChar char="•"/>
            </a:pPr>
            <a:r>
              <a:rPr lang="tr-TR" dirty="0"/>
              <a:t>Sezgisel Algoritma</a:t>
            </a:r>
          </a:p>
        </p:txBody>
      </p:sp>
      <p:sp>
        <p:nvSpPr>
          <p:cNvPr id="13" name="Metin kutusu 12">
            <a:extLst>
              <a:ext uri="{FF2B5EF4-FFF2-40B4-BE49-F238E27FC236}">
                <a16:creationId xmlns:a16="http://schemas.microsoft.com/office/drawing/2014/main" id="{F201EAE2-84E4-4223-BCB1-07C0FBE5135C}"/>
              </a:ext>
            </a:extLst>
          </p:cNvPr>
          <p:cNvSpPr txBox="1"/>
          <p:nvPr/>
        </p:nvSpPr>
        <p:spPr>
          <a:xfrm>
            <a:off x="4369984" y="3059668"/>
            <a:ext cx="3234465" cy="923330"/>
          </a:xfrm>
          <a:prstGeom prst="rect">
            <a:avLst/>
          </a:prstGeom>
          <a:noFill/>
        </p:spPr>
        <p:txBody>
          <a:bodyPr wrap="square" rtlCol="0">
            <a:spAutoFit/>
          </a:bodyPr>
          <a:lstStyle/>
          <a:p>
            <a:pPr marL="285750" indent="-285750">
              <a:buFont typeface="Arial" panose="020B0604020202020204" pitchFamily="34" charset="0"/>
              <a:buChar char="•"/>
            </a:pPr>
            <a:r>
              <a:rPr lang="tr-TR" dirty="0"/>
              <a:t>Yerçekimi-</a:t>
            </a:r>
            <a:r>
              <a:rPr lang="tr-TR" dirty="0" err="1"/>
              <a:t>Kütleçekimi</a:t>
            </a:r>
            <a:r>
              <a:rPr lang="tr-TR" dirty="0"/>
              <a:t> Yasası</a:t>
            </a:r>
          </a:p>
          <a:p>
            <a:pPr marL="285750" indent="-285750">
              <a:buFont typeface="Arial" panose="020B0604020202020204" pitchFamily="34" charset="0"/>
              <a:buChar char="•"/>
            </a:pPr>
            <a:r>
              <a:rPr lang="tr-TR" dirty="0"/>
              <a:t>Hareket Yasası</a:t>
            </a:r>
          </a:p>
          <a:p>
            <a:pPr marL="285750" indent="-285750">
              <a:buFont typeface="Arial" panose="020B0604020202020204" pitchFamily="34" charset="0"/>
              <a:buChar char="•"/>
            </a:pPr>
            <a:r>
              <a:rPr lang="tr-TR" dirty="0"/>
              <a:t>NEWTON </a:t>
            </a:r>
          </a:p>
        </p:txBody>
      </p:sp>
      <p:sp>
        <p:nvSpPr>
          <p:cNvPr id="11" name="Metin kutusu 10">
            <a:extLst>
              <a:ext uri="{FF2B5EF4-FFF2-40B4-BE49-F238E27FC236}">
                <a16:creationId xmlns:a16="http://schemas.microsoft.com/office/drawing/2014/main" id="{E4C0823A-A6DA-477C-B838-DCEA2EFA5585}"/>
              </a:ext>
            </a:extLst>
          </p:cNvPr>
          <p:cNvSpPr txBox="1"/>
          <p:nvPr/>
        </p:nvSpPr>
        <p:spPr>
          <a:xfrm>
            <a:off x="9621484" y="1911105"/>
            <a:ext cx="1016635" cy="646331"/>
          </a:xfrm>
          <a:prstGeom prst="rect">
            <a:avLst/>
          </a:prstGeom>
          <a:noFill/>
        </p:spPr>
        <p:txBody>
          <a:bodyPr wrap="square" rtlCol="0">
            <a:spAutoFit/>
          </a:bodyPr>
          <a:lstStyle/>
          <a:p>
            <a:r>
              <a:rPr lang="tr-TR" b="1" dirty="0"/>
              <a:t>Kullanım</a:t>
            </a:r>
            <a:endParaRPr lang="tr-TR" dirty="0"/>
          </a:p>
          <a:p>
            <a:endParaRPr lang="tr-TR" dirty="0"/>
          </a:p>
        </p:txBody>
      </p:sp>
      <p:sp>
        <p:nvSpPr>
          <p:cNvPr id="12" name="Metin kutusu 11">
            <a:extLst>
              <a:ext uri="{FF2B5EF4-FFF2-40B4-BE49-F238E27FC236}">
                <a16:creationId xmlns:a16="http://schemas.microsoft.com/office/drawing/2014/main" id="{4A398F82-22DC-46CA-9F93-9C93760482C2}"/>
              </a:ext>
            </a:extLst>
          </p:cNvPr>
          <p:cNvSpPr txBox="1"/>
          <p:nvPr/>
        </p:nvSpPr>
        <p:spPr>
          <a:xfrm>
            <a:off x="8544120" y="2321004"/>
            <a:ext cx="3092861" cy="1200329"/>
          </a:xfrm>
          <a:prstGeom prst="rect">
            <a:avLst/>
          </a:prstGeom>
          <a:noFill/>
        </p:spPr>
        <p:txBody>
          <a:bodyPr wrap="square" rtlCol="0">
            <a:spAutoFit/>
          </a:bodyPr>
          <a:lstStyle/>
          <a:p>
            <a:pPr marL="285750" indent="-285750">
              <a:buFont typeface="Arial" panose="020B0604020202020204" pitchFamily="34" charset="0"/>
              <a:buChar char="•"/>
            </a:pPr>
            <a:r>
              <a:rPr lang="tr-TR" dirty="0"/>
              <a:t>Kümeleme ve Sınıflandırma problemlerinin çözümü için uygun</a:t>
            </a:r>
          </a:p>
          <a:p>
            <a:endParaRPr lang="tr-TR" dirty="0"/>
          </a:p>
        </p:txBody>
      </p:sp>
      <p:sp>
        <p:nvSpPr>
          <p:cNvPr id="4" name="AutoShape 2">
            <a:extLst>
              <a:ext uri="{FF2B5EF4-FFF2-40B4-BE49-F238E27FC236}">
                <a16:creationId xmlns:a16="http://schemas.microsoft.com/office/drawing/2014/main" id="{37266590-DA95-40CB-8F72-C1C12F38C0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4263109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andom shapes HD wallpaper download - Abstract wallpapers">
            <a:extLst>
              <a:ext uri="{FF2B5EF4-FFF2-40B4-BE49-F238E27FC236}">
                <a16:creationId xmlns:a16="http://schemas.microsoft.com/office/drawing/2014/main" id="{E7A4B07E-A7F4-4E9C-95AB-A5EF6288C9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31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D4E5D88C-3C32-4063-9619-057850BCCD74}"/>
                  </a:ext>
                </a:extLst>
              </p:cNvPr>
              <p:cNvSpPr txBox="1"/>
              <p:nvPr/>
            </p:nvSpPr>
            <p:spPr>
              <a:xfrm>
                <a:off x="320040" y="551864"/>
                <a:ext cx="11551920" cy="1687513"/>
              </a:xfrm>
              <a:prstGeom prst="rect">
                <a:avLst/>
              </a:prstGeom>
              <a:solidFill>
                <a:srgbClr val="FFD966">
                  <a:alpha val="85098"/>
                </a:srgbClr>
              </a:solidFill>
            </p:spPr>
            <p:txBody>
              <a:bodyPr wrap="square" rtlCol="0">
                <a:spAutoFit/>
              </a:bodyPr>
              <a:lstStyle/>
              <a:p>
                <a:pPr marL="285750" indent="-285750">
                  <a:lnSpc>
                    <a:spcPct val="107000"/>
                  </a:lnSpc>
                  <a:spcAft>
                    <a:spcPts val="800"/>
                  </a:spcAft>
                  <a:buFont typeface="Arial" panose="020B0604020202020204" pitchFamily="34" charset="0"/>
                  <a:buChar char="•"/>
                  <a:tabLst>
                    <a:tab pos="3842385" algn="l"/>
                  </a:tabLst>
                </a:pPr>
                <a:r>
                  <a:rPr lang="tr-TR" sz="1800" dirty="0">
                    <a:effectLst/>
                    <a:latin typeface="Calibri" panose="020F0502020204030204" pitchFamily="34" charset="0"/>
                    <a:ea typeface="Calibri" panose="020F0502020204030204" pitchFamily="34" charset="0"/>
                    <a:cs typeface="Times New Roman" panose="02020603050405020304" pitchFamily="18" charset="0"/>
                  </a:rPr>
                  <a:t>Algoritmaya rastgelelik özelliği vermek için d boyutu içerisindeki i ajanın üzerindeki toplam kuvvet diğer ajanların d. Boyuttaki i ajanı üzerinde rastgele ağırlaştırılmış toplamları şeklinde ifade edilir. Böylece her bir ajan için her boyutta ona tesir eden toplam kuvvet hesaplanmış olur. Denklem ‘deki </a:t>
                </a:r>
                <a14:m>
                  <m:oMath xmlns:m="http://schemas.openxmlformats.org/officeDocument/2006/math">
                    <m:sSub>
                      <m:sSub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𝑟𝑎𝑛𝑑</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𝑗</m:t>
                        </m:r>
                      </m:sub>
                    </m:sSub>
                  </m:oMath>
                </a14:m>
                <a:r>
                  <a:rPr lang="tr-TR" sz="1800" dirty="0">
                    <a:effectLst/>
                    <a:latin typeface="Calibri" panose="020F0502020204030204" pitchFamily="34" charset="0"/>
                    <a:ea typeface="Times New Roman" panose="02020603050405020304" pitchFamily="18" charset="0"/>
                    <a:cs typeface="Times New Roman" panose="02020603050405020304" pitchFamily="18" charset="0"/>
                  </a:rPr>
                  <a:t> ifadesi [0,1] aralığında olabilir ve rastgele belirlenir.</a:t>
                </a:r>
              </a:p>
              <a:p>
                <a:pPr marL="285750" indent="-285750">
                  <a:lnSpc>
                    <a:spcPct val="107000"/>
                  </a:lnSpc>
                  <a:spcAft>
                    <a:spcPts val="800"/>
                  </a:spcAft>
                  <a:buFont typeface="Arial" panose="020B0604020202020204" pitchFamily="34" charset="0"/>
                  <a:buChar char="•"/>
                  <a:tabLst>
                    <a:tab pos="3842385" algn="l"/>
                  </a:tabLst>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etin kutusu 3">
                <a:extLst>
                  <a:ext uri="{FF2B5EF4-FFF2-40B4-BE49-F238E27FC236}">
                    <a16:creationId xmlns:a16="http://schemas.microsoft.com/office/drawing/2014/main" id="{D4E5D88C-3C32-4063-9619-057850BCCD74}"/>
                  </a:ext>
                </a:extLst>
              </p:cNvPr>
              <p:cNvSpPr txBox="1">
                <a:spLocks noRot="1" noChangeAspect="1" noMove="1" noResize="1" noEditPoints="1" noAdjustHandles="1" noChangeArrowheads="1" noChangeShapeType="1" noTextEdit="1"/>
              </p:cNvSpPr>
              <p:nvPr/>
            </p:nvSpPr>
            <p:spPr>
              <a:xfrm>
                <a:off x="320040" y="551864"/>
                <a:ext cx="11551920" cy="1687513"/>
              </a:xfrm>
              <a:prstGeom prst="rect">
                <a:avLst/>
              </a:prstGeom>
              <a:blipFill>
                <a:blip r:embed="rId3"/>
                <a:stretch>
                  <a:fillRect l="-369" t="-181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hlinkClick r:id="" action="ppaction://customshow?id=2&amp;return=true"/>
                <a:extLst>
                  <a:ext uri="{FF2B5EF4-FFF2-40B4-BE49-F238E27FC236}">
                    <a16:creationId xmlns:a16="http://schemas.microsoft.com/office/drawing/2014/main" id="{946DDCB0-FD15-4B0E-9B20-3FB461E4D230}"/>
                  </a:ext>
                </a:extLst>
              </p:cNvPr>
              <p:cNvSpPr txBox="1"/>
              <p:nvPr/>
            </p:nvSpPr>
            <p:spPr>
              <a:xfrm>
                <a:off x="3125532" y="2791241"/>
                <a:ext cx="6217920" cy="97687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endParaRPr lang="tr-TR" i="1" dirty="0">
                  <a:solidFill>
                    <a:srgbClr val="836967"/>
                  </a:solidFill>
                  <a:latin typeface="Cambria Math" panose="02040503050406030204" pitchFamily="18" charset="0"/>
                </a:endParaRPr>
              </a:p>
              <a:p>
                <a:pPr algn="ctr"/>
                <a14:m>
                  <m:oMath xmlns:m="http://schemas.openxmlformats.org/officeDocument/2006/math">
                    <m:sSubSup>
                      <m:sSubSupPr>
                        <m:ctrlPr>
                          <a:rPr lang="tr-TR" i="1" smtClean="0">
                            <a:solidFill>
                              <a:srgbClr val="836967"/>
                            </a:solidFill>
                            <a:latin typeface="Cambria Math" panose="02040503050406030204" pitchFamily="18" charset="0"/>
                          </a:rPr>
                        </m:ctrlPr>
                      </m:sSubSupPr>
                      <m:e>
                        <m:r>
                          <a:rPr lang="tr-TR" i="1">
                            <a:latin typeface="Cambria Math" panose="02040503050406030204" pitchFamily="18" charset="0"/>
                          </a:rPr>
                          <m:t>𝐹</m:t>
                        </m:r>
                      </m:e>
                      <m:sub>
                        <m:r>
                          <a:rPr lang="tr-TR" i="1">
                            <a:latin typeface="Cambria Math" panose="02040503050406030204" pitchFamily="18" charset="0"/>
                          </a:rPr>
                          <m:t>𝑖</m:t>
                        </m:r>
                      </m:sub>
                      <m:sup>
                        <m:r>
                          <a:rPr lang="tr-TR" i="1">
                            <a:latin typeface="Cambria Math" panose="02040503050406030204" pitchFamily="18" charset="0"/>
                          </a:rPr>
                          <m:t>𝑑</m:t>
                        </m:r>
                      </m:sup>
                    </m:sSubSup>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𝑡</m:t>
                        </m:r>
                      </m:e>
                    </m:d>
                    <m:r>
                      <a:rPr lang="tr-TR" i="0">
                        <a:latin typeface="Cambria Math" panose="02040503050406030204" pitchFamily="18" charset="0"/>
                      </a:rPr>
                      <m:t>=</m:t>
                    </m:r>
                    <m:nary>
                      <m:naryPr>
                        <m:chr m:val="∑"/>
                        <m:limLoc m:val="undOvr"/>
                        <m:ctrlPr>
                          <a:rPr lang="tr-TR" i="1">
                            <a:latin typeface="Cambria Math" panose="02040503050406030204" pitchFamily="18" charset="0"/>
                          </a:rPr>
                        </m:ctrlPr>
                      </m:naryPr>
                      <m:sub>
                        <m:r>
                          <a:rPr lang="tr-TR" i="1">
                            <a:latin typeface="Cambria Math" panose="02040503050406030204" pitchFamily="18" charset="0"/>
                          </a:rPr>
                          <m:t>𝑗</m:t>
                        </m:r>
                        <m:r>
                          <a:rPr lang="tr-TR" i="0">
                            <a:latin typeface="Cambria Math" panose="02040503050406030204" pitchFamily="18" charset="0"/>
                          </a:rPr>
                          <m:t>=1,</m:t>
                        </m:r>
                        <m:r>
                          <a:rPr lang="tr-TR" i="1">
                            <a:latin typeface="Cambria Math" panose="02040503050406030204" pitchFamily="18" charset="0"/>
                          </a:rPr>
                          <m:t>𝑗</m:t>
                        </m:r>
                        <m:r>
                          <a:rPr lang="tr-TR" i="0">
                            <a:latin typeface="Cambria Math" panose="02040503050406030204" pitchFamily="18" charset="0"/>
                          </a:rPr>
                          <m:t>≠</m:t>
                        </m:r>
                        <m:r>
                          <a:rPr lang="tr-TR" i="1">
                            <a:latin typeface="Cambria Math" panose="02040503050406030204" pitchFamily="18" charset="0"/>
                          </a:rPr>
                          <m:t>𝑖</m:t>
                        </m:r>
                      </m:sub>
                      <m:sup>
                        <m:r>
                          <a:rPr lang="tr-TR" i="1">
                            <a:latin typeface="Cambria Math" panose="02040503050406030204" pitchFamily="18" charset="0"/>
                          </a:rPr>
                          <m:t>𝑁</m:t>
                        </m:r>
                      </m:sup>
                      <m:e>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𝑟𝑎𝑛𝑑</m:t>
                            </m:r>
                          </m:e>
                          <m:sub>
                            <m:r>
                              <a:rPr lang="tr-TR" i="1">
                                <a:latin typeface="Cambria Math" panose="02040503050406030204" pitchFamily="18" charset="0"/>
                              </a:rPr>
                              <m:t>𝑗</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𝐹</m:t>
                            </m:r>
                          </m:e>
                          <m:sub>
                            <m:r>
                              <a:rPr lang="tr-TR" i="1">
                                <a:latin typeface="Cambria Math" panose="02040503050406030204" pitchFamily="18" charset="0"/>
                              </a:rPr>
                              <m:t>𝑖𝑗</m:t>
                            </m:r>
                          </m:sub>
                          <m:sup>
                            <m:r>
                              <a:rPr lang="tr-TR" i="1">
                                <a:latin typeface="Cambria Math" panose="02040503050406030204" pitchFamily="18" charset="0"/>
                              </a:rPr>
                              <m:t>𝑑</m:t>
                            </m:r>
                          </m:sup>
                        </m:sSubSup>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𝑡</m:t>
                            </m:r>
                          </m:e>
                        </m:d>
                        <m:r>
                          <a:rPr lang="tr-TR" i="0">
                            <a:latin typeface="Cambria Math" panose="02040503050406030204" pitchFamily="18" charset="0"/>
                          </a:rPr>
                          <m:t> </m:t>
                        </m:r>
                      </m:e>
                    </m:nary>
                  </m:oMath>
                </a14:m>
                <a:r>
                  <a:rPr lang="tr-TR" dirty="0"/>
                  <a:t>            </a:t>
                </a:r>
                <a:r>
                  <a:rPr lang="tr-TR" sz="1600" dirty="0"/>
                  <a:t>(4)</a:t>
                </a:r>
                <a:r>
                  <a:rPr lang="tr-TR" dirty="0"/>
                  <a:t> </a:t>
                </a:r>
              </a:p>
              <a:p>
                <a:r>
                  <a:rPr lang="tr-TR" dirty="0"/>
                  <a:t> </a:t>
                </a:r>
              </a:p>
            </p:txBody>
          </p:sp>
        </mc:Choice>
        <mc:Fallback xmlns="">
          <p:sp>
            <p:nvSpPr>
              <p:cNvPr id="7" name="Metin kutusu 6">
                <a:hlinkClick r:id="" action="ppaction://customshow?id=2&amp;return=true"/>
                <a:extLst>
                  <a:ext uri="{FF2B5EF4-FFF2-40B4-BE49-F238E27FC236}">
                    <a16:creationId xmlns:a16="http://schemas.microsoft.com/office/drawing/2014/main" id="{946DDCB0-FD15-4B0E-9B20-3FB461E4D230}"/>
                  </a:ext>
                </a:extLst>
              </p:cNvPr>
              <p:cNvSpPr txBox="1">
                <a:spLocks noRot="1" noChangeAspect="1" noMove="1" noResize="1" noEditPoints="1" noAdjustHandles="1" noChangeArrowheads="1" noChangeShapeType="1" noTextEdit="1"/>
              </p:cNvSpPr>
              <p:nvPr/>
            </p:nvSpPr>
            <p:spPr>
              <a:xfrm>
                <a:off x="3125532" y="2791241"/>
                <a:ext cx="6217920" cy="976870"/>
              </a:xfrm>
              <a:prstGeom prst="rect">
                <a:avLst/>
              </a:prstGeom>
              <a:blipFill>
                <a:blip r:embed="rId4"/>
                <a:stretch>
                  <a:fillRect t="-14198" b="-3765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38A39A10-0A88-4D2A-BF77-3D226429692E}"/>
                  </a:ext>
                </a:extLst>
              </p:cNvPr>
              <p:cNvSpPr txBox="1"/>
              <p:nvPr/>
            </p:nvSpPr>
            <p:spPr>
              <a:xfrm>
                <a:off x="320040" y="4161962"/>
                <a:ext cx="11551920" cy="1094723"/>
              </a:xfrm>
              <a:prstGeom prst="rect">
                <a:avLst/>
              </a:prstGeom>
              <a:solidFill>
                <a:srgbClr val="FFD966">
                  <a:alpha val="85098"/>
                </a:srgbClr>
              </a:solidFill>
            </p:spPr>
            <p:txBody>
              <a:bodyPr wrap="square" rtlCol="0">
                <a:spAutoFit/>
              </a:bodyPr>
              <a:lstStyle/>
              <a:p>
                <a:pPr>
                  <a:lnSpc>
                    <a:spcPct val="107000"/>
                  </a:lnSpc>
                  <a:spcAft>
                    <a:spcPts val="800"/>
                  </a:spcAft>
                  <a:tabLst>
                    <a:tab pos="3842385" algn="l"/>
                  </a:tabLst>
                </a:pPr>
                <a:r>
                  <a:rPr lang="tr-TR" dirty="0">
                    <a:latin typeface="Calibri" panose="020F0502020204030204" pitchFamily="34" charset="0"/>
                    <a:ea typeface="Calibri" panose="020F0502020204030204" pitchFamily="34" charset="0"/>
                    <a:cs typeface="Times New Roman" panose="02020603050405020304" pitchFamily="18" charset="0"/>
                  </a:rPr>
                  <a:t>Yukarıdaki denklemdeki </a:t>
                </a:r>
                <a14:m>
                  <m:oMath xmlns:m="http://schemas.openxmlformats.org/officeDocument/2006/math">
                    <m:sSubSup>
                      <m:sSubSupPr>
                        <m:ctrlPr>
                          <a:rPr lang="tr-TR" b="1" i="1">
                            <a:latin typeface="Cambria Math" panose="02040503050406030204" pitchFamily="18" charset="0"/>
                            <a:ea typeface="Calibri" panose="020F0502020204030204" pitchFamily="34" charset="0"/>
                            <a:cs typeface="Times New Roman" panose="02020603050405020304" pitchFamily="18" charset="0"/>
                          </a:rPr>
                        </m:ctrlPr>
                      </m:sSubSupPr>
                      <m:e>
                        <m:r>
                          <a:rPr lang="tr-TR" b="1" i="1">
                            <a:latin typeface="Cambria Math" panose="02040503050406030204" pitchFamily="18" charset="0"/>
                            <a:ea typeface="Calibri" panose="020F0502020204030204" pitchFamily="34" charset="0"/>
                            <a:cs typeface="Times New Roman" panose="02020603050405020304" pitchFamily="18" charset="0"/>
                          </a:rPr>
                          <m:t>𝑭</m:t>
                        </m:r>
                      </m:e>
                      <m:sub>
                        <m:r>
                          <a:rPr lang="tr-TR" b="1" i="1">
                            <a:latin typeface="Cambria Math" panose="02040503050406030204" pitchFamily="18" charset="0"/>
                            <a:ea typeface="Calibri" panose="020F0502020204030204" pitchFamily="34" charset="0"/>
                            <a:cs typeface="Times New Roman" panose="02020603050405020304" pitchFamily="18" charset="0"/>
                          </a:rPr>
                          <m:t>𝒊</m:t>
                        </m:r>
                      </m:sub>
                      <m:sup>
                        <m:r>
                          <a:rPr lang="tr-TR" b="1" i="1">
                            <a:latin typeface="Cambria Math" panose="02040503050406030204" pitchFamily="18" charset="0"/>
                            <a:ea typeface="Calibri" panose="020F0502020204030204" pitchFamily="34" charset="0"/>
                            <a:cs typeface="Times New Roman" panose="02020603050405020304" pitchFamily="18" charset="0"/>
                          </a:rPr>
                          <m:t>𝒅</m:t>
                        </m:r>
                      </m:sup>
                    </m:sSubSup>
                    <m:d>
                      <m:dPr>
                        <m:ctrlPr>
                          <a:rPr lang="tr-TR" b="1" i="1">
                            <a:latin typeface="Cambria Math" panose="02040503050406030204" pitchFamily="18" charset="0"/>
                            <a:ea typeface="Calibri" panose="020F0502020204030204" pitchFamily="34" charset="0"/>
                            <a:cs typeface="Times New Roman" panose="02020603050405020304" pitchFamily="18" charset="0"/>
                          </a:rPr>
                        </m:ctrlPr>
                      </m:dPr>
                      <m:e>
                        <m:r>
                          <a:rPr lang="tr-TR" b="1" i="1">
                            <a:latin typeface="Cambria Math" panose="02040503050406030204" pitchFamily="18" charset="0"/>
                            <a:ea typeface="Calibri" panose="020F0502020204030204" pitchFamily="34" charset="0"/>
                            <a:cs typeface="Times New Roman" panose="02020603050405020304" pitchFamily="18" charset="0"/>
                          </a:rPr>
                          <m:t>𝒕</m:t>
                        </m:r>
                      </m:e>
                    </m:d>
                  </m:oMath>
                </a14:m>
                <a:r>
                  <a:rPr lang="tr-TR" b="1" i="1" dirty="0">
                    <a:latin typeface="Calibri" panose="020F0502020204030204" pitchFamily="34" charset="0"/>
                    <a:ea typeface="Times New Roman" panose="02020603050405020304" pitchFamily="18" charset="0"/>
                    <a:cs typeface="Times New Roman" panose="02020603050405020304" pitchFamily="18" charset="0"/>
                  </a:rPr>
                  <a:t>  i</a:t>
                </a:r>
                <a:r>
                  <a:rPr lang="tr-TR" dirty="0">
                    <a:latin typeface="Calibri" panose="020F0502020204030204" pitchFamily="34" charset="0"/>
                    <a:ea typeface="Times New Roman" panose="02020603050405020304" pitchFamily="18" charset="0"/>
                    <a:cs typeface="Times New Roman" panose="02020603050405020304" pitchFamily="18" charset="0"/>
                  </a:rPr>
                  <a:t> ajanın toplam kuvvet vektörünü </a:t>
                </a:r>
                <a:r>
                  <a:rPr lang="tr-TR" b="1" i="1" dirty="0">
                    <a:latin typeface="Calibri" panose="020F0502020204030204" pitchFamily="34" charset="0"/>
                    <a:ea typeface="Times New Roman" panose="02020603050405020304" pitchFamily="18" charset="0"/>
                    <a:cs typeface="Times New Roman" panose="02020603050405020304" pitchFamily="18" charset="0"/>
                  </a:rPr>
                  <a:t>j</a:t>
                </a:r>
                <a:r>
                  <a:rPr lang="tr-TR" dirty="0">
                    <a:latin typeface="Calibri" panose="020F0502020204030204" pitchFamily="34" charset="0"/>
                    <a:ea typeface="Times New Roman" panose="02020603050405020304" pitchFamily="18" charset="0"/>
                    <a:cs typeface="Times New Roman" panose="02020603050405020304" pitchFamily="18" charset="0"/>
                  </a:rPr>
                  <a:t> ise arama içerisinde </a:t>
                </a:r>
                <a:r>
                  <a:rPr lang="tr-TR" b="1" i="1" dirty="0">
                    <a:latin typeface="Calibri" panose="020F0502020204030204" pitchFamily="34" charset="0"/>
                    <a:ea typeface="Times New Roman" panose="02020603050405020304" pitchFamily="18" charset="0"/>
                    <a:cs typeface="Times New Roman" panose="02020603050405020304" pitchFamily="18" charset="0"/>
                  </a:rPr>
                  <a:t>i</a:t>
                </a:r>
                <a:r>
                  <a:rPr lang="tr-TR" dirty="0">
                    <a:latin typeface="Calibri" panose="020F0502020204030204" pitchFamily="34" charset="0"/>
                    <a:ea typeface="Times New Roman" panose="02020603050405020304" pitchFamily="18" charset="0"/>
                    <a:cs typeface="Times New Roman" panose="02020603050405020304" pitchFamily="18" charset="0"/>
                  </a:rPr>
                  <a:t> ajanına tesirde bulunan ajanları temsil etmektedir. Algoritma içerisinde ajanın kendisine bir kuvvet uygulayamadığında </a:t>
                </a:r>
                <a:r>
                  <a:rPr lang="tr-TR" b="1" i="1" dirty="0">
                    <a:latin typeface="Calibri" panose="020F0502020204030204" pitchFamily="34" charset="0"/>
                    <a:ea typeface="Times New Roman" panose="02020603050405020304" pitchFamily="18" charset="0"/>
                    <a:cs typeface="Times New Roman" panose="02020603050405020304" pitchFamily="18" charset="0"/>
                  </a:rPr>
                  <a:t>i=j</a:t>
                </a:r>
                <a:r>
                  <a:rPr lang="tr-TR" dirty="0">
                    <a:latin typeface="Calibri" panose="020F0502020204030204" pitchFamily="34" charset="0"/>
                    <a:ea typeface="Times New Roman" panose="02020603050405020304" pitchFamily="18" charset="0"/>
                    <a:cs typeface="Times New Roman" panose="02020603050405020304" pitchFamily="18" charset="0"/>
                  </a:rPr>
                  <a:t> durumu kabul edilmemiştir.</a:t>
                </a:r>
                <a:endParaRPr lang="tr-T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842385" algn="l"/>
                  </a:tabLst>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Metin kutusu 9">
                <a:extLst>
                  <a:ext uri="{FF2B5EF4-FFF2-40B4-BE49-F238E27FC236}">
                    <a16:creationId xmlns:a16="http://schemas.microsoft.com/office/drawing/2014/main" id="{38A39A10-0A88-4D2A-BF77-3D226429692E}"/>
                  </a:ext>
                </a:extLst>
              </p:cNvPr>
              <p:cNvSpPr txBox="1">
                <a:spLocks noRot="1" noChangeAspect="1" noMove="1" noResize="1" noEditPoints="1" noAdjustHandles="1" noChangeArrowheads="1" noChangeShapeType="1" noTextEdit="1"/>
              </p:cNvSpPr>
              <p:nvPr/>
            </p:nvSpPr>
            <p:spPr>
              <a:xfrm>
                <a:off x="320040" y="4161962"/>
                <a:ext cx="11551920" cy="1094723"/>
              </a:xfrm>
              <a:prstGeom prst="rect">
                <a:avLst/>
              </a:prstGeom>
              <a:blipFill>
                <a:blip r:embed="rId5"/>
                <a:stretch>
                  <a:fillRect l="-475" t="-1117"/>
                </a:stretch>
              </a:blipFill>
            </p:spPr>
            <p:txBody>
              <a:bodyPr/>
              <a:lstStyle/>
              <a:p>
                <a:r>
                  <a:rPr lang="tr-TR">
                    <a:noFill/>
                  </a:rPr>
                  <a:t> </a:t>
                </a:r>
              </a:p>
            </p:txBody>
          </p:sp>
        </mc:Fallback>
      </mc:AlternateContent>
    </p:spTree>
    <p:extLst>
      <p:ext uri="{BB962C8B-B14F-4D97-AF65-F5344CB8AC3E}">
        <p14:creationId xmlns:p14="http://schemas.microsoft.com/office/powerpoint/2010/main" val="1160211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FAB92546-CD2C-48E6-A3CF-F4218E5914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1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Metin kutusu 9">
            <a:extLst>
              <a:ext uri="{FF2B5EF4-FFF2-40B4-BE49-F238E27FC236}">
                <a16:creationId xmlns:a16="http://schemas.microsoft.com/office/drawing/2014/main" id="{24528F67-2072-4E8A-81B1-8FCDABB06A43}"/>
              </a:ext>
            </a:extLst>
          </p:cNvPr>
          <p:cNvSpPr txBox="1"/>
          <p:nvPr/>
        </p:nvSpPr>
        <p:spPr>
          <a:xfrm>
            <a:off x="320040" y="551864"/>
            <a:ext cx="11551920" cy="407035"/>
          </a:xfrm>
          <a:prstGeom prst="rect">
            <a:avLst/>
          </a:prstGeom>
          <a:solidFill>
            <a:schemeClr val="accent5">
              <a:lumMod val="60000"/>
              <a:lumOff val="40000"/>
              <a:alpha val="85098"/>
            </a:schemeClr>
          </a:solidFill>
        </p:spPr>
        <p:txBody>
          <a:bodyPr wrap="square" rtlCol="0">
            <a:spAutoFit/>
          </a:bodyPr>
          <a:lstStyle/>
          <a:p>
            <a:pPr marL="285750" indent="-285750">
              <a:lnSpc>
                <a:spcPct val="107000"/>
              </a:lnSpc>
              <a:spcAft>
                <a:spcPts val="800"/>
              </a:spcAft>
              <a:buFont typeface="Arial" panose="020B0604020202020204" pitchFamily="34" charset="0"/>
              <a:buChar char="•"/>
              <a:tabLst>
                <a:tab pos="3842385" algn="l"/>
              </a:tabLst>
            </a:pPr>
            <a:r>
              <a:rPr lang="tr-TR" sz="2000" dirty="0">
                <a:effectLst/>
                <a:latin typeface="Calibri" panose="020F0502020204030204" pitchFamily="34" charset="0"/>
                <a:ea typeface="Calibri" panose="020F0502020204030204" pitchFamily="34" charset="0"/>
                <a:cs typeface="Times New Roman" panose="02020603050405020304" pitchFamily="18" charset="0"/>
              </a:rPr>
              <a:t>Buradan ,</a:t>
            </a:r>
            <a:r>
              <a:rPr lang="tr-TR" sz="2000" b="1" dirty="0">
                <a:effectLst/>
                <a:latin typeface="Calibri" panose="020F0502020204030204" pitchFamily="34" charset="0"/>
                <a:ea typeface="Calibri" panose="020F0502020204030204" pitchFamily="34" charset="0"/>
                <a:cs typeface="Times New Roman" panose="02020603050405020304" pitchFamily="18" charset="0"/>
              </a:rPr>
              <a:t>Hareket</a:t>
            </a:r>
            <a:r>
              <a:rPr lang="tr-TR" sz="2000" dirty="0">
                <a:effectLst/>
                <a:latin typeface="Calibri" panose="020F0502020204030204" pitchFamily="34" charset="0"/>
                <a:ea typeface="Calibri" panose="020F0502020204030204" pitchFamily="34" charset="0"/>
                <a:cs typeface="Times New Roman" panose="02020603050405020304" pitchFamily="18" charset="0"/>
              </a:rPr>
              <a:t> kanunları kullanılarak </a:t>
            </a:r>
            <a:r>
              <a:rPr lang="tr-TR" sz="2000" b="1" i="1" dirty="0">
                <a:effectLst/>
                <a:latin typeface="Calibri" panose="020F0502020204030204" pitchFamily="34" charset="0"/>
                <a:ea typeface="Calibri" panose="020F0502020204030204" pitchFamily="34" charset="0"/>
                <a:cs typeface="Times New Roman" panose="02020603050405020304" pitchFamily="18" charset="0"/>
              </a:rPr>
              <a:t>i .ajanın </a:t>
            </a:r>
            <a:r>
              <a:rPr lang="tr-TR" sz="2000" dirty="0">
                <a:effectLst/>
                <a:latin typeface="Calibri" panose="020F0502020204030204" pitchFamily="34" charset="0"/>
                <a:ea typeface="Calibri" panose="020F0502020204030204" pitchFamily="34" charset="0"/>
                <a:cs typeface="Times New Roman" panose="02020603050405020304" pitchFamily="18" charset="0"/>
              </a:rPr>
              <a:t>t anındaki </a:t>
            </a:r>
            <a:r>
              <a:rPr lang="tr-TR" sz="2000" b="1" dirty="0">
                <a:effectLst/>
                <a:latin typeface="Calibri" panose="020F0502020204030204" pitchFamily="34" charset="0"/>
                <a:ea typeface="Calibri" panose="020F0502020204030204" pitchFamily="34" charset="0"/>
                <a:cs typeface="Times New Roman" panose="02020603050405020304" pitchFamily="18" charset="0"/>
              </a:rPr>
              <a:t>d. istikametine </a:t>
            </a:r>
            <a:r>
              <a:rPr lang="tr-TR" sz="2000" dirty="0">
                <a:effectLst/>
                <a:latin typeface="Calibri" panose="020F0502020204030204" pitchFamily="34" charset="0"/>
                <a:ea typeface="Calibri" panose="020F0502020204030204" pitchFamily="34" charset="0"/>
                <a:cs typeface="Times New Roman" panose="02020603050405020304" pitchFamily="18" charset="0"/>
              </a:rPr>
              <a:t>doğru </a:t>
            </a:r>
            <a:r>
              <a:rPr lang="tr-TR" sz="2000" b="1" dirty="0">
                <a:effectLst/>
                <a:latin typeface="Calibri" panose="020F0502020204030204" pitchFamily="34" charset="0"/>
                <a:ea typeface="Calibri" panose="020F0502020204030204" pitchFamily="34" charset="0"/>
                <a:cs typeface="Times New Roman" panose="02020603050405020304" pitchFamily="18" charset="0"/>
              </a:rPr>
              <a:t>ivmesi</a:t>
            </a:r>
          </a:p>
        </p:txBody>
      </p:sp>
      <mc:AlternateContent xmlns:mc="http://schemas.openxmlformats.org/markup-compatibility/2006" xmlns:a14="http://schemas.microsoft.com/office/drawing/2010/main">
        <mc:Choice Requires="a14">
          <p:sp>
            <p:nvSpPr>
              <p:cNvPr id="11" name="Metin kutusu 10">
                <a:hlinkClick r:id="" action="ppaction://customshow?id=2&amp;return=true"/>
                <a:extLst>
                  <a:ext uri="{FF2B5EF4-FFF2-40B4-BE49-F238E27FC236}">
                    <a16:creationId xmlns:a16="http://schemas.microsoft.com/office/drawing/2014/main" id="{974BDB92-0082-4587-B46E-49D27A08F61E}"/>
                  </a:ext>
                </a:extLst>
              </p:cNvPr>
              <p:cNvSpPr txBox="1"/>
              <p:nvPr/>
            </p:nvSpPr>
            <p:spPr>
              <a:xfrm>
                <a:off x="320040" y="1672511"/>
                <a:ext cx="6217920" cy="149989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endParaRPr lang="tr-TR" sz="1800" i="1" dirty="0">
                  <a:effectLst/>
                  <a:latin typeface="Cambria Math" panose="02040503050406030204" pitchFamily="18" charset="0"/>
                  <a:ea typeface="Calibri" panose="020F0502020204030204" pitchFamily="34" charset="0"/>
                  <a:cs typeface="Times New Roman" panose="02020603050405020304" pitchFamily="18" charset="0"/>
                </a:endParaRPr>
              </a:p>
              <a:p>
                <a:r>
                  <a:rPr lang="tr-TR" sz="1800" dirty="0">
                    <a:effectLst/>
                    <a:ea typeface="Calibri" panose="020F0502020204030204" pitchFamily="34" charset="0"/>
                    <a:cs typeface="Times New Roman" panose="02020603050405020304" pitchFamily="18" charset="0"/>
                  </a:rPr>
                  <a:t>		</a:t>
                </a:r>
                <a14:m>
                  <m:oMath xmlns:m="http://schemas.openxmlformats.org/officeDocument/2006/math">
                    <m:sSubSup>
                      <m:sSubSupPr>
                        <m:ctrlPr>
                          <a:rPr lang="tr-TR" sz="18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r>
                      <a:rPr lang="tr-TR"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r>
                          <a:rPr lang="tr-TR" sz="1800">
                            <a:effectLst/>
                            <a:latin typeface="Cambria Math" panose="02040503050406030204" pitchFamily="18" charset="0"/>
                            <a:ea typeface="Times New Roman" panose="02020603050405020304" pitchFamily="18" charset="0"/>
                            <a:cs typeface="Times New Roman" panose="02020603050405020304" pitchFamily="18" charset="0"/>
                          </a:rPr>
                          <m:t> </m:t>
                        </m:r>
                      </m:num>
                      <m:den>
                        <m:sSub>
                          <m:sSub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𝑖𝑖</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r>
                          <a:rPr lang="tr-TR" sz="1800" i="1">
                            <a:effectLst/>
                            <a:latin typeface="Cambria Math" panose="02040503050406030204" pitchFamily="18" charset="0"/>
                            <a:ea typeface="Calibri" panose="020F0502020204030204" pitchFamily="34" charset="0"/>
                            <a:cs typeface="Times New Roman" panose="02020603050405020304" pitchFamily="18" charset="0"/>
                          </a:rPr>
                          <m:t>)</m:t>
                        </m:r>
                      </m:den>
                    </m:f>
                  </m:oMath>
                </a14:m>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600" dirty="0">
                    <a:effectLst/>
                    <a:latin typeface="Calibri" panose="020F0502020204030204" pitchFamily="34" charset="0"/>
                    <a:ea typeface="Calibri" panose="020F0502020204030204" pitchFamily="34" charset="0"/>
                    <a:cs typeface="Times New Roman" panose="02020603050405020304" pitchFamily="18" charset="0"/>
                  </a:rPr>
                  <a:t>(5)</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p>
              <a:p>
                <a:r>
                  <a:rPr lang="tr-TR"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3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 name="Metin kutusu 10">
                <a:extLst>
                  <a:ext uri="{FF2B5EF4-FFF2-40B4-BE49-F238E27FC236}">
                    <a16:creationId xmlns:a16="http://schemas.microsoft.com/office/drawing/2014/main" id="{974BDB92-0082-4587-B46E-49D27A08F61E}"/>
                  </a:ext>
                </a:extLst>
              </p:cNvPr>
              <p:cNvSpPr txBox="1">
                <a:spLocks noRot="1" noChangeAspect="1" noMove="1" noResize="1" noEditPoints="1" noAdjustHandles="1" noChangeArrowheads="1" noChangeShapeType="1" noTextEdit="1"/>
              </p:cNvSpPr>
              <p:nvPr/>
            </p:nvSpPr>
            <p:spPr>
              <a:xfrm>
                <a:off x="320040" y="1672511"/>
                <a:ext cx="6217920" cy="1499898"/>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9E9E2031-181A-4514-B128-7EC23F700F62}"/>
                  </a:ext>
                </a:extLst>
              </p:cNvPr>
              <p:cNvSpPr txBox="1"/>
              <p:nvPr/>
            </p:nvSpPr>
            <p:spPr>
              <a:xfrm>
                <a:off x="243839" y="3424984"/>
                <a:ext cx="11176829" cy="9669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Arial" panose="020B0604020202020204" pitchFamily="34" charset="0"/>
                  <a:buChar char="•"/>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𝑀</m:t>
                        </m:r>
                      </m:e>
                      <m:sub>
                        <m:r>
                          <a:rPr lang="tr-TR" i="1">
                            <a:latin typeface="Cambria Math" panose="02040503050406030204" pitchFamily="18" charset="0"/>
                          </a:rPr>
                          <m:t>𝑖𝑖</m:t>
                        </m:r>
                      </m:sub>
                    </m:sSub>
                    <m:r>
                      <a:rPr lang="tr-TR" i="1">
                        <a:latin typeface="Cambria Math" panose="02040503050406030204" pitchFamily="18" charset="0"/>
                      </a:rPr>
                      <m:t> </m:t>
                    </m:r>
                    <m:r>
                      <m:rPr>
                        <m:nor/>
                      </m:rPr>
                      <a:rPr lang="tr-TR">
                        <a:latin typeface="Cambria Math" panose="02040503050406030204" pitchFamily="18" charset="0"/>
                      </a:rPr>
                      <m:t>i</m:t>
                    </m:r>
                    <m:r>
                      <m:rPr>
                        <m:nor/>
                      </m:rPr>
                      <a:rPr lang="tr-TR">
                        <a:latin typeface="Cambria Math" panose="02040503050406030204" pitchFamily="18" charset="0"/>
                      </a:rPr>
                      <m:t>.</m:t>
                    </m:r>
                    <m:r>
                      <m:rPr>
                        <m:nor/>
                      </m:rPr>
                      <a:rPr lang="tr-TR">
                        <a:latin typeface="Cambria Math" panose="02040503050406030204" pitchFamily="18" charset="0"/>
                      </a:rPr>
                      <m:t>ajan</m:t>
                    </m:r>
                    <m:r>
                      <m:rPr>
                        <m:nor/>
                      </m:rPr>
                      <a:rPr lang="tr-TR">
                        <a:latin typeface="Cambria Math" panose="02040503050406030204" pitchFamily="18" charset="0"/>
                      </a:rPr>
                      <m:t>ı</m:t>
                    </m:r>
                    <m:r>
                      <m:rPr>
                        <m:nor/>
                      </m:rPr>
                      <a:rPr lang="tr-TR">
                        <a:latin typeface="Cambria Math" panose="02040503050406030204" pitchFamily="18" charset="0"/>
                      </a:rPr>
                      <m:t>n</m:t>
                    </m:r>
                    <m:r>
                      <m:rPr>
                        <m:nor/>
                      </m:rPr>
                      <a:rPr lang="tr-TR">
                        <a:latin typeface="Cambria Math" panose="02040503050406030204" pitchFamily="18" charset="0"/>
                      </a:rPr>
                      <m:t> </m:t>
                    </m:r>
                    <m:r>
                      <m:rPr>
                        <m:nor/>
                      </m:rPr>
                      <a:rPr lang="tr-TR">
                        <a:latin typeface="Cambria Math" panose="02040503050406030204" pitchFamily="18" charset="0"/>
                      </a:rPr>
                      <m:t>eylemsizlik</m:t>
                    </m:r>
                    <m:r>
                      <m:rPr>
                        <m:nor/>
                      </m:rPr>
                      <a:rPr lang="tr-TR">
                        <a:latin typeface="Cambria Math" panose="02040503050406030204" pitchFamily="18" charset="0"/>
                      </a:rPr>
                      <m:t> </m:t>
                    </m:r>
                    <m:r>
                      <m:rPr>
                        <m:nor/>
                      </m:rPr>
                      <a:rPr lang="tr-TR">
                        <a:latin typeface="Cambria Math" panose="02040503050406030204" pitchFamily="18" charset="0"/>
                      </a:rPr>
                      <m:t>k</m:t>
                    </m:r>
                    <m:r>
                      <m:rPr>
                        <m:nor/>
                      </m:rPr>
                      <a:rPr lang="tr-TR">
                        <a:latin typeface="Cambria Math" panose="02040503050406030204" pitchFamily="18" charset="0"/>
                      </a:rPr>
                      <m:t>ü</m:t>
                    </m:r>
                    <m:r>
                      <m:rPr>
                        <m:nor/>
                      </m:rPr>
                      <a:rPr lang="tr-TR">
                        <a:latin typeface="Cambria Math" panose="02040503050406030204" pitchFamily="18" charset="0"/>
                      </a:rPr>
                      <m:t>tlesi</m:t>
                    </m:r>
                  </m:oMath>
                </a14:m>
                <a:endParaRPr lang="tr-TR" dirty="0"/>
              </a:p>
              <a:p>
                <a:pPr marL="285750" indent="-285750">
                  <a:buFont typeface="Arial" panose="020B0604020202020204" pitchFamily="34" charset="0"/>
                  <a:buChar char="•"/>
                </a:pPr>
                <a14:m>
                  <m:oMath xmlns:m="http://schemas.openxmlformats.org/officeDocument/2006/math">
                    <m:sSubSup>
                      <m:sSubSupPr>
                        <m:ctrlPr>
                          <a:rPr lang="tr-TR" i="1">
                            <a:latin typeface="Cambria Math" panose="02040503050406030204" pitchFamily="18" charset="0"/>
                          </a:rPr>
                        </m:ctrlPr>
                      </m:sSubSupPr>
                      <m:e>
                        <m:r>
                          <a:rPr lang="tr-TR" i="1">
                            <a:latin typeface="Cambria Math" panose="02040503050406030204" pitchFamily="18" charset="0"/>
                          </a:rPr>
                          <m:t>𝐹</m:t>
                        </m:r>
                      </m:e>
                      <m:sub>
                        <m:r>
                          <a:rPr lang="tr-TR" i="1">
                            <a:latin typeface="Cambria Math" panose="02040503050406030204" pitchFamily="18" charset="0"/>
                          </a:rPr>
                          <m:t>𝑖</m:t>
                        </m:r>
                      </m:sub>
                      <m:sup>
                        <m:r>
                          <a:rPr lang="tr-TR" i="1">
                            <a:latin typeface="Cambria Math" panose="02040503050406030204" pitchFamily="18" charset="0"/>
                          </a:rPr>
                          <m:t>𝑑</m:t>
                        </m:r>
                      </m:sup>
                    </m:sSubSup>
                    <m:d>
                      <m:dPr>
                        <m:ctrlPr>
                          <a:rPr lang="tr-TR" i="1">
                            <a:latin typeface="Cambria Math" panose="02040503050406030204" pitchFamily="18" charset="0"/>
                          </a:rPr>
                        </m:ctrlPr>
                      </m:dPr>
                      <m:e>
                        <m:r>
                          <a:rPr lang="tr-TR" i="1">
                            <a:latin typeface="Cambria Math" panose="02040503050406030204" pitchFamily="18" charset="0"/>
                          </a:rPr>
                          <m:t>𝑡</m:t>
                        </m:r>
                      </m:e>
                    </m:d>
                    <m:r>
                      <m:rPr>
                        <m:nor/>
                      </m:rPr>
                      <a:rPr lang="tr-TR">
                        <a:latin typeface="Cambria Math" panose="02040503050406030204" pitchFamily="18" charset="0"/>
                      </a:rPr>
                      <m:t>  </m:t>
                    </m:r>
                    <m:r>
                      <m:rPr>
                        <m:nor/>
                      </m:rPr>
                      <a:rPr lang="tr-TR">
                        <a:latin typeface="Cambria Math" panose="02040503050406030204" pitchFamily="18" charset="0"/>
                      </a:rPr>
                      <m:t>i</m:t>
                    </m:r>
                    <m:r>
                      <m:rPr>
                        <m:nor/>
                      </m:rPr>
                      <a:rPr lang="tr-TR">
                        <a:latin typeface="Cambria Math" panose="02040503050406030204" pitchFamily="18" charset="0"/>
                      </a:rPr>
                      <m:t> </m:t>
                    </m:r>
                    <m:r>
                      <m:rPr>
                        <m:nor/>
                      </m:rPr>
                      <a:rPr lang="tr-TR">
                        <a:latin typeface="Cambria Math" panose="02040503050406030204" pitchFamily="18" charset="0"/>
                      </a:rPr>
                      <m:t>ajan</m:t>
                    </m:r>
                    <m:r>
                      <m:rPr>
                        <m:nor/>
                      </m:rPr>
                      <a:rPr lang="tr-TR">
                        <a:latin typeface="Cambria Math" panose="02040503050406030204" pitchFamily="18" charset="0"/>
                      </a:rPr>
                      <m:t>ı</m:t>
                    </m:r>
                    <m:r>
                      <m:rPr>
                        <m:nor/>
                      </m:rPr>
                      <a:rPr lang="tr-TR">
                        <a:latin typeface="Cambria Math" panose="02040503050406030204" pitchFamily="18" charset="0"/>
                      </a:rPr>
                      <m:t>n</m:t>
                    </m:r>
                    <m:r>
                      <m:rPr>
                        <m:nor/>
                      </m:rPr>
                      <a:rPr lang="tr-TR">
                        <a:latin typeface="Cambria Math" panose="02040503050406030204" pitchFamily="18" charset="0"/>
                      </a:rPr>
                      <m:t> </m:t>
                    </m:r>
                    <m:r>
                      <m:rPr>
                        <m:nor/>
                      </m:rPr>
                      <a:rPr lang="tr-TR">
                        <a:latin typeface="Cambria Math" panose="02040503050406030204" pitchFamily="18" charset="0"/>
                      </a:rPr>
                      <m:t>toplam</m:t>
                    </m:r>
                    <m:r>
                      <m:rPr>
                        <m:nor/>
                      </m:rPr>
                      <a:rPr lang="tr-TR">
                        <a:latin typeface="Cambria Math" panose="02040503050406030204" pitchFamily="18" charset="0"/>
                      </a:rPr>
                      <m:t> </m:t>
                    </m:r>
                    <m:r>
                      <m:rPr>
                        <m:nor/>
                      </m:rPr>
                      <a:rPr lang="tr-TR">
                        <a:latin typeface="Cambria Math" panose="02040503050406030204" pitchFamily="18" charset="0"/>
                      </a:rPr>
                      <m:t>kuvvet</m:t>
                    </m:r>
                    <m:r>
                      <m:rPr>
                        <m:nor/>
                      </m:rPr>
                      <a:rPr lang="tr-TR">
                        <a:latin typeface="Cambria Math" panose="02040503050406030204" pitchFamily="18" charset="0"/>
                      </a:rPr>
                      <m:t> </m:t>
                    </m:r>
                    <m:r>
                      <m:rPr>
                        <m:nor/>
                      </m:rPr>
                      <a:rPr lang="tr-TR">
                        <a:latin typeface="Cambria Math" panose="02040503050406030204" pitchFamily="18" charset="0"/>
                      </a:rPr>
                      <m:t>vekt</m:t>
                    </m:r>
                    <m:r>
                      <m:rPr>
                        <m:nor/>
                      </m:rPr>
                      <a:rPr lang="tr-TR">
                        <a:latin typeface="Cambria Math" panose="02040503050406030204" pitchFamily="18" charset="0"/>
                      </a:rPr>
                      <m:t>ö</m:t>
                    </m:r>
                    <m:r>
                      <m:rPr>
                        <m:nor/>
                      </m:rPr>
                      <a:rPr lang="tr-TR">
                        <a:latin typeface="Cambria Math" panose="02040503050406030204" pitchFamily="18" charset="0"/>
                      </a:rPr>
                      <m:t>r</m:t>
                    </m:r>
                    <m:r>
                      <m:rPr>
                        <m:nor/>
                      </m:rPr>
                      <a:rPr lang="tr-TR">
                        <a:latin typeface="Cambria Math" panose="02040503050406030204" pitchFamily="18" charset="0"/>
                      </a:rPr>
                      <m:t>ü</m:t>
                    </m:r>
                    <m:r>
                      <m:rPr>
                        <m:nor/>
                      </m:rPr>
                      <a:rPr lang="tr-TR">
                        <a:latin typeface="Cambria Math" panose="02040503050406030204" pitchFamily="18" charset="0"/>
                      </a:rPr>
                      <m:t>n</m:t>
                    </m:r>
                    <m:r>
                      <m:rPr>
                        <m:nor/>
                      </m:rPr>
                      <a:rPr lang="tr-TR">
                        <a:latin typeface="Cambria Math" panose="02040503050406030204" pitchFamily="18" charset="0"/>
                      </a:rPr>
                      <m:t>ü</m:t>
                    </m:r>
                  </m:oMath>
                </a14:m>
                <a:endParaRPr lang="tr-TR" dirty="0"/>
              </a:p>
              <a:p>
                <a:pPr marL="285750" indent="-285750">
                  <a:buFont typeface="Arial" panose="020B0604020202020204" pitchFamily="34" charset="0"/>
                  <a:buChar char="•"/>
                </a:pPr>
                <a14:m>
                  <m:oMath xmlns:m="http://schemas.openxmlformats.org/officeDocument/2006/math">
                    <m:sSubSup>
                      <m:sSubSupPr>
                        <m:ctrlPr>
                          <a:rPr lang="tr-TR" i="1">
                            <a:latin typeface="Cambria Math" panose="02040503050406030204" pitchFamily="18" charset="0"/>
                          </a:rPr>
                        </m:ctrlPr>
                      </m:sSubSupPr>
                      <m:e>
                        <m:r>
                          <a:rPr lang="tr-TR" i="1">
                            <a:latin typeface="Cambria Math" panose="02040503050406030204" pitchFamily="18" charset="0"/>
                          </a:rPr>
                          <m:t>𝑎</m:t>
                        </m:r>
                      </m:e>
                      <m:sub>
                        <m:r>
                          <a:rPr lang="tr-TR" i="1">
                            <a:latin typeface="Cambria Math" panose="02040503050406030204" pitchFamily="18" charset="0"/>
                          </a:rPr>
                          <m:t>𝑖</m:t>
                        </m:r>
                      </m:sub>
                      <m:sup>
                        <m:r>
                          <a:rPr lang="tr-TR" i="1">
                            <a:latin typeface="Cambria Math" panose="02040503050406030204" pitchFamily="18" charset="0"/>
                          </a:rPr>
                          <m:t>𝑑</m:t>
                        </m:r>
                      </m:sup>
                    </m:sSubSup>
                    <m:d>
                      <m:dPr>
                        <m:ctrlPr>
                          <a:rPr lang="tr-TR" i="1">
                            <a:latin typeface="Cambria Math" panose="02040503050406030204" pitchFamily="18" charset="0"/>
                          </a:rPr>
                        </m:ctrlPr>
                      </m:dPr>
                      <m:e>
                        <m:r>
                          <a:rPr lang="tr-TR" i="1">
                            <a:latin typeface="Cambria Math" panose="02040503050406030204" pitchFamily="18" charset="0"/>
                          </a:rPr>
                          <m:t>𝑡</m:t>
                        </m:r>
                      </m:e>
                    </m:d>
                    <m:r>
                      <m:rPr>
                        <m:nor/>
                      </m:rPr>
                      <a:rPr lang="tr-TR">
                        <a:latin typeface="Cambria Math" panose="02040503050406030204" pitchFamily="18" charset="0"/>
                      </a:rPr>
                      <m:t> </m:t>
                    </m:r>
                    <m:r>
                      <m:rPr>
                        <m:nor/>
                      </m:rPr>
                      <a:rPr lang="tr-TR">
                        <a:latin typeface="Cambria Math" panose="02040503050406030204" pitchFamily="18" charset="0"/>
                      </a:rPr>
                      <m:t>i</m:t>
                    </m:r>
                    <m:r>
                      <m:rPr>
                        <m:nor/>
                      </m:rPr>
                      <a:rPr lang="tr-TR">
                        <a:latin typeface="Cambria Math" panose="02040503050406030204" pitchFamily="18" charset="0"/>
                      </a:rPr>
                      <m:t> </m:t>
                    </m:r>
                    <m:r>
                      <m:rPr>
                        <m:nor/>
                      </m:rPr>
                      <a:rPr lang="tr-TR">
                        <a:latin typeface="Cambria Math" panose="02040503050406030204" pitchFamily="18" charset="0"/>
                      </a:rPr>
                      <m:t>ajan</m:t>
                    </m:r>
                    <m:r>
                      <m:rPr>
                        <m:nor/>
                      </m:rPr>
                      <a:rPr lang="tr-TR">
                        <a:latin typeface="Cambria Math" panose="02040503050406030204" pitchFamily="18" charset="0"/>
                      </a:rPr>
                      <m:t>ı</m:t>
                    </m:r>
                    <m:r>
                      <m:rPr>
                        <m:nor/>
                      </m:rPr>
                      <a:rPr lang="tr-TR">
                        <a:latin typeface="Cambria Math" panose="02040503050406030204" pitchFamily="18" charset="0"/>
                      </a:rPr>
                      <m:t>n</m:t>
                    </m:r>
                    <m:r>
                      <m:rPr>
                        <m:nor/>
                      </m:rPr>
                      <a:rPr lang="tr-TR">
                        <a:latin typeface="Cambria Math" panose="02040503050406030204" pitchFamily="18" charset="0"/>
                      </a:rPr>
                      <m:t> </m:t>
                    </m:r>
                    <m:r>
                      <m:rPr>
                        <m:nor/>
                      </m:rPr>
                      <a:rPr lang="tr-TR">
                        <a:latin typeface="Cambria Math" panose="02040503050406030204" pitchFamily="18" charset="0"/>
                      </a:rPr>
                      <m:t>ivme</m:t>
                    </m:r>
                    <m:r>
                      <m:rPr>
                        <m:nor/>
                      </m:rPr>
                      <a:rPr lang="tr-TR">
                        <a:latin typeface="Cambria Math" panose="02040503050406030204" pitchFamily="18" charset="0"/>
                      </a:rPr>
                      <m:t> </m:t>
                    </m:r>
                    <m:r>
                      <m:rPr>
                        <m:nor/>
                      </m:rPr>
                      <a:rPr lang="tr-TR">
                        <a:latin typeface="Cambria Math" panose="02040503050406030204" pitchFamily="18" charset="0"/>
                      </a:rPr>
                      <m:t>vekt</m:t>
                    </m:r>
                    <m:r>
                      <m:rPr>
                        <m:nor/>
                      </m:rPr>
                      <a:rPr lang="tr-TR">
                        <a:latin typeface="Cambria Math" panose="02040503050406030204" pitchFamily="18" charset="0"/>
                      </a:rPr>
                      <m:t>ö</m:t>
                    </m:r>
                    <m:r>
                      <m:rPr>
                        <m:nor/>
                      </m:rPr>
                      <a:rPr lang="tr-TR">
                        <a:latin typeface="Cambria Math" panose="02040503050406030204" pitchFamily="18" charset="0"/>
                      </a:rPr>
                      <m:t>r</m:t>
                    </m:r>
                    <m:r>
                      <m:rPr>
                        <m:nor/>
                      </m:rPr>
                      <a:rPr lang="tr-TR">
                        <a:latin typeface="Cambria Math" panose="02040503050406030204" pitchFamily="18" charset="0"/>
                      </a:rPr>
                      <m:t>ü</m:t>
                    </m:r>
                  </m:oMath>
                </a14:m>
                <a:endParaRPr lang="tr-TR" dirty="0"/>
              </a:p>
            </p:txBody>
          </p:sp>
        </mc:Choice>
        <mc:Fallback xmlns="">
          <p:sp>
            <p:nvSpPr>
              <p:cNvPr id="12" name="Metin kutusu 11">
                <a:extLst>
                  <a:ext uri="{FF2B5EF4-FFF2-40B4-BE49-F238E27FC236}">
                    <a16:creationId xmlns:a16="http://schemas.microsoft.com/office/drawing/2014/main" id="{9E9E2031-181A-4514-B128-7EC23F700F62}"/>
                  </a:ext>
                </a:extLst>
              </p:cNvPr>
              <p:cNvSpPr txBox="1">
                <a:spLocks noRot="1" noChangeAspect="1" noMove="1" noResize="1" noEditPoints="1" noAdjustHandles="1" noChangeArrowheads="1" noChangeShapeType="1" noTextEdit="1"/>
              </p:cNvSpPr>
              <p:nvPr/>
            </p:nvSpPr>
            <p:spPr>
              <a:xfrm>
                <a:off x="243839" y="3424984"/>
                <a:ext cx="11176829" cy="966931"/>
              </a:xfrm>
              <a:prstGeom prst="rect">
                <a:avLst/>
              </a:prstGeom>
              <a:blipFill>
                <a:blip r:embed="rId4"/>
                <a:stretch>
                  <a:fillRect l="-272" t="-1250" b="-625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530595F7-FFAB-436D-8B41-5673A6AE8818}"/>
                  </a:ext>
                </a:extLst>
              </p:cNvPr>
              <p:cNvSpPr txBox="1"/>
              <p:nvPr/>
            </p:nvSpPr>
            <p:spPr>
              <a:xfrm>
                <a:off x="7517675" y="1656004"/>
                <a:ext cx="3830320" cy="15016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endParaRPr lang="tr-TR" sz="1800" b="0" i="1" dirty="0">
                  <a:effectLst/>
                  <a:latin typeface="Cambria Math" panose="020405030504060302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b="0" i="1" smtClean="0">
                          <a:effectLst/>
                          <a:latin typeface="Cambria Math" panose="02040503050406030204" pitchFamily="18" charset="0"/>
                          <a:ea typeface="Calibri" panose="020F0502020204030204" pitchFamily="34" charset="0"/>
                          <a:cs typeface="Times New Roman" panose="02020603050405020304" pitchFamily="18" charset="0"/>
                        </a:rPr>
                        <m:t>𝑎</m:t>
                      </m:r>
                      <m:r>
                        <a:rPr lang="tr-TR"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tr-TR" sz="1800" b="0" i="1" smtClean="0">
                              <a:effectLst/>
                              <a:latin typeface="Cambria Math" panose="02040503050406030204" pitchFamily="18" charset="0"/>
                              <a:ea typeface="Calibri" panose="020F0502020204030204" pitchFamily="34" charset="0"/>
                              <a:cs typeface="Times New Roman" panose="02020603050405020304" pitchFamily="18" charset="0"/>
                            </a:rPr>
                            <m:t>𝐹</m:t>
                          </m:r>
                          <m:r>
                            <a:rPr lang="tr-TR" sz="1800">
                              <a:effectLst/>
                              <a:latin typeface="Cambria Math" panose="02040503050406030204" pitchFamily="18" charset="0"/>
                              <a:ea typeface="Times New Roman" panose="02020603050405020304" pitchFamily="18" charset="0"/>
                              <a:cs typeface="Times New Roman" panose="02020603050405020304" pitchFamily="18" charset="0"/>
                            </a:rPr>
                            <m:t> </m:t>
                          </m:r>
                        </m:num>
                        <m:den>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𝑀</m:t>
                          </m:r>
                        </m:den>
                      </m:f>
                    </m:oMath>
                  </m:oMathPara>
                </a14:m>
                <a:endParaRPr lang="tr-TR" dirty="0">
                  <a:latin typeface="Calibri" panose="020F0502020204030204" pitchFamily="34" charset="0"/>
                  <a:ea typeface="Calibri" panose="020F0502020204030204" pitchFamily="34" charset="0"/>
                  <a:cs typeface="Times New Roman" panose="02020603050405020304" pitchFamily="18" charset="0"/>
                </a:endParaRPr>
              </a:p>
              <a:p>
                <a:r>
                  <a:rPr lang="tr-TR" sz="2000" dirty="0">
                    <a:latin typeface="Calibri" panose="020F0502020204030204" pitchFamily="34" charset="0"/>
                    <a:ea typeface="Calibri" panose="020F0502020204030204" pitchFamily="34" charset="0"/>
                    <a:cs typeface="Times New Roman" panose="02020603050405020304" pitchFamily="18" charset="0"/>
                  </a:rPr>
                  <a:t>Hareket Kanunları(</a:t>
                </a:r>
                <a:r>
                  <a:rPr lang="tr-TR" sz="2000" dirty="0" err="1">
                    <a:latin typeface="Calibri" panose="020F0502020204030204" pitchFamily="34" charset="0"/>
                    <a:ea typeface="Calibri" panose="020F0502020204030204" pitchFamily="34" charset="0"/>
                    <a:cs typeface="Times New Roman" panose="02020603050405020304" pitchFamily="18" charset="0"/>
                  </a:rPr>
                  <a:t>II.Yasa</a:t>
                </a:r>
                <a:r>
                  <a:rPr lang="tr-TR" sz="2000" dirty="0">
                    <a:latin typeface="Calibri" panose="020F0502020204030204" pitchFamily="34" charset="0"/>
                    <a:ea typeface="Calibri" panose="020F0502020204030204" pitchFamily="34" charset="0"/>
                    <a:cs typeface="Times New Roman" panose="02020603050405020304" pitchFamily="18" charset="0"/>
                  </a:rPr>
                  <a:t>)</a:t>
                </a:r>
              </a:p>
              <a:p>
                <a:endParaRPr lang="tr-TR"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 name="Metin kutusu 15">
                <a:extLst>
                  <a:ext uri="{FF2B5EF4-FFF2-40B4-BE49-F238E27FC236}">
                    <a16:creationId xmlns:a16="http://schemas.microsoft.com/office/drawing/2014/main" id="{530595F7-FFAB-436D-8B41-5673A6AE8818}"/>
                  </a:ext>
                </a:extLst>
              </p:cNvPr>
              <p:cNvSpPr txBox="1">
                <a:spLocks noRot="1" noChangeAspect="1" noMove="1" noResize="1" noEditPoints="1" noAdjustHandles="1" noChangeArrowheads="1" noChangeShapeType="1" noTextEdit="1"/>
              </p:cNvSpPr>
              <p:nvPr/>
            </p:nvSpPr>
            <p:spPr>
              <a:xfrm>
                <a:off x="7517675" y="1656004"/>
                <a:ext cx="3830320" cy="1501630"/>
              </a:xfrm>
              <a:prstGeom prst="rect">
                <a:avLst/>
              </a:prstGeom>
              <a:blipFill>
                <a:blip r:embed="rId5"/>
                <a:stretch>
                  <a:fillRect l="-1426"/>
                </a:stretch>
              </a:blipFill>
            </p:spPr>
            <p:txBody>
              <a:bodyPr/>
              <a:lstStyle/>
              <a:p>
                <a:r>
                  <a:rPr lang="tr-TR">
                    <a:noFill/>
                  </a:rPr>
                  <a:t> </a:t>
                </a:r>
              </a:p>
            </p:txBody>
          </p:sp>
        </mc:Fallback>
      </mc:AlternateContent>
      <p:pic>
        <p:nvPicPr>
          <p:cNvPr id="7" name="Picture 2" descr="Gravity GIF HQ on Make a GIF">
            <a:extLst>
              <a:ext uri="{FF2B5EF4-FFF2-40B4-BE49-F238E27FC236}">
                <a16:creationId xmlns:a16="http://schemas.microsoft.com/office/drawing/2014/main" id="{D50A978D-81DD-4C96-BF66-88E49AF2A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2728" y="4779946"/>
            <a:ext cx="2706544" cy="15261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280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F481E60-59A4-41C4-92CE-53C3A3CE0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6D4A8844-E489-4776-A6D5-77D25C4D37AE}"/>
              </a:ext>
            </a:extLst>
          </p:cNvPr>
          <p:cNvSpPr txBox="1"/>
          <p:nvPr/>
        </p:nvSpPr>
        <p:spPr>
          <a:xfrm>
            <a:off x="299674" y="1076269"/>
            <a:ext cx="11730230" cy="892552"/>
          </a:xfrm>
          <a:prstGeom prst="rect">
            <a:avLst/>
          </a:prstGeom>
          <a:solidFill>
            <a:srgbClr val="A9D18E">
              <a:alpha val="85098"/>
            </a:srgbClr>
          </a:solidFill>
        </p:spPr>
        <p:txBody>
          <a:bodyPr wrap="square" rtlCol="0">
            <a:spAutoFit/>
          </a:bodyPr>
          <a:lstStyle/>
          <a:p>
            <a:r>
              <a:rPr lang="tr-TR" sz="2600" dirty="0"/>
              <a:t>Bir ajanın mevcut hızına  şimdiki ivmesi eklenerek yeni pozisyonu ve hızı hesaplanabilir.</a:t>
            </a:r>
          </a:p>
        </p:txBody>
      </p:sp>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63AD0CC8-EA60-4732-A4B2-CE54CC500CCA}"/>
                  </a:ext>
                </a:extLst>
              </p:cNvPr>
              <p:cNvSpPr txBox="1"/>
              <p:nvPr/>
            </p:nvSpPr>
            <p:spPr>
              <a:xfrm>
                <a:off x="321907" y="2059307"/>
                <a:ext cx="6123008" cy="16139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07000"/>
                  </a:lnSpc>
                  <a:spcAft>
                    <a:spcPts val="800"/>
                  </a:spcAft>
                  <a:tabLst>
                    <a:tab pos="3842385" algn="l"/>
                  </a:tabLst>
                </a:pPr>
                <a:endParaRPr lang="tr-TR" sz="1800" i="1" dirty="0">
                  <a:effectLst/>
                  <a:latin typeface="Cambria Math" panose="02040503050406030204" pitchFamily="18" charset="0"/>
                  <a:ea typeface="Calibri" panose="020F0502020204030204" pitchFamily="34" charset="0"/>
                  <a:cs typeface="Times New Roman" panose="02020603050405020304" pitchFamily="18" charset="0"/>
                </a:endParaRPr>
              </a:p>
              <a:p>
                <a:pPr algn="ctr">
                  <a:lnSpc>
                    <a:spcPct val="107000"/>
                  </a:lnSpc>
                  <a:spcAft>
                    <a:spcPts val="800"/>
                  </a:spcAft>
                  <a:tabLst>
                    <a:tab pos="3842385" algn="l"/>
                  </a:tabLst>
                </a:pPr>
                <a14:m>
                  <m:oMath xmlns:m="http://schemas.openxmlformats.org/officeDocument/2006/math">
                    <m:sSubSup>
                      <m:sSubSupPr>
                        <m:ctrlPr>
                          <a:rPr lang="tr-TR" sz="18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𝑟𝑎𝑛𝑑</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e>
                    </m:d>
                  </m:oMath>
                </a14:m>
                <a:r>
                  <a:rPr lang="tr-TR" sz="1800" dirty="0">
                    <a:effectLst/>
                    <a:latin typeface="Calibri" panose="020F0502020204030204" pitchFamily="34" charset="0"/>
                    <a:ea typeface="Calibri" panose="020F0502020204030204" pitchFamily="34" charset="0"/>
                    <a:cs typeface="Times New Roman" panose="02020603050405020304" pitchFamily="18" charset="0"/>
                  </a:rPr>
                  <a:t>                (6)</a:t>
                </a:r>
              </a:p>
              <a:p>
                <a:pPr algn="ctr">
                  <a:lnSpc>
                    <a:spcPct val="107000"/>
                  </a:lnSpc>
                  <a:spcAft>
                    <a:spcPts val="800"/>
                  </a:spcAft>
                  <a:tabLst>
                    <a:tab pos="3842385" algn="l"/>
                  </a:tabLst>
                </a:pPr>
                <a14:m>
                  <m:oMath xmlns:m="http://schemas.openxmlformats.org/officeDocument/2006/math">
                    <m:sSubSup>
                      <m:sSubSup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𝑟𝑎𝑛𝑑</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p>
                    </m:sSubSup>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e>
                    </m:d>
                  </m:oMath>
                </a14:m>
                <a:r>
                  <a:rPr lang="tr-TR" sz="1800" dirty="0">
                    <a:effectLst/>
                    <a:latin typeface="Calibri" panose="020F0502020204030204" pitchFamily="34" charset="0"/>
                    <a:ea typeface="Calibri" panose="020F0502020204030204" pitchFamily="34" charset="0"/>
                    <a:cs typeface="Times New Roman" panose="02020603050405020304" pitchFamily="18" charset="0"/>
                  </a:rPr>
                  <a:t>                (7)</a:t>
                </a:r>
              </a:p>
              <a:p>
                <a:pPr algn="ctr"/>
                <a:endParaRPr lang="tr-TR" dirty="0"/>
              </a:p>
            </p:txBody>
          </p:sp>
        </mc:Choice>
        <mc:Fallback xmlns="">
          <p:sp>
            <p:nvSpPr>
              <p:cNvPr id="3" name="Metin kutusu 2">
                <a:extLst>
                  <a:ext uri="{FF2B5EF4-FFF2-40B4-BE49-F238E27FC236}">
                    <a16:creationId xmlns:a16="http://schemas.microsoft.com/office/drawing/2014/main" id="{63AD0CC8-EA60-4732-A4B2-CE54CC500CCA}"/>
                  </a:ext>
                </a:extLst>
              </p:cNvPr>
              <p:cNvSpPr txBox="1">
                <a:spLocks noRot="1" noChangeAspect="1" noMove="1" noResize="1" noEditPoints="1" noAdjustHandles="1" noChangeArrowheads="1" noChangeShapeType="1" noTextEdit="1"/>
              </p:cNvSpPr>
              <p:nvPr/>
            </p:nvSpPr>
            <p:spPr>
              <a:xfrm>
                <a:off x="321907" y="2059307"/>
                <a:ext cx="6123008" cy="1613903"/>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924B4B5-FD72-473F-8595-8CCCEF39F859}"/>
                  </a:ext>
                </a:extLst>
              </p:cNvPr>
              <p:cNvSpPr txBox="1"/>
              <p:nvPr/>
            </p:nvSpPr>
            <p:spPr>
              <a:xfrm>
                <a:off x="6560358" y="2080049"/>
                <a:ext cx="5469546" cy="15724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07000"/>
                  </a:lnSpc>
                  <a:spcAft>
                    <a:spcPts val="800"/>
                  </a:spcAft>
                  <a:tabLst>
                    <a:tab pos="3842385" algn="l"/>
                  </a:tabLst>
                </a:pPr>
                <a:endParaRPr lang="tr-TR" sz="1800" b="0" i="1" dirty="0">
                  <a:effectLst/>
                  <a:latin typeface="Cambria Math" panose="02040503050406030204" pitchFamily="18" charset="0"/>
                  <a:ea typeface="Calibri" panose="020F0502020204030204" pitchFamily="34" charset="0"/>
                  <a:cs typeface="Times New Roman" panose="02020603050405020304" pitchFamily="18" charset="0"/>
                </a:endParaRPr>
              </a:p>
              <a:p>
                <a:pPr>
                  <a:lnSpc>
                    <a:spcPct val="107000"/>
                  </a:lnSpc>
                  <a:spcAft>
                    <a:spcPts val="800"/>
                  </a:spcAft>
                  <a:tabLst>
                    <a:tab pos="3842385" algn="l"/>
                  </a:tabLst>
                </a:pPr>
                <a14:m>
                  <m:oMathPara xmlns:m="http://schemas.openxmlformats.org/officeDocument/2006/math">
                    <m:oMathParaPr>
                      <m:jc m:val="centerGroup"/>
                    </m:oMathParaPr>
                    <m:oMath xmlns:m="http://schemas.openxmlformats.org/officeDocument/2006/math">
                      <m:r>
                        <a:rPr lang="tr-TR" sz="1800" b="0" i="1" smtClean="0">
                          <a:effectLst/>
                          <a:latin typeface="Cambria Math" panose="02040503050406030204" pitchFamily="18" charset="0"/>
                          <a:ea typeface="Calibri" panose="020F0502020204030204" pitchFamily="34" charset="0"/>
                          <a:cs typeface="Times New Roman" panose="02020603050405020304" pitchFamily="18" charset="0"/>
                        </a:rPr>
                        <m:t>𝑉</m:t>
                      </m:r>
                      <m:r>
                        <a:rPr lang="tr-TR" sz="1800" b="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b="0" i="1" smtClean="0">
                              <a:effectLst/>
                              <a:latin typeface="Cambria Math" panose="02040503050406030204" pitchFamily="18" charset="0"/>
                              <a:cs typeface="Times New Roman" panose="02020603050405020304" pitchFamily="18" charset="0"/>
                            </a:rPr>
                          </m:ctrlPr>
                        </m:sSubPr>
                        <m:e>
                          <m:r>
                            <a:rPr lang="tr-TR" sz="1800" b="0" i="1" smtClean="0">
                              <a:effectLst/>
                              <a:latin typeface="Cambria Math" panose="02040503050406030204" pitchFamily="18" charset="0"/>
                              <a:cs typeface="Times New Roman" panose="02020603050405020304" pitchFamily="18" charset="0"/>
                            </a:rPr>
                            <m:t>𝑉</m:t>
                          </m:r>
                        </m:e>
                        <m:sub>
                          <m:r>
                            <a:rPr lang="tr-TR" sz="1800" b="0" i="1" smtClean="0">
                              <a:effectLst/>
                              <a:latin typeface="Cambria Math" panose="02040503050406030204" pitchFamily="18" charset="0"/>
                              <a:cs typeface="Times New Roman" panose="02020603050405020304" pitchFamily="18" charset="0"/>
                            </a:rPr>
                            <m:t>0</m:t>
                          </m:r>
                        </m:sub>
                      </m:sSub>
                      <m:r>
                        <a:rPr lang="tr-TR" sz="1800" b="0" i="1" smtClean="0">
                          <a:effectLst/>
                          <a:latin typeface="Cambria Math" panose="02040503050406030204" pitchFamily="18" charset="0"/>
                          <a:cs typeface="Times New Roman" panose="02020603050405020304" pitchFamily="18" charset="0"/>
                        </a:rPr>
                        <m:t>+</m:t>
                      </m:r>
                      <m:r>
                        <a:rPr lang="tr-TR" sz="1800" b="0" i="1" smtClean="0">
                          <a:effectLst/>
                          <a:latin typeface="Cambria Math" panose="02040503050406030204" pitchFamily="18" charset="0"/>
                          <a:cs typeface="Times New Roman" panose="02020603050405020304" pitchFamily="18" charset="0"/>
                        </a:rPr>
                        <m:t>𝑎</m:t>
                      </m:r>
                      <m:r>
                        <a:rPr lang="tr-TR" sz="1800" b="0" i="1" smtClean="0">
                          <a:effectLst/>
                          <a:latin typeface="Cambria Math" panose="02040503050406030204" pitchFamily="18" charset="0"/>
                          <a:cs typeface="Times New Roman" panose="02020603050405020304" pitchFamily="18" charset="0"/>
                        </a:rPr>
                        <m:t>.</m:t>
                      </m:r>
                      <m:r>
                        <a:rPr lang="tr-TR" sz="1800" b="0" i="1" smtClean="0">
                          <a:effectLst/>
                          <a:latin typeface="Cambria Math" panose="02040503050406030204" pitchFamily="18" charset="0"/>
                          <a:cs typeface="Times New Roman" panose="02020603050405020304" pitchFamily="18" charset="0"/>
                        </a:rPr>
                        <m:t>𝑡</m:t>
                      </m:r>
                    </m:oMath>
                  </m:oMathPara>
                </a14:m>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842385" algn="l"/>
                  </a:tabLst>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libri" panose="020F0502020204030204" pitchFamily="34" charset="0"/>
                          <a:cs typeface="Times New Roman" panose="02020603050405020304" pitchFamily="18" charset="0"/>
                        </a:rPr>
                        <m:t>𝑥</m:t>
                      </m:r>
                      <m:r>
                        <a:rPr lang="tr-TR" i="1">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𝑋</m:t>
                          </m:r>
                        </m:e>
                        <m:sub>
                          <m:r>
                            <a:rPr lang="tr-TR" i="1">
                              <a:latin typeface="Cambria Math" panose="02040503050406030204" pitchFamily="18" charset="0"/>
                              <a:cs typeface="Times New Roman" panose="02020603050405020304" pitchFamily="18" charset="0"/>
                            </a:rPr>
                            <m:t>0</m:t>
                          </m:r>
                        </m:sub>
                      </m:sSub>
                      <m:r>
                        <a:rPr lang="tr-TR" i="1">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𝑣</m:t>
                      </m:r>
                      <m:r>
                        <a:rPr lang="tr-TR" i="1">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𝑡</m:t>
                      </m:r>
                    </m:oMath>
                  </m:oMathPara>
                </a14:m>
                <a:endParaRPr lang="tr-T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842385" algn="l"/>
                  </a:tabLst>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Metin kutusu 4">
                <a:extLst>
                  <a:ext uri="{FF2B5EF4-FFF2-40B4-BE49-F238E27FC236}">
                    <a16:creationId xmlns:a16="http://schemas.microsoft.com/office/drawing/2014/main" id="{D924B4B5-FD72-473F-8595-8CCCEF39F859}"/>
                  </a:ext>
                </a:extLst>
              </p:cNvPr>
              <p:cNvSpPr txBox="1">
                <a:spLocks noRot="1" noChangeAspect="1" noMove="1" noResize="1" noEditPoints="1" noAdjustHandles="1" noChangeArrowheads="1" noChangeShapeType="1" noTextEdit="1"/>
              </p:cNvSpPr>
              <p:nvPr/>
            </p:nvSpPr>
            <p:spPr>
              <a:xfrm>
                <a:off x="6560358" y="2080049"/>
                <a:ext cx="5469546" cy="1572418"/>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E9C2A722-5B27-4DDD-BA6D-22E681DD5174}"/>
                  </a:ext>
                </a:extLst>
              </p:cNvPr>
              <p:cNvSpPr txBox="1"/>
              <p:nvPr/>
            </p:nvSpPr>
            <p:spPr>
              <a:xfrm>
                <a:off x="321908" y="4203441"/>
                <a:ext cx="11457514"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14:m>
                  <m:oMath xmlns:m="http://schemas.openxmlformats.org/officeDocument/2006/math">
                    <m:sSub>
                      <m:sSubPr>
                        <m:ctrlPr>
                          <a:rPr lang="tr-TR"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2400" b="0" i="1">
                            <a:effectLst/>
                            <a:latin typeface="Cambria Math" panose="02040503050406030204" pitchFamily="18" charset="0"/>
                            <a:ea typeface="Calibri" panose="020F0502020204030204" pitchFamily="34" charset="0"/>
                            <a:cs typeface="Times New Roman" panose="02020603050405020304" pitchFamily="18" charset="0"/>
                          </a:rPr>
                          <m:t>𝑟𝑎𝑛𝑑</m:t>
                        </m:r>
                      </m:e>
                      <m:sub>
                        <m:r>
                          <a:rPr lang="tr-TR" sz="2400" b="0"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tr-TR" sz="2400" dirty="0"/>
                  <a:t> ifadesi [0,1] aralığında rastgele bir değer olup araştırmaya rastgele bir karakteristik vermek için kullanılmıştır.</a:t>
                </a:r>
              </a:p>
            </p:txBody>
          </p:sp>
        </mc:Choice>
        <mc:Fallback xmlns="">
          <p:sp>
            <p:nvSpPr>
              <p:cNvPr id="8" name="Metin kutusu 7">
                <a:extLst>
                  <a:ext uri="{FF2B5EF4-FFF2-40B4-BE49-F238E27FC236}">
                    <a16:creationId xmlns:a16="http://schemas.microsoft.com/office/drawing/2014/main" id="{E9C2A722-5B27-4DDD-BA6D-22E681DD5174}"/>
                  </a:ext>
                </a:extLst>
              </p:cNvPr>
              <p:cNvSpPr txBox="1">
                <a:spLocks noRot="1" noChangeAspect="1" noMove="1" noResize="1" noEditPoints="1" noAdjustHandles="1" noChangeArrowheads="1" noChangeShapeType="1" noTextEdit="1"/>
              </p:cNvSpPr>
              <p:nvPr/>
            </p:nvSpPr>
            <p:spPr>
              <a:xfrm>
                <a:off x="321908" y="4203441"/>
                <a:ext cx="11457514" cy="830997"/>
              </a:xfrm>
              <a:prstGeom prst="rect">
                <a:avLst/>
              </a:prstGeom>
              <a:blipFill>
                <a:blip r:embed="rId5"/>
                <a:stretch>
                  <a:fillRect l="-797" t="-5072" b="-15217"/>
                </a:stretch>
              </a:blipFill>
            </p:spPr>
            <p:txBody>
              <a:bodyPr/>
              <a:lstStyle/>
              <a:p>
                <a:r>
                  <a:rPr lang="tr-TR">
                    <a:noFill/>
                  </a:rPr>
                  <a:t> </a:t>
                </a:r>
              </a:p>
            </p:txBody>
          </p:sp>
        </mc:Fallback>
      </mc:AlternateContent>
    </p:spTree>
    <p:extLst>
      <p:ext uri="{BB962C8B-B14F-4D97-AF65-F5344CB8AC3E}">
        <p14:creationId xmlns:p14="http://schemas.microsoft.com/office/powerpoint/2010/main" val="1251146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20x1080 Gravity Falls HD Wallpapers for desktop download | Fall  wallpaper, Fall background, Gravity falls">
            <a:extLst>
              <a:ext uri="{FF2B5EF4-FFF2-40B4-BE49-F238E27FC236}">
                <a16:creationId xmlns:a16="http://schemas.microsoft.com/office/drawing/2014/main" id="{5E13B610-0D45-411D-B927-09B2A20C4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DC73A425-C96B-4C59-B18A-884C591DBE8C}"/>
              </a:ext>
            </a:extLst>
          </p:cNvPr>
          <p:cNvSpPr txBox="1"/>
          <p:nvPr/>
        </p:nvSpPr>
        <p:spPr>
          <a:xfrm>
            <a:off x="342900" y="498708"/>
            <a:ext cx="11506200" cy="1716688"/>
          </a:xfrm>
          <a:prstGeom prst="rect">
            <a:avLst/>
          </a:prstGeom>
          <a:solidFill>
            <a:srgbClr val="BDD7EE">
              <a:alpha val="74902"/>
            </a:srgbClr>
          </a:solidFill>
        </p:spPr>
        <p:txBody>
          <a:bodyPr wrap="square" rtlCol="0">
            <a:spAutoFit/>
          </a:bodyPr>
          <a:lstStyle/>
          <a:p>
            <a:pPr marL="285750" indent="-285750">
              <a:lnSpc>
                <a:spcPct val="107000"/>
              </a:lnSpc>
              <a:spcAft>
                <a:spcPts val="800"/>
              </a:spcAft>
              <a:buFont typeface="Arial" panose="020B0604020202020204" pitchFamily="34" charset="0"/>
              <a:buChar char="•"/>
              <a:tabLst>
                <a:tab pos="3842385" algn="l"/>
              </a:tabLst>
            </a:pPr>
            <a:r>
              <a:rPr lang="tr-TR" sz="2000" dirty="0">
                <a:effectLst/>
                <a:latin typeface="Times New Roman" panose="02020603050405020304" pitchFamily="18" charset="0"/>
                <a:ea typeface="Calibri" panose="020F0502020204030204" pitchFamily="34" charset="0"/>
                <a:cs typeface="Times New Roman" panose="02020603050405020304" pitchFamily="18" charset="0"/>
              </a:rPr>
              <a:t>Yerçekimi(aktif ,pasif) ve eylemsizlik kütleleri uygunluk değerlendirilmesi ile basitçe hesaplanabilir. Ağır bir kütlenin anlamı çok etkili bir ajan şeklinde düşünülebilir. Bunun anlamı büyük ajanların daha büyük çekimlere sahip olduğu ve daha yavaş hareket ettikleri şeklindedir. Yerçekimi ve eylemsizlik kütlelerinin eşit olduklarını varsayarak yola çıkıyoruz ardından aşağıdaki eşitlik yardımı ile yerçekimi ve eylemsizlik kütlelerinde güncelleme olabilir.</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FEF0AB16-F287-4301-B9FA-3E09908320FC}"/>
                  </a:ext>
                </a:extLst>
              </p:cNvPr>
              <p:cNvSpPr txBox="1"/>
              <p:nvPr/>
            </p:nvSpPr>
            <p:spPr>
              <a:xfrm>
                <a:off x="693420" y="2323356"/>
                <a:ext cx="10805160" cy="3907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𝑎𝑖</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𝑝𝑖</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𝑖𝑖</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a:effectLst/>
                          <a:latin typeface="Cambria Math" panose="02040503050406030204" pitchFamily="18" charset="0"/>
                          <a:ea typeface="Calibri" panose="020F0502020204030204" pitchFamily="34" charset="0"/>
                          <a:cs typeface="Times New Roman" panose="02020603050405020304" pitchFamily="18" charset="0"/>
                        </a:rPr>
                        <m:t>=1,2,……..</m:t>
                      </m:r>
                      <m:r>
                        <a:rPr lang="tr-TR" sz="1800" i="1">
                          <a:effectLst/>
                          <a:latin typeface="Cambria Math" panose="02040503050406030204" pitchFamily="18" charset="0"/>
                          <a:ea typeface="Calibri" panose="020F0502020204030204" pitchFamily="34" charset="0"/>
                          <a:cs typeface="Times New Roman" panose="02020603050405020304" pitchFamily="18" charset="0"/>
                        </a:rPr>
                        <m:t>𝑁</m:t>
                      </m:r>
                    </m:oMath>
                  </m:oMathPara>
                </a14:m>
                <a:endParaRPr lang="tr-TR" dirty="0"/>
              </a:p>
            </p:txBody>
          </p:sp>
        </mc:Choice>
        <mc:Fallback xmlns="">
          <p:sp>
            <p:nvSpPr>
              <p:cNvPr id="4" name="Metin kutusu 3">
                <a:extLst>
                  <a:ext uri="{FF2B5EF4-FFF2-40B4-BE49-F238E27FC236}">
                    <a16:creationId xmlns:a16="http://schemas.microsoft.com/office/drawing/2014/main" id="{FEF0AB16-F287-4301-B9FA-3E09908320FC}"/>
                  </a:ext>
                </a:extLst>
              </p:cNvPr>
              <p:cNvSpPr txBox="1">
                <a:spLocks noRot="1" noChangeAspect="1" noMove="1" noResize="1" noEditPoints="1" noAdjustHandles="1" noChangeArrowheads="1" noChangeShapeType="1" noTextEdit="1"/>
              </p:cNvSpPr>
              <p:nvPr/>
            </p:nvSpPr>
            <p:spPr>
              <a:xfrm>
                <a:off x="693420" y="2323356"/>
                <a:ext cx="10805160" cy="390748"/>
              </a:xfrm>
              <a:prstGeom prst="rect">
                <a:avLst/>
              </a:prstGeom>
              <a:blipFill>
                <a:blip r:embed="rId3"/>
                <a:stretch>
                  <a:fillRect b="-757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69D091E2-1DC5-4CA5-9E4C-2C931ABC4E6E}"/>
                  </a:ext>
                </a:extLst>
              </p:cNvPr>
              <p:cNvSpPr txBox="1"/>
              <p:nvPr/>
            </p:nvSpPr>
            <p:spPr>
              <a:xfrm>
                <a:off x="3007360" y="2949203"/>
                <a:ext cx="6177280" cy="66909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𝑚</m:t>
                          </m:r>
                        </m:e>
                        <m:sub>
                          <m:r>
                            <a:rPr lang="tr-TR" i="1">
                              <a:latin typeface="Cambria Math" panose="02040503050406030204" pitchFamily="18" charset="0"/>
                            </a:rPr>
                            <m:t>𝑖</m:t>
                          </m:r>
                        </m:sub>
                      </m:sSub>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𝑡</m:t>
                          </m:r>
                        </m:e>
                      </m:d>
                      <m:r>
                        <a:rPr lang="tr-TR" i="0">
                          <a:latin typeface="Cambria Math" panose="02040503050406030204" pitchFamily="18" charset="0"/>
                        </a:rPr>
                        <m:t>=</m:t>
                      </m:r>
                      <m:f>
                        <m:fPr>
                          <m:ctrlPr>
                            <a:rPr lang="tr-TR" i="1">
                              <a:solidFill>
                                <a:srgbClr val="836967"/>
                              </a:solidFill>
                              <a:latin typeface="Cambria Math" panose="02040503050406030204" pitchFamily="18" charset="0"/>
                            </a:rPr>
                          </m:ctrlPr>
                        </m:fPr>
                        <m:num>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𝑓𝑖𝑡</m:t>
                              </m:r>
                            </m:e>
                            <m:sub>
                              <m:r>
                                <a:rPr lang="tr-TR" i="1">
                                  <a:latin typeface="Cambria Math" panose="02040503050406030204" pitchFamily="18" charset="0"/>
                                </a:rPr>
                                <m:t>𝑖</m:t>
                              </m:r>
                            </m:sub>
                          </m:sSub>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𝑡</m:t>
                              </m:r>
                            </m:e>
                          </m:d>
                          <m:r>
                            <a:rPr lang="tr-TR" i="0">
                              <a:latin typeface="Cambria Math" panose="02040503050406030204" pitchFamily="18" charset="0"/>
                            </a:rPr>
                            <m:t>−</m:t>
                          </m:r>
                          <m:r>
                            <a:rPr lang="tr-TR" i="1">
                              <a:latin typeface="Cambria Math" panose="02040503050406030204" pitchFamily="18" charset="0"/>
                            </a:rPr>
                            <m:t>𝑤𝑜𝑟𝑠𝑡</m:t>
                          </m:r>
                          <m:d>
                            <m:dPr>
                              <m:ctrlPr>
                                <a:rPr lang="tr-TR" i="1">
                                  <a:latin typeface="Cambria Math" panose="02040503050406030204" pitchFamily="18" charset="0"/>
                                </a:rPr>
                              </m:ctrlPr>
                            </m:dPr>
                            <m:e>
                              <m:r>
                                <a:rPr lang="tr-TR" i="1">
                                  <a:latin typeface="Cambria Math" panose="02040503050406030204" pitchFamily="18" charset="0"/>
                                </a:rPr>
                                <m:t>𝑡</m:t>
                              </m:r>
                            </m:e>
                          </m:d>
                        </m:num>
                        <m:den>
                          <m:r>
                            <a:rPr lang="tr-TR" i="1">
                              <a:latin typeface="Cambria Math" panose="02040503050406030204" pitchFamily="18" charset="0"/>
                            </a:rPr>
                            <m:t>𝑏𝑒𝑠𝑡</m:t>
                          </m:r>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𝑡</m:t>
                              </m:r>
                            </m:e>
                          </m:d>
                          <m:r>
                            <a:rPr lang="tr-TR" i="0">
                              <a:latin typeface="Cambria Math" panose="02040503050406030204" pitchFamily="18" charset="0"/>
                            </a:rPr>
                            <m:t>−</m:t>
                          </m:r>
                          <m:r>
                            <a:rPr lang="tr-TR" i="1">
                              <a:latin typeface="Cambria Math" panose="02040503050406030204" pitchFamily="18" charset="0"/>
                            </a:rPr>
                            <m:t>𝑤𝑜𝑟𝑠𝑡</m:t>
                          </m:r>
                          <m:d>
                            <m:dPr>
                              <m:ctrlPr>
                                <a:rPr lang="tr-TR" i="1">
                                  <a:latin typeface="Cambria Math" panose="02040503050406030204" pitchFamily="18" charset="0"/>
                                </a:rPr>
                              </m:ctrlPr>
                            </m:dPr>
                            <m:e>
                              <m:r>
                                <a:rPr lang="tr-TR" i="1">
                                  <a:latin typeface="Cambria Math" panose="02040503050406030204" pitchFamily="18" charset="0"/>
                                </a:rPr>
                                <m:t>𝑡</m:t>
                              </m:r>
                            </m:e>
                          </m:d>
                        </m:den>
                      </m:f>
                      <m:r>
                        <a:rPr lang="tr-TR" i="0">
                          <a:latin typeface="Cambria Math" panose="02040503050406030204" pitchFamily="18" charset="0"/>
                        </a:rPr>
                        <m:t>          </m:t>
                      </m:r>
                      <m:r>
                        <a:rPr lang="tr-TR" b="0" i="0" smtClean="0">
                          <a:latin typeface="Cambria Math" panose="02040503050406030204" pitchFamily="18" charset="0"/>
                        </a:rPr>
                        <m:t>(8)</m:t>
                      </m:r>
                    </m:oMath>
                  </m:oMathPara>
                </a14:m>
                <a:endParaRPr lang="tr-TR" dirty="0"/>
              </a:p>
            </p:txBody>
          </p:sp>
        </mc:Choice>
        <mc:Fallback xmlns="">
          <p:sp>
            <p:nvSpPr>
              <p:cNvPr id="8" name="Metin kutusu 7">
                <a:extLst>
                  <a:ext uri="{FF2B5EF4-FFF2-40B4-BE49-F238E27FC236}">
                    <a16:creationId xmlns:a16="http://schemas.microsoft.com/office/drawing/2014/main" id="{69D091E2-1DC5-4CA5-9E4C-2C931ABC4E6E}"/>
                  </a:ext>
                </a:extLst>
              </p:cNvPr>
              <p:cNvSpPr txBox="1">
                <a:spLocks noRot="1" noChangeAspect="1" noMove="1" noResize="1" noEditPoints="1" noAdjustHandles="1" noChangeArrowheads="1" noChangeShapeType="1" noTextEdit="1"/>
              </p:cNvSpPr>
              <p:nvPr/>
            </p:nvSpPr>
            <p:spPr>
              <a:xfrm>
                <a:off x="3007360" y="2949203"/>
                <a:ext cx="6177280" cy="669094"/>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6036B1B5-B362-4A5A-AB31-96A4D8833A93}"/>
                  </a:ext>
                </a:extLst>
              </p:cNvPr>
              <p:cNvSpPr txBox="1"/>
              <p:nvPr/>
            </p:nvSpPr>
            <p:spPr>
              <a:xfrm>
                <a:off x="3007360" y="3818107"/>
                <a:ext cx="6177280" cy="734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𝑀</m:t>
                          </m:r>
                        </m:e>
                        <m:sub>
                          <m:r>
                            <a:rPr lang="tr-TR" i="1">
                              <a:latin typeface="Cambria Math" panose="02040503050406030204" pitchFamily="18" charset="0"/>
                            </a:rPr>
                            <m:t>𝑖</m:t>
                          </m:r>
                        </m:sub>
                      </m:sSub>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𝑡</m:t>
                          </m:r>
                        </m:e>
                      </m:d>
                      <m:r>
                        <a:rPr lang="tr-TR" i="0">
                          <a:latin typeface="Cambria Math" panose="02040503050406030204" pitchFamily="18" charset="0"/>
                        </a:rPr>
                        <m:t>=</m:t>
                      </m:r>
                      <m:f>
                        <m:fPr>
                          <m:ctrlPr>
                            <a:rPr lang="tr-TR" i="1">
                              <a:solidFill>
                                <a:srgbClr val="836967"/>
                              </a:solidFill>
                              <a:latin typeface="Cambria Math" panose="02040503050406030204" pitchFamily="18" charset="0"/>
                            </a:rPr>
                          </m:ctrlPr>
                        </m:fPr>
                        <m:num>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𝑚</m:t>
                              </m:r>
                            </m:e>
                            <m:sub>
                              <m:r>
                                <a:rPr lang="tr-TR" i="1">
                                  <a:latin typeface="Cambria Math" panose="02040503050406030204" pitchFamily="18" charset="0"/>
                                </a:rPr>
                                <m:t>𝑖</m:t>
                              </m:r>
                            </m:sub>
                          </m:sSub>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𝑡</m:t>
                              </m:r>
                            </m:e>
                          </m:d>
                        </m:num>
                        <m:den>
                          <m:nary>
                            <m:naryPr>
                              <m:chr m:val="∑"/>
                              <m:limLoc m:val="subSup"/>
                              <m:ctrlPr>
                                <a:rPr lang="tr-TR" i="1">
                                  <a:latin typeface="Cambria Math" panose="02040503050406030204" pitchFamily="18" charset="0"/>
                                </a:rPr>
                              </m:ctrlPr>
                            </m:naryPr>
                            <m:sub>
                              <m:r>
                                <a:rPr lang="tr-TR" i="1">
                                  <a:latin typeface="Cambria Math" panose="02040503050406030204" pitchFamily="18" charset="0"/>
                                </a:rPr>
                                <m:t>𝑗</m:t>
                              </m:r>
                              <m:r>
                                <a:rPr lang="tr-TR" i="0">
                                  <a:latin typeface="Cambria Math" panose="02040503050406030204" pitchFamily="18" charset="0"/>
                                </a:rPr>
                                <m:t>=1</m:t>
                              </m:r>
                            </m:sub>
                            <m:sup>
                              <m:r>
                                <a:rPr lang="tr-TR" i="1">
                                  <a:latin typeface="Cambria Math" panose="02040503050406030204" pitchFamily="18" charset="0"/>
                                </a:rPr>
                                <m:t>𝑁</m:t>
                              </m:r>
                            </m:sup>
                            <m:e>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𝑚</m:t>
                                  </m:r>
                                </m:e>
                                <m:sub>
                                  <m:r>
                                    <a:rPr lang="tr-TR" i="1">
                                      <a:latin typeface="Cambria Math" panose="02040503050406030204" pitchFamily="18" charset="0"/>
                                    </a:rPr>
                                    <m:t>𝑗</m:t>
                                  </m:r>
                                </m:sub>
                              </m:sSub>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𝑡</m:t>
                                  </m:r>
                                </m:e>
                              </m:d>
                            </m:e>
                          </m:nary>
                        </m:den>
                      </m:f>
                      <m:r>
                        <a:rPr lang="tr-TR" b="0" i="1" smtClean="0">
                          <a:latin typeface="Cambria Math" panose="02040503050406030204" pitchFamily="18" charset="0"/>
                        </a:rPr>
                        <m:t>                           </m:t>
                      </m:r>
                      <m:r>
                        <a:rPr lang="tr-TR" i="1">
                          <a:latin typeface="Cambria Math" panose="02040503050406030204" pitchFamily="18" charset="0"/>
                        </a:rPr>
                        <m:t>(</m:t>
                      </m:r>
                      <m:r>
                        <m:rPr>
                          <m:nor/>
                        </m:rPr>
                        <a:rPr lang="tr-TR" dirty="0"/>
                        <m:t>9)</m:t>
                      </m:r>
                    </m:oMath>
                  </m:oMathPara>
                </a14:m>
                <a:endParaRPr lang="tr-TR" dirty="0"/>
              </a:p>
            </p:txBody>
          </p:sp>
        </mc:Choice>
        <mc:Fallback xmlns="">
          <p:sp>
            <p:nvSpPr>
              <p:cNvPr id="10" name="Metin kutusu 9">
                <a:extLst>
                  <a:ext uri="{FF2B5EF4-FFF2-40B4-BE49-F238E27FC236}">
                    <a16:creationId xmlns:a16="http://schemas.microsoft.com/office/drawing/2014/main" id="{6036B1B5-B362-4A5A-AB31-96A4D8833A93}"/>
                  </a:ext>
                </a:extLst>
              </p:cNvPr>
              <p:cNvSpPr txBox="1">
                <a:spLocks noRot="1" noChangeAspect="1" noMove="1" noResize="1" noEditPoints="1" noAdjustHandles="1" noChangeArrowheads="1" noChangeShapeType="1" noTextEdit="1"/>
              </p:cNvSpPr>
              <p:nvPr/>
            </p:nvSpPr>
            <p:spPr>
              <a:xfrm>
                <a:off x="3007360" y="3818107"/>
                <a:ext cx="6177280" cy="734304"/>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E05CC0A5-E850-4CA6-8253-CDADF61F631D}"/>
                  </a:ext>
                </a:extLst>
              </p:cNvPr>
              <p:cNvSpPr txBox="1"/>
              <p:nvPr/>
            </p:nvSpPr>
            <p:spPr>
              <a:xfrm>
                <a:off x="693420" y="4850812"/>
                <a:ext cx="10805160" cy="107087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07000"/>
                  </a:lnSpc>
                  <a:spcAft>
                    <a:spcPts val="800"/>
                  </a:spcAft>
                  <a:tabLst>
                    <a:tab pos="3842385" algn="l"/>
                  </a:tabLst>
                </a:pP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Denklemde (8) yer alan </a:t>
                </a:r>
                <a14:m>
                  <m:oMath xmlns:m="http://schemas.openxmlformats.org/officeDocument/2006/math">
                    <m:sSub>
                      <m:sSubPr>
                        <m:ctrlPr>
                          <a:rPr lang="tr-TR"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𝑓𝑖𝑡</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r>
                      <a:rPr lang="tr-TR"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1800" dirty="0">
                    <a:effectLst/>
                    <a:latin typeface="Calibri" panose="020F0502020204030204" pitchFamily="34" charset="0"/>
                    <a:ea typeface="Times New Roman" panose="02020603050405020304" pitchFamily="18" charset="0"/>
                    <a:cs typeface="Times New Roman" panose="02020603050405020304" pitchFamily="18" charset="0"/>
                  </a:rPr>
                  <a:t> t zamanında i ajanının </a:t>
                </a:r>
                <a:r>
                  <a:rPr lang="tr-TR" sz="1800" b="1" dirty="0">
                    <a:effectLst/>
                    <a:latin typeface="Calibri" panose="020F0502020204030204" pitchFamily="34" charset="0"/>
                    <a:ea typeface="Times New Roman" panose="02020603050405020304" pitchFamily="18" charset="0"/>
                    <a:cs typeface="Times New Roman" panose="02020603050405020304" pitchFamily="18" charset="0"/>
                    <a:hlinkClick r:id="" action="ppaction://noaction"/>
                  </a:rPr>
                  <a:t>uygunluk değerini </a:t>
                </a: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temsil eder.(</a:t>
                </a:r>
                <a:r>
                  <a:rPr lang="tr-TR" sz="1800" dirty="0" err="1">
                    <a:effectLst/>
                    <a:latin typeface="Calibri" panose="020F0502020204030204" pitchFamily="34" charset="0"/>
                    <a:ea typeface="Times New Roman" panose="02020603050405020304" pitchFamily="18" charset="0"/>
                    <a:cs typeface="Times New Roman" panose="02020603050405020304" pitchFamily="18" charset="0"/>
                  </a:rPr>
                  <a:t>fitness</a:t>
                </a: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842385" algn="l"/>
                  </a:tabLst>
                </a:pP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Denklem (9) matematiksel ifade  ilgili ajanın uygunluk değeri hesaplandıktan sonra bütün ajanların uygunluk değerinin toplamına oranını yani o ajanın </a:t>
                </a:r>
                <a:r>
                  <a:rPr lang="tr-TR" sz="1800" b="1" dirty="0">
                    <a:effectLst/>
                    <a:latin typeface="Calibri" panose="020F0502020204030204" pitchFamily="34" charset="0"/>
                    <a:ea typeface="Times New Roman" panose="02020603050405020304" pitchFamily="18" charset="0"/>
                    <a:cs typeface="Times New Roman" panose="02020603050405020304" pitchFamily="18" charset="0"/>
                  </a:rPr>
                  <a:t>kütlesini</a:t>
                </a: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 gösterir.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Metin kutusu 11">
                <a:extLst>
                  <a:ext uri="{FF2B5EF4-FFF2-40B4-BE49-F238E27FC236}">
                    <a16:creationId xmlns:a16="http://schemas.microsoft.com/office/drawing/2014/main" id="{E05CC0A5-E850-4CA6-8253-CDADF61F631D}"/>
                  </a:ext>
                </a:extLst>
              </p:cNvPr>
              <p:cNvSpPr txBox="1">
                <a:spLocks noRot="1" noChangeAspect="1" noMove="1" noResize="1" noEditPoints="1" noAdjustHandles="1" noChangeArrowheads="1" noChangeShapeType="1" noTextEdit="1"/>
              </p:cNvSpPr>
              <p:nvPr/>
            </p:nvSpPr>
            <p:spPr>
              <a:xfrm>
                <a:off x="693420" y="4850812"/>
                <a:ext cx="10805160" cy="1070871"/>
              </a:xfrm>
              <a:prstGeom prst="rect">
                <a:avLst/>
              </a:prstGeom>
              <a:blipFill>
                <a:blip r:embed="rId6"/>
                <a:stretch>
                  <a:fillRect l="-451" t="-2260" b="-7910"/>
                </a:stretch>
              </a:blipFill>
            </p:spPr>
            <p:txBody>
              <a:bodyPr/>
              <a:lstStyle/>
              <a:p>
                <a:r>
                  <a:rPr lang="tr-TR">
                    <a:noFill/>
                  </a:rPr>
                  <a:t> </a:t>
                </a:r>
              </a:p>
            </p:txBody>
          </p:sp>
        </mc:Fallback>
      </mc:AlternateContent>
    </p:spTree>
    <p:extLst>
      <p:ext uri="{BB962C8B-B14F-4D97-AF65-F5344CB8AC3E}">
        <p14:creationId xmlns:p14="http://schemas.microsoft.com/office/powerpoint/2010/main" val="68354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1513EF0-E5F5-4BC6-A43F-08EBF5B3C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907A8B6F-33FF-40FD-940C-7D2CF2AFAE6E}"/>
                  </a:ext>
                </a:extLst>
              </p:cNvPr>
              <p:cNvSpPr txBox="1"/>
              <p:nvPr/>
            </p:nvSpPr>
            <p:spPr>
              <a:xfrm>
                <a:off x="964557" y="525394"/>
                <a:ext cx="7759565" cy="369332"/>
              </a:xfrm>
              <a:prstGeom prst="rect">
                <a:avLst/>
              </a:prstGeom>
              <a:solidFill>
                <a:srgbClr val="9D0760">
                  <a:alpha val="80000"/>
                </a:srgbClr>
              </a:solidFill>
            </p:spPr>
            <p:txBody>
              <a:bodyPr wrap="square" rtlCol="0">
                <a:spAutoFit/>
              </a:bodyPr>
              <a:lstStyle/>
              <a:p>
                <a:pPr algn="ctr"/>
                <a:r>
                  <a:rPr lang="tr-TR" dirty="0">
                    <a:solidFill>
                      <a:schemeClr val="bg1"/>
                    </a:solidFill>
                  </a:rPr>
                  <a:t>Denklem(8) de yer alan </a:t>
                </a:r>
                <a14:m>
                  <m:oMath xmlns:m="http://schemas.openxmlformats.org/officeDocument/2006/math">
                    <m:r>
                      <a:rPr lang="tr-TR" i="1">
                        <a:solidFill>
                          <a:schemeClr val="bg1"/>
                        </a:solidFill>
                        <a:latin typeface="Cambria Math" panose="02040503050406030204" pitchFamily="18" charset="0"/>
                      </a:rPr>
                      <m:t>𝑏𝑒𝑠𝑡</m:t>
                    </m:r>
                    <m:d>
                      <m:dPr>
                        <m:ctrlPr>
                          <a:rPr lang="tr-TR" i="1">
                            <a:solidFill>
                              <a:schemeClr val="bg1"/>
                            </a:solidFill>
                            <a:latin typeface="Cambria Math" panose="02040503050406030204" pitchFamily="18" charset="0"/>
                          </a:rPr>
                        </m:ctrlPr>
                      </m:dPr>
                      <m:e>
                        <m:r>
                          <a:rPr lang="tr-TR" i="1">
                            <a:solidFill>
                              <a:schemeClr val="bg1"/>
                            </a:solidFill>
                            <a:latin typeface="Cambria Math" panose="02040503050406030204" pitchFamily="18" charset="0"/>
                          </a:rPr>
                          <m:t>𝑡</m:t>
                        </m:r>
                      </m:e>
                    </m:d>
                    <m:r>
                      <a:rPr lang="tr-TR" i="1">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𝑣𝑒</m:t>
                    </m:r>
                    <m:r>
                      <a:rPr lang="tr-TR" i="1">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𝑤𝑜𝑟𝑠𝑡</m:t>
                    </m:r>
                    <m:r>
                      <a:rPr lang="tr-TR" i="1">
                        <a:solidFill>
                          <a:schemeClr val="bg1"/>
                        </a:solidFill>
                        <a:latin typeface="Cambria Math" panose="02040503050406030204" pitchFamily="18" charset="0"/>
                      </a:rPr>
                      <m:t>(</m:t>
                    </m:r>
                    <m:r>
                      <a:rPr lang="tr-TR" i="1">
                        <a:solidFill>
                          <a:schemeClr val="bg1"/>
                        </a:solidFill>
                        <a:latin typeface="Cambria Math" panose="02040503050406030204" pitchFamily="18" charset="0"/>
                      </a:rPr>
                      <m:t>𝑡</m:t>
                    </m:r>
                    <m:r>
                      <a:rPr lang="tr-TR" i="1">
                        <a:solidFill>
                          <a:schemeClr val="bg1"/>
                        </a:solidFill>
                        <a:latin typeface="Cambria Math" panose="02040503050406030204" pitchFamily="18" charset="0"/>
                      </a:rPr>
                      <m:t>)</m:t>
                    </m:r>
                  </m:oMath>
                </a14:m>
                <a:r>
                  <a:rPr lang="tr-TR" dirty="0">
                    <a:solidFill>
                      <a:schemeClr val="bg1"/>
                    </a:solidFill>
                  </a:rPr>
                  <a:t> değerleri aşağıdaki gibi tanımlar </a:t>
                </a:r>
              </a:p>
            </p:txBody>
          </p:sp>
        </mc:Choice>
        <mc:Fallback xmlns="">
          <p:sp>
            <p:nvSpPr>
              <p:cNvPr id="2" name="Metin kutusu 1">
                <a:extLst>
                  <a:ext uri="{FF2B5EF4-FFF2-40B4-BE49-F238E27FC236}">
                    <a16:creationId xmlns:a16="http://schemas.microsoft.com/office/drawing/2014/main" id="{907A8B6F-33FF-40FD-940C-7D2CF2AFAE6E}"/>
                  </a:ext>
                </a:extLst>
              </p:cNvPr>
              <p:cNvSpPr txBox="1">
                <a:spLocks noRot="1" noChangeAspect="1" noMove="1" noResize="1" noEditPoints="1" noAdjustHandles="1" noChangeArrowheads="1" noChangeShapeType="1" noTextEdit="1"/>
              </p:cNvSpPr>
              <p:nvPr/>
            </p:nvSpPr>
            <p:spPr>
              <a:xfrm>
                <a:off x="964557" y="525394"/>
                <a:ext cx="7759565" cy="369332"/>
              </a:xfrm>
              <a:prstGeom prst="rect">
                <a:avLst/>
              </a:prstGeom>
              <a:blipFill>
                <a:blip r:embed="rId3"/>
                <a:stretch>
                  <a:fillRect t="-8197" b="-2459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BAED89D1-D3F6-4482-AFA3-EE20381010B9}"/>
                  </a:ext>
                </a:extLst>
              </p:cNvPr>
              <p:cNvSpPr txBox="1"/>
              <p:nvPr/>
            </p:nvSpPr>
            <p:spPr>
              <a:xfrm>
                <a:off x="964557" y="1212980"/>
                <a:ext cx="10262243" cy="2256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tr-TR" dirty="0"/>
                  <a:t>Minimizasyon problemleri için</a:t>
                </a:r>
              </a:p>
              <a:p>
                <a:endParaRPr lang="tr-TR" dirty="0"/>
              </a:p>
              <a:p>
                <a:pPr algn="ctr">
                  <a:lnSpc>
                    <a:spcPct val="107000"/>
                  </a:lnSpc>
                  <a:spcAft>
                    <a:spcPts val="800"/>
                  </a:spcAft>
                  <a:tabLst>
                    <a:tab pos="3842385" algn="l"/>
                  </a:tabLst>
                </a:pPr>
                <a14:m>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𝑏𝑒𝑠𝑡</m:t>
                    </m:r>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r>
                      <a:rPr lang="tr-TR" sz="1800" i="1">
                        <a:effectLst/>
                        <a:latin typeface="Cambria Math" panose="02040503050406030204" pitchFamily="18" charset="0"/>
                        <a:ea typeface="Calibri" panose="020F0502020204030204" pitchFamily="34" charset="0"/>
                        <a:cs typeface="Times New Roman" panose="02020603050405020304" pitchFamily="18" charset="0"/>
                      </a:rPr>
                      <m:t>=</m:t>
                    </m:r>
                    <m:limLow>
                      <m:limLow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tr-TR" sz="1800">
                            <a:effectLst/>
                            <a:latin typeface="Cambria Math" panose="02040503050406030204" pitchFamily="18" charset="0"/>
                            <a:ea typeface="Calibri" panose="020F0502020204030204" pitchFamily="34" charset="0"/>
                            <a:cs typeface="Times New Roman" panose="02020603050405020304" pitchFamily="18" charset="0"/>
                          </a:rPr>
                          <m:t>min</m:t>
                        </m:r>
                      </m:e>
                      <m:lim>
                        <m:r>
                          <a:rPr lang="tr-TR" sz="1800" i="1">
                            <a:effectLst/>
                            <a:latin typeface="Cambria Math" panose="02040503050406030204" pitchFamily="18" charset="0"/>
                            <a:ea typeface="Calibri" panose="020F0502020204030204" pitchFamily="34" charset="0"/>
                            <a:cs typeface="Times New Roman" panose="02020603050405020304" pitchFamily="18" charset="0"/>
                          </a:rPr>
                          <m:t>𝐽</m:t>
                        </m:r>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r>
                          <a:rPr lang="tr-TR" sz="1800" i="1">
                            <a:effectLst/>
                            <a:latin typeface="Cambria Math" panose="02040503050406030204" pitchFamily="18" charset="0"/>
                            <a:ea typeface="Calibri" panose="020F0502020204030204" pitchFamily="34" charset="0"/>
                            <a:cs typeface="Times New Roman" panose="02020603050405020304" pitchFamily="18" charset="0"/>
                          </a:rPr>
                          <m:t>𝑁</m:t>
                        </m:r>
                        <m:r>
                          <a:rPr lang="tr-TR" sz="1800" i="1">
                            <a:effectLst/>
                            <a:latin typeface="Cambria Math" panose="02040503050406030204" pitchFamily="18" charset="0"/>
                            <a:ea typeface="Calibri" panose="020F0502020204030204" pitchFamily="34" charset="0"/>
                            <a:cs typeface="Times New Roman" panose="02020603050405020304" pitchFamily="18" charset="0"/>
                          </a:rPr>
                          <m:t>}</m:t>
                        </m:r>
                      </m:lim>
                    </m:limLow>
                    <m:r>
                      <a:rPr lang="tr-TR" sz="1800" i="1">
                        <a:effectLst/>
                        <a:latin typeface="Cambria Math" panose="02040503050406030204" pitchFamily="18" charset="0"/>
                        <a:ea typeface="Calibri" panose="020F0502020204030204" pitchFamily="34" charset="0"/>
                        <a:cs typeface="Times New Roman" panose="02020603050405020304" pitchFamily="18" charset="0"/>
                      </a:rPr>
                      <m:t>𝑓</m:t>
                    </m:r>
                    <m:acc>
                      <m:accPr>
                        <m:chr m:val="̇"/>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e>
                    </m:acc>
                    <m:sSub>
                      <m:sSub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acc>
                          <m:accPr>
                            <m:chr m:val="̇"/>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𝑗</m:t>
                            </m:r>
                          </m:e>
                        </m:acc>
                      </m:sub>
                    </m:sSub>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oMath>
                </a14:m>
                <a:r>
                  <a:rPr lang="tr-TR" sz="1800" dirty="0">
                    <a:effectLst/>
                    <a:latin typeface="Calibri" panose="020F0502020204030204" pitchFamily="34" charset="0"/>
                    <a:ea typeface="Calibri" panose="020F0502020204030204" pitchFamily="34" charset="0"/>
                    <a:cs typeface="Times New Roman" panose="02020603050405020304" pitchFamily="18" charset="0"/>
                  </a:rPr>
                  <a:t> 		(10)</a:t>
                </a:r>
              </a:p>
              <a:p>
                <a:pPr algn="ctr">
                  <a:lnSpc>
                    <a:spcPct val="107000"/>
                  </a:lnSpc>
                  <a:spcAft>
                    <a:spcPts val="800"/>
                  </a:spcAft>
                  <a:tabLst>
                    <a:tab pos="3842385" algn="l"/>
                  </a:tabLst>
                </a:pPr>
                <a14:m>
                  <m:oMath xmlns:m="http://schemas.openxmlformats.org/officeDocument/2006/math">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𝑤𝑜𝑟𝑠𝑡</m:t>
                    </m:r>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r>
                      <a:rPr lang="tr-TR" sz="1800" i="1">
                        <a:effectLst/>
                        <a:latin typeface="Cambria Math" panose="02040503050406030204" pitchFamily="18" charset="0"/>
                        <a:ea typeface="Calibri" panose="020F0502020204030204" pitchFamily="34" charset="0"/>
                        <a:cs typeface="Times New Roman" panose="02020603050405020304" pitchFamily="18" charset="0"/>
                      </a:rPr>
                      <m:t>=</m:t>
                    </m:r>
                    <m:limLow>
                      <m:limLow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tr-TR" sz="1800">
                            <a:effectLst/>
                            <a:latin typeface="Cambria Math" panose="02040503050406030204" pitchFamily="18" charset="0"/>
                            <a:ea typeface="Calibri" panose="020F0502020204030204" pitchFamily="34" charset="0"/>
                            <a:cs typeface="Times New Roman" panose="02020603050405020304" pitchFamily="18" charset="0"/>
                          </a:rPr>
                          <m:t>max</m:t>
                        </m:r>
                      </m:e>
                      <m:lim>
                        <m:r>
                          <a:rPr lang="tr-TR" sz="1800" i="1">
                            <a:effectLst/>
                            <a:latin typeface="Cambria Math" panose="02040503050406030204" pitchFamily="18" charset="0"/>
                            <a:ea typeface="Calibri" panose="020F0502020204030204" pitchFamily="34" charset="0"/>
                            <a:cs typeface="Times New Roman" panose="02020603050405020304" pitchFamily="18" charset="0"/>
                          </a:rPr>
                          <m:t>𝐽</m:t>
                        </m:r>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r>
                          <a:rPr lang="tr-TR" sz="1800" i="1">
                            <a:effectLst/>
                            <a:latin typeface="Cambria Math" panose="02040503050406030204" pitchFamily="18" charset="0"/>
                            <a:ea typeface="Calibri" panose="020F0502020204030204" pitchFamily="34" charset="0"/>
                            <a:cs typeface="Times New Roman" panose="02020603050405020304" pitchFamily="18" charset="0"/>
                          </a:rPr>
                          <m:t>𝑁</m:t>
                        </m:r>
                        <m:r>
                          <a:rPr lang="tr-TR" sz="1800" i="1">
                            <a:effectLst/>
                            <a:latin typeface="Cambria Math" panose="02040503050406030204" pitchFamily="18" charset="0"/>
                            <a:ea typeface="Calibri" panose="020F0502020204030204" pitchFamily="34" charset="0"/>
                            <a:cs typeface="Times New Roman" panose="02020603050405020304" pitchFamily="18" charset="0"/>
                          </a:rPr>
                          <m:t>}</m:t>
                        </m:r>
                      </m:lim>
                    </m:limLow>
                    <m:r>
                      <a:rPr lang="tr-TR" sz="1800" i="1">
                        <a:effectLst/>
                        <a:latin typeface="Cambria Math" panose="02040503050406030204" pitchFamily="18" charset="0"/>
                        <a:ea typeface="Calibri" panose="020F0502020204030204" pitchFamily="34" charset="0"/>
                        <a:cs typeface="Times New Roman" panose="02020603050405020304" pitchFamily="18" charset="0"/>
                      </a:rPr>
                      <m:t>𝑓</m:t>
                    </m:r>
                    <m:acc>
                      <m:accPr>
                        <m:chr m:val="̇"/>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e>
                    </m:acc>
                    <m:sSub>
                      <m:sSub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acc>
                          <m:accPr>
                            <m:chr m:val="̇"/>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𝑗</m:t>
                            </m:r>
                          </m:e>
                        </m:acc>
                      </m:sub>
                    </m:sSub>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oMath>
                </a14:m>
                <a:r>
                  <a:rPr lang="tr-TR" sz="1800" dirty="0">
                    <a:effectLst/>
                    <a:latin typeface="Calibri" panose="020F0502020204030204" pitchFamily="34" charset="0"/>
                    <a:ea typeface="Calibri" panose="020F0502020204030204" pitchFamily="34" charset="0"/>
                    <a:cs typeface="Times New Roman" panose="02020603050405020304" pitchFamily="18" charset="0"/>
                  </a:rPr>
                  <a:t>		(11)</a:t>
                </a:r>
              </a:p>
              <a:p>
                <a:endParaRPr lang="tr-TR" dirty="0"/>
              </a:p>
              <a:p>
                <a:endParaRPr lang="tr-TR" dirty="0"/>
              </a:p>
            </p:txBody>
          </p:sp>
        </mc:Choice>
        <mc:Fallback xmlns="">
          <p:sp>
            <p:nvSpPr>
              <p:cNvPr id="7" name="Metin kutusu 6">
                <a:extLst>
                  <a:ext uri="{FF2B5EF4-FFF2-40B4-BE49-F238E27FC236}">
                    <a16:creationId xmlns:a16="http://schemas.microsoft.com/office/drawing/2014/main" id="{BAED89D1-D3F6-4482-AFA3-EE20381010B9}"/>
                  </a:ext>
                </a:extLst>
              </p:cNvPr>
              <p:cNvSpPr txBox="1">
                <a:spLocks noRot="1" noChangeAspect="1" noMove="1" noResize="1" noEditPoints="1" noAdjustHandles="1" noChangeArrowheads="1" noChangeShapeType="1" noTextEdit="1"/>
              </p:cNvSpPr>
              <p:nvPr/>
            </p:nvSpPr>
            <p:spPr>
              <a:xfrm>
                <a:off x="964557" y="1212980"/>
                <a:ext cx="10262243" cy="2256643"/>
              </a:xfrm>
              <a:prstGeom prst="rect">
                <a:avLst/>
              </a:prstGeom>
              <a:blipFill>
                <a:blip r:embed="rId4"/>
                <a:stretch>
                  <a:fillRect l="-415" t="-134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C55CF134-CF75-4C52-9F3A-DB0382CDF84C}"/>
                  </a:ext>
                </a:extLst>
              </p:cNvPr>
              <p:cNvSpPr txBox="1"/>
              <p:nvPr/>
            </p:nvSpPr>
            <p:spPr>
              <a:xfrm>
                <a:off x="964556" y="3672460"/>
                <a:ext cx="10262243" cy="222977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07000"/>
                  </a:lnSpc>
                  <a:spcAft>
                    <a:spcPts val="800"/>
                  </a:spcAft>
                  <a:tabLst>
                    <a:tab pos="3842385" algn="l"/>
                  </a:tabLst>
                </a:pPr>
                <a:r>
                  <a:rPr lang="tr-TR" sz="1800" dirty="0">
                    <a:effectLst/>
                    <a:latin typeface="Calibri" panose="020F0502020204030204" pitchFamily="34" charset="0"/>
                    <a:ea typeface="Calibri" panose="020F0502020204030204" pitchFamily="34" charset="0"/>
                    <a:cs typeface="Times New Roman" panose="02020603050405020304" pitchFamily="18" charset="0"/>
                  </a:rPr>
                  <a:t>Maksimizasyon problemler için </a:t>
                </a:r>
              </a:p>
              <a:p>
                <a:pPr>
                  <a:lnSpc>
                    <a:spcPct val="107000"/>
                  </a:lnSpc>
                  <a:spcAft>
                    <a:spcPts val="800"/>
                  </a:spcAft>
                  <a:tabLst>
                    <a:tab pos="3842385" algn="l"/>
                  </a:tabLst>
                </a:pPr>
                <a:endParaRPr lang="tr-TR"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3842385" algn="l"/>
                  </a:tabLst>
                </a:pPr>
                <a14:m>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𝑏𝑒𝑠𝑡</m:t>
                    </m:r>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r>
                      <a:rPr lang="tr-TR" sz="1800" i="1">
                        <a:effectLst/>
                        <a:latin typeface="Cambria Math" panose="02040503050406030204" pitchFamily="18" charset="0"/>
                        <a:ea typeface="Calibri" panose="020F0502020204030204" pitchFamily="34" charset="0"/>
                        <a:cs typeface="Times New Roman" panose="02020603050405020304" pitchFamily="18" charset="0"/>
                      </a:rPr>
                      <m:t>=</m:t>
                    </m:r>
                    <m:limLow>
                      <m:limLow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limLow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𝑚𝑎𝑥</m:t>
                        </m:r>
                      </m:e>
                      <m:lim>
                        <m:r>
                          <a:rPr lang="tr-TR" sz="1800" i="1">
                            <a:effectLst/>
                            <a:latin typeface="Cambria Math" panose="02040503050406030204" pitchFamily="18" charset="0"/>
                            <a:ea typeface="Calibri" panose="020F0502020204030204" pitchFamily="34" charset="0"/>
                            <a:cs typeface="Times New Roman" panose="02020603050405020304" pitchFamily="18" charset="0"/>
                          </a:rPr>
                          <m:t>𝐽</m:t>
                        </m:r>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r>
                          <a:rPr lang="tr-TR" sz="1800" i="1">
                            <a:effectLst/>
                            <a:latin typeface="Cambria Math" panose="02040503050406030204" pitchFamily="18" charset="0"/>
                            <a:ea typeface="Calibri" panose="020F0502020204030204" pitchFamily="34" charset="0"/>
                            <a:cs typeface="Times New Roman" panose="02020603050405020304" pitchFamily="18" charset="0"/>
                          </a:rPr>
                          <m:t>𝑁</m:t>
                        </m:r>
                        <m:r>
                          <a:rPr lang="tr-TR" sz="1800" i="1">
                            <a:effectLst/>
                            <a:latin typeface="Cambria Math" panose="02040503050406030204" pitchFamily="18" charset="0"/>
                            <a:ea typeface="Calibri" panose="020F0502020204030204" pitchFamily="34" charset="0"/>
                            <a:cs typeface="Times New Roman" panose="02020603050405020304" pitchFamily="18" charset="0"/>
                          </a:rPr>
                          <m:t>}</m:t>
                        </m:r>
                      </m:lim>
                    </m:limLow>
                    <m:r>
                      <a:rPr lang="tr-TR" sz="1800" i="1">
                        <a:effectLst/>
                        <a:latin typeface="Cambria Math" panose="02040503050406030204" pitchFamily="18" charset="0"/>
                        <a:ea typeface="Calibri" panose="020F0502020204030204" pitchFamily="34" charset="0"/>
                        <a:cs typeface="Times New Roman" panose="02020603050405020304" pitchFamily="18" charset="0"/>
                      </a:rPr>
                      <m:t>𝑓</m:t>
                    </m:r>
                    <m:acc>
                      <m:accPr>
                        <m:chr m:val="̇"/>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e>
                    </m:acc>
                    <m:sSub>
                      <m:sSub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acc>
                          <m:accPr>
                            <m:chr m:val="̇"/>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𝑗</m:t>
                            </m:r>
                          </m:e>
                        </m:acc>
                      </m:sub>
                    </m:sSub>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oMath>
                </a14:m>
                <a:r>
                  <a:rPr lang="tr-TR" sz="1800" dirty="0">
                    <a:effectLst/>
                    <a:latin typeface="Calibri" panose="020F0502020204030204" pitchFamily="34" charset="0"/>
                    <a:ea typeface="Calibri" panose="020F0502020204030204" pitchFamily="34" charset="0"/>
                    <a:cs typeface="Times New Roman" panose="02020603050405020304" pitchFamily="18" charset="0"/>
                  </a:rPr>
                  <a:t>		(12)</a:t>
                </a:r>
              </a:p>
              <a:p>
                <a:pPr algn="ctr">
                  <a:lnSpc>
                    <a:spcPct val="107000"/>
                  </a:lnSpc>
                  <a:spcAft>
                    <a:spcPts val="800"/>
                  </a:spcAft>
                  <a:tabLst>
                    <a:tab pos="3842385" algn="l"/>
                  </a:tabLst>
                </a:pPr>
                <a14:m>
                  <m:oMath xmlns:m="http://schemas.openxmlformats.org/officeDocument/2006/math">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𝑤𝑜𝑟𝑠𝑡</m:t>
                    </m:r>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r>
                      <a:rPr lang="tr-TR" sz="1800" i="1">
                        <a:effectLst/>
                        <a:latin typeface="Cambria Math" panose="02040503050406030204" pitchFamily="18" charset="0"/>
                        <a:ea typeface="Calibri" panose="020F0502020204030204" pitchFamily="34" charset="0"/>
                        <a:cs typeface="Times New Roman" panose="02020603050405020304" pitchFamily="18" charset="0"/>
                      </a:rPr>
                      <m:t>=</m:t>
                    </m:r>
                    <m:limLow>
                      <m:limLow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tr-TR" sz="1800">
                            <a:effectLst/>
                            <a:latin typeface="Cambria Math" panose="02040503050406030204" pitchFamily="18" charset="0"/>
                            <a:ea typeface="Calibri" panose="020F0502020204030204" pitchFamily="34" charset="0"/>
                            <a:cs typeface="Times New Roman" panose="02020603050405020304" pitchFamily="18" charset="0"/>
                          </a:rPr>
                          <m:t>min</m:t>
                        </m:r>
                      </m:e>
                      <m:lim>
                        <m:r>
                          <a:rPr lang="tr-TR" sz="1800" i="1">
                            <a:effectLst/>
                            <a:latin typeface="Cambria Math" panose="02040503050406030204" pitchFamily="18" charset="0"/>
                            <a:ea typeface="Calibri" panose="020F0502020204030204" pitchFamily="34" charset="0"/>
                            <a:cs typeface="Times New Roman" panose="02020603050405020304" pitchFamily="18" charset="0"/>
                          </a:rPr>
                          <m:t>𝐽</m:t>
                        </m:r>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r>
                          <a:rPr lang="tr-TR" sz="1800" i="1">
                            <a:effectLst/>
                            <a:latin typeface="Cambria Math" panose="02040503050406030204" pitchFamily="18" charset="0"/>
                            <a:ea typeface="Calibri" panose="020F0502020204030204" pitchFamily="34" charset="0"/>
                            <a:cs typeface="Times New Roman" panose="02020603050405020304" pitchFamily="18" charset="0"/>
                          </a:rPr>
                          <m:t>𝑁</m:t>
                        </m:r>
                        <m:r>
                          <a:rPr lang="tr-TR" sz="1800" i="1">
                            <a:effectLst/>
                            <a:latin typeface="Cambria Math" panose="02040503050406030204" pitchFamily="18" charset="0"/>
                            <a:ea typeface="Calibri" panose="020F0502020204030204" pitchFamily="34" charset="0"/>
                            <a:cs typeface="Times New Roman" panose="02020603050405020304" pitchFamily="18" charset="0"/>
                          </a:rPr>
                          <m:t>}</m:t>
                        </m:r>
                      </m:lim>
                    </m:limLow>
                    <m:r>
                      <a:rPr lang="tr-TR" sz="1800" i="1">
                        <a:effectLst/>
                        <a:latin typeface="Cambria Math" panose="02040503050406030204" pitchFamily="18" charset="0"/>
                        <a:ea typeface="Calibri" panose="020F0502020204030204" pitchFamily="34" charset="0"/>
                        <a:cs typeface="Times New Roman" panose="02020603050405020304" pitchFamily="18" charset="0"/>
                      </a:rPr>
                      <m:t>𝑓</m:t>
                    </m:r>
                    <m:acc>
                      <m:accPr>
                        <m:chr m:val="̇"/>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𝑖</m:t>
                        </m:r>
                      </m:e>
                    </m:acc>
                    <m:sSub>
                      <m:sSub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acc>
                          <m:accPr>
                            <m:chr m:val="̇"/>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𝑗</m:t>
                            </m:r>
                          </m:e>
                        </m:acc>
                      </m:sub>
                    </m:sSub>
                    <m:d>
                      <m:dPr>
                        <m:ctrlPr>
                          <a:rPr lang="tr-T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d>
                  </m:oMath>
                </a14:m>
                <a:r>
                  <a:rPr lang="tr-TR" sz="1800" dirty="0">
                    <a:effectLst/>
                    <a:latin typeface="Calibri" panose="020F0502020204030204" pitchFamily="34" charset="0"/>
                    <a:ea typeface="Calibri" panose="020F0502020204030204" pitchFamily="34" charset="0"/>
                    <a:cs typeface="Times New Roman" panose="02020603050405020304" pitchFamily="18" charset="0"/>
                  </a:rPr>
                  <a:t>		(13)</a:t>
                </a:r>
              </a:p>
              <a:p>
                <a:pPr>
                  <a:lnSpc>
                    <a:spcPct val="107000"/>
                  </a:lnSpc>
                  <a:spcAft>
                    <a:spcPts val="800"/>
                  </a:spcAft>
                  <a:tabLst>
                    <a:tab pos="3842385" algn="l"/>
                  </a:tabLst>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Metin kutusu 8">
                <a:extLst>
                  <a:ext uri="{FF2B5EF4-FFF2-40B4-BE49-F238E27FC236}">
                    <a16:creationId xmlns:a16="http://schemas.microsoft.com/office/drawing/2014/main" id="{C55CF134-CF75-4C52-9F3A-DB0382CDF84C}"/>
                  </a:ext>
                </a:extLst>
              </p:cNvPr>
              <p:cNvSpPr txBox="1">
                <a:spLocks noRot="1" noChangeAspect="1" noMove="1" noResize="1" noEditPoints="1" noAdjustHandles="1" noChangeArrowheads="1" noChangeShapeType="1" noTextEdit="1"/>
              </p:cNvSpPr>
              <p:nvPr/>
            </p:nvSpPr>
            <p:spPr>
              <a:xfrm>
                <a:off x="964556" y="3672460"/>
                <a:ext cx="10262243" cy="2229778"/>
              </a:xfrm>
              <a:prstGeom prst="rect">
                <a:avLst/>
              </a:prstGeom>
              <a:blipFill>
                <a:blip r:embed="rId5"/>
                <a:stretch>
                  <a:fillRect l="-415" t="-81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ABE9EDFB-BC61-4071-A228-F85C3CBE2C62}"/>
                  </a:ext>
                </a:extLst>
              </p:cNvPr>
              <p:cNvSpPr txBox="1"/>
              <p:nvPr/>
            </p:nvSpPr>
            <p:spPr>
              <a:xfrm>
                <a:off x="8848323" y="471661"/>
                <a:ext cx="2852264" cy="4767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sz="1200" i="1" smtClean="0">
                              <a:solidFill>
                                <a:srgbClr val="836967"/>
                              </a:solidFill>
                              <a:latin typeface="Cambria Math" panose="02040503050406030204" pitchFamily="18" charset="0"/>
                            </a:rPr>
                          </m:ctrlPr>
                        </m:sSubPr>
                        <m:e>
                          <m:r>
                            <a:rPr lang="tr-TR" sz="1200" i="1">
                              <a:latin typeface="Cambria Math" panose="02040503050406030204" pitchFamily="18" charset="0"/>
                            </a:rPr>
                            <m:t>𝑚</m:t>
                          </m:r>
                        </m:e>
                        <m:sub>
                          <m:r>
                            <a:rPr lang="tr-TR" sz="1200" i="1">
                              <a:latin typeface="Cambria Math" panose="02040503050406030204" pitchFamily="18" charset="0"/>
                            </a:rPr>
                            <m:t>𝑖</m:t>
                          </m:r>
                        </m:sub>
                      </m:sSub>
                      <m:d>
                        <m:dPr>
                          <m:ctrlPr>
                            <a:rPr lang="tr-TR" sz="1200" i="1">
                              <a:solidFill>
                                <a:srgbClr val="836967"/>
                              </a:solidFill>
                              <a:latin typeface="Cambria Math" panose="02040503050406030204" pitchFamily="18" charset="0"/>
                            </a:rPr>
                          </m:ctrlPr>
                        </m:dPr>
                        <m:e>
                          <m:r>
                            <a:rPr lang="tr-TR" sz="1200" i="1">
                              <a:latin typeface="Cambria Math" panose="02040503050406030204" pitchFamily="18" charset="0"/>
                            </a:rPr>
                            <m:t>𝑡</m:t>
                          </m:r>
                        </m:e>
                      </m:d>
                      <m:r>
                        <a:rPr lang="tr-TR" sz="1200" i="0">
                          <a:latin typeface="Cambria Math" panose="02040503050406030204" pitchFamily="18" charset="0"/>
                        </a:rPr>
                        <m:t>=</m:t>
                      </m:r>
                      <m:f>
                        <m:fPr>
                          <m:ctrlPr>
                            <a:rPr lang="tr-TR" sz="1200" i="1">
                              <a:solidFill>
                                <a:srgbClr val="836967"/>
                              </a:solidFill>
                              <a:latin typeface="Cambria Math" panose="02040503050406030204" pitchFamily="18" charset="0"/>
                            </a:rPr>
                          </m:ctrlPr>
                        </m:fPr>
                        <m:num>
                          <m:sSub>
                            <m:sSubPr>
                              <m:ctrlPr>
                                <a:rPr lang="tr-TR" sz="1200" i="1">
                                  <a:solidFill>
                                    <a:srgbClr val="836967"/>
                                  </a:solidFill>
                                  <a:latin typeface="Cambria Math" panose="02040503050406030204" pitchFamily="18" charset="0"/>
                                </a:rPr>
                              </m:ctrlPr>
                            </m:sSubPr>
                            <m:e>
                              <m:r>
                                <a:rPr lang="tr-TR" sz="1200" i="1">
                                  <a:latin typeface="Cambria Math" panose="02040503050406030204" pitchFamily="18" charset="0"/>
                                </a:rPr>
                                <m:t>𝑓𝑖𝑡</m:t>
                              </m:r>
                            </m:e>
                            <m:sub>
                              <m:r>
                                <a:rPr lang="tr-TR" sz="1200" i="1">
                                  <a:latin typeface="Cambria Math" panose="02040503050406030204" pitchFamily="18" charset="0"/>
                                </a:rPr>
                                <m:t>𝑖</m:t>
                              </m:r>
                            </m:sub>
                          </m:sSub>
                          <m:d>
                            <m:dPr>
                              <m:ctrlPr>
                                <a:rPr lang="tr-TR" sz="1200" i="1">
                                  <a:solidFill>
                                    <a:srgbClr val="836967"/>
                                  </a:solidFill>
                                  <a:latin typeface="Cambria Math" panose="02040503050406030204" pitchFamily="18" charset="0"/>
                                </a:rPr>
                              </m:ctrlPr>
                            </m:dPr>
                            <m:e>
                              <m:r>
                                <a:rPr lang="tr-TR" sz="1200" i="1">
                                  <a:latin typeface="Cambria Math" panose="02040503050406030204" pitchFamily="18" charset="0"/>
                                </a:rPr>
                                <m:t>𝑡</m:t>
                              </m:r>
                            </m:e>
                          </m:d>
                          <m:r>
                            <a:rPr lang="tr-TR" sz="1200" i="0">
                              <a:latin typeface="Cambria Math" panose="02040503050406030204" pitchFamily="18" charset="0"/>
                            </a:rPr>
                            <m:t>−</m:t>
                          </m:r>
                          <m:r>
                            <a:rPr lang="tr-TR" sz="1200" i="1">
                              <a:latin typeface="Cambria Math" panose="02040503050406030204" pitchFamily="18" charset="0"/>
                            </a:rPr>
                            <m:t>𝑤𝑜𝑟𝑠𝑡</m:t>
                          </m:r>
                          <m:d>
                            <m:dPr>
                              <m:ctrlPr>
                                <a:rPr lang="tr-TR" sz="1200" i="1">
                                  <a:latin typeface="Cambria Math" panose="02040503050406030204" pitchFamily="18" charset="0"/>
                                </a:rPr>
                              </m:ctrlPr>
                            </m:dPr>
                            <m:e>
                              <m:r>
                                <a:rPr lang="tr-TR" sz="1200" i="1">
                                  <a:latin typeface="Cambria Math" panose="02040503050406030204" pitchFamily="18" charset="0"/>
                                </a:rPr>
                                <m:t>𝑡</m:t>
                              </m:r>
                            </m:e>
                          </m:d>
                        </m:num>
                        <m:den>
                          <m:r>
                            <a:rPr lang="tr-TR" sz="1200" i="1">
                              <a:latin typeface="Cambria Math" panose="02040503050406030204" pitchFamily="18" charset="0"/>
                            </a:rPr>
                            <m:t>𝑏𝑒𝑠𝑡</m:t>
                          </m:r>
                          <m:d>
                            <m:dPr>
                              <m:ctrlPr>
                                <a:rPr lang="tr-TR" sz="1200" i="1">
                                  <a:solidFill>
                                    <a:srgbClr val="836967"/>
                                  </a:solidFill>
                                  <a:latin typeface="Cambria Math" panose="02040503050406030204" pitchFamily="18" charset="0"/>
                                </a:rPr>
                              </m:ctrlPr>
                            </m:dPr>
                            <m:e>
                              <m:r>
                                <a:rPr lang="tr-TR" sz="1200" i="1">
                                  <a:latin typeface="Cambria Math" panose="02040503050406030204" pitchFamily="18" charset="0"/>
                                </a:rPr>
                                <m:t>𝑡</m:t>
                              </m:r>
                            </m:e>
                          </m:d>
                          <m:r>
                            <a:rPr lang="tr-TR" sz="1200" i="0">
                              <a:latin typeface="Cambria Math" panose="02040503050406030204" pitchFamily="18" charset="0"/>
                            </a:rPr>
                            <m:t>−</m:t>
                          </m:r>
                          <m:r>
                            <a:rPr lang="tr-TR" sz="1200" i="1">
                              <a:latin typeface="Cambria Math" panose="02040503050406030204" pitchFamily="18" charset="0"/>
                            </a:rPr>
                            <m:t>𝑤𝑜𝑟𝑠𝑡</m:t>
                          </m:r>
                          <m:d>
                            <m:dPr>
                              <m:ctrlPr>
                                <a:rPr lang="tr-TR" sz="1200" i="1">
                                  <a:latin typeface="Cambria Math" panose="02040503050406030204" pitchFamily="18" charset="0"/>
                                </a:rPr>
                              </m:ctrlPr>
                            </m:dPr>
                            <m:e>
                              <m:r>
                                <a:rPr lang="tr-TR" sz="1200" i="1">
                                  <a:latin typeface="Cambria Math" panose="02040503050406030204" pitchFamily="18" charset="0"/>
                                </a:rPr>
                                <m:t>𝑡</m:t>
                              </m:r>
                            </m:e>
                          </m:d>
                        </m:den>
                      </m:f>
                      <m:r>
                        <a:rPr lang="tr-TR" sz="1200" i="0">
                          <a:latin typeface="Cambria Math" panose="02040503050406030204" pitchFamily="18" charset="0"/>
                        </a:rPr>
                        <m:t>          </m:t>
                      </m:r>
                      <m:r>
                        <a:rPr lang="tr-TR" sz="1200" b="0" i="0" smtClean="0">
                          <a:latin typeface="Cambria Math" panose="02040503050406030204" pitchFamily="18" charset="0"/>
                        </a:rPr>
                        <m:t>(8)</m:t>
                      </m:r>
                    </m:oMath>
                  </m:oMathPara>
                </a14:m>
                <a:endParaRPr lang="tr-TR" sz="1200" dirty="0"/>
              </a:p>
            </p:txBody>
          </p:sp>
        </mc:Choice>
        <mc:Fallback xmlns="">
          <p:sp>
            <p:nvSpPr>
              <p:cNvPr id="10" name="Metin kutusu 9">
                <a:extLst>
                  <a:ext uri="{FF2B5EF4-FFF2-40B4-BE49-F238E27FC236}">
                    <a16:creationId xmlns:a16="http://schemas.microsoft.com/office/drawing/2014/main" id="{ABE9EDFB-BC61-4071-A228-F85C3CBE2C62}"/>
                  </a:ext>
                </a:extLst>
              </p:cNvPr>
              <p:cNvSpPr txBox="1">
                <a:spLocks noRot="1" noChangeAspect="1" noMove="1" noResize="1" noEditPoints="1" noAdjustHandles="1" noChangeArrowheads="1" noChangeShapeType="1" noTextEdit="1"/>
              </p:cNvSpPr>
              <p:nvPr/>
            </p:nvSpPr>
            <p:spPr>
              <a:xfrm>
                <a:off x="8848323" y="471661"/>
                <a:ext cx="2852264" cy="476797"/>
              </a:xfrm>
              <a:prstGeom prst="rect">
                <a:avLst/>
              </a:prstGeom>
              <a:blipFill>
                <a:blip r:embed="rId6"/>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753026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n illustration of a man riding a mouse pointer through a galaxy of data">
            <a:extLst>
              <a:ext uri="{FF2B5EF4-FFF2-40B4-BE49-F238E27FC236}">
                <a16:creationId xmlns:a16="http://schemas.microsoft.com/office/drawing/2014/main" id="{0301C6CD-6F59-461A-BCB7-98439ACDB2C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6A39AA63-20DC-454E-B882-AEDFA0D0EEA0}"/>
              </a:ext>
            </a:extLst>
          </p:cNvPr>
          <p:cNvSpPr txBox="1"/>
          <p:nvPr/>
        </p:nvSpPr>
        <p:spPr>
          <a:xfrm>
            <a:off x="254000" y="477520"/>
            <a:ext cx="11541760" cy="3975960"/>
          </a:xfrm>
          <a:prstGeom prst="rect">
            <a:avLst/>
          </a:prstGeom>
          <a:solidFill>
            <a:srgbClr val="DCDCDC">
              <a:alpha val="94902"/>
            </a:srgbClr>
          </a:solidFill>
        </p:spPr>
        <p:txBody>
          <a:bodyPr wrap="square" rtlCol="0">
            <a:spAutoFit/>
          </a:bodyPr>
          <a:lstStyle/>
          <a:p>
            <a:pPr marL="285750" indent="-285750">
              <a:buBlip>
                <a:blip r:embed="rId4"/>
              </a:buBlip>
            </a:pPr>
            <a:r>
              <a:rPr lang="tr-TR" dirty="0">
                <a:effectLst/>
                <a:latin typeface="Calibri" panose="020F0502020204030204" pitchFamily="34" charset="0"/>
                <a:ea typeface="Calibri" panose="020F0502020204030204" pitchFamily="34" charset="0"/>
                <a:cs typeface="Times New Roman" panose="02020603050405020304" pitchFamily="18" charset="0"/>
              </a:rPr>
              <a:t>YAA algoritmasında rassal özelliğini arttırmak için denklem (4)’deki d boyutu içerisindeki i ajanın üzerindeki toplam kuvvet hesaplanırken bütün ajanların i ajanına etkiyen kuvvetlerinin toplamları şeklinde ifade edilmiştir. Fakat</a:t>
            </a:r>
          </a:p>
          <a:p>
            <a:pPr marL="742950" lvl="1" indent="-285750">
              <a:buBlip>
                <a:blip r:embed="rId4"/>
              </a:buBlip>
            </a:pPr>
            <a:r>
              <a:rPr lang="tr-TR" dirty="0">
                <a:effectLst/>
                <a:latin typeface="Calibri" panose="020F0502020204030204" pitchFamily="34" charset="0"/>
                <a:ea typeface="Calibri" panose="020F0502020204030204" pitchFamily="34" charset="0"/>
                <a:cs typeface="Times New Roman" panose="02020603050405020304" pitchFamily="18" charset="0"/>
              </a:rPr>
              <a:t>araştırma yeteneğini arttırma </a:t>
            </a:r>
          </a:p>
          <a:p>
            <a:pPr marL="742950" lvl="1" indent="-285750">
              <a:buBlip>
                <a:blip r:embed="rId4"/>
              </a:buBlip>
            </a:pPr>
            <a:r>
              <a:rPr lang="tr-TR" dirty="0">
                <a:effectLst/>
                <a:latin typeface="Calibri" panose="020F0502020204030204" pitchFamily="34" charset="0"/>
                <a:ea typeface="Calibri" panose="020F0502020204030204" pitchFamily="34" charset="0"/>
                <a:cs typeface="Times New Roman" panose="02020603050405020304" pitchFamily="18" charset="0"/>
              </a:rPr>
              <a:t>kötü arama durumları arasında iyi bir uzlaşma yolu sağlamak </a:t>
            </a:r>
            <a:r>
              <a:rPr lang="tr-TR" dirty="0">
                <a:latin typeface="Calibri" panose="020F0502020204030204" pitchFamily="34" charset="0"/>
                <a:ea typeface="Calibri" panose="020F0502020204030204" pitchFamily="34" charset="0"/>
                <a:cs typeface="Times New Roman" panose="02020603050405020304" pitchFamily="18" charset="0"/>
              </a:rPr>
              <a:t>,</a:t>
            </a:r>
            <a:endParaRPr lang="tr-TR"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Blip>
                <a:blip r:embed="rId4"/>
              </a:buBlip>
            </a:pPr>
            <a:r>
              <a:rPr lang="tr-TR" dirty="0">
                <a:effectLst/>
                <a:latin typeface="Calibri" panose="020F0502020204030204" pitchFamily="34" charset="0"/>
                <a:ea typeface="Calibri" panose="020F0502020204030204" pitchFamily="34" charset="0"/>
                <a:cs typeface="Times New Roman" panose="02020603050405020304" pitchFamily="18" charset="0"/>
              </a:rPr>
              <a:t>hesaplama fazlalığını azaltmak için ajan sayısını azaltma gerçekleştirilmiştir.</a:t>
            </a:r>
          </a:p>
          <a:p>
            <a:pPr marL="285750" indent="-285750">
              <a:buBlip>
                <a:blip r:embed="rId4"/>
              </a:buBlip>
            </a:pPr>
            <a:r>
              <a:rPr lang="tr-TR" sz="1800" dirty="0">
                <a:effectLst/>
                <a:latin typeface="Calibri" panose="020F0502020204030204" pitchFamily="34" charset="0"/>
                <a:ea typeface="Calibri" panose="020F0502020204030204" pitchFamily="34" charset="0"/>
                <a:cs typeface="Times New Roman" panose="02020603050405020304" pitchFamily="18" charset="0"/>
              </a:rPr>
              <a:t> Bundan dolayı kuvvet hesabında ilgili ajan büyük kuvvetler uygulayan ajanlar kümesi önerilmiştir. Ancak kötüye kullanım yeteneğini(</a:t>
            </a:r>
            <a:r>
              <a:rPr lang="tr-TR" sz="1800" dirty="0">
                <a:effectLst/>
                <a:latin typeface="Calibri" panose="020F0502020204030204" pitchFamily="34" charset="0"/>
                <a:ea typeface="Calibri" panose="020F0502020204030204" pitchFamily="34" charset="0"/>
                <a:cs typeface="Times New Roman" panose="02020603050405020304" pitchFamily="18" charset="0"/>
                <a:hlinkClick r:id="" action="ppaction://customshow?id=1&amp;return=true"/>
              </a:rPr>
              <a:t>Exploitation</a:t>
            </a:r>
            <a:r>
              <a:rPr lang="tr-TR" sz="1800" dirty="0">
                <a:effectLst/>
                <a:latin typeface="Calibri" panose="020F0502020204030204" pitchFamily="34" charset="0"/>
                <a:ea typeface="Calibri" panose="020F0502020204030204" pitchFamily="34" charset="0"/>
                <a:cs typeface="Times New Roman" panose="02020603050405020304" pitchFamily="18" charset="0"/>
              </a:rPr>
              <a:t>) arttırma ve araştırma gücünü(</a:t>
            </a:r>
            <a:r>
              <a:rPr lang="tr-TR" dirty="0">
                <a:latin typeface="Calibri" panose="020F0502020204030204" pitchFamily="34" charset="0"/>
                <a:ea typeface="Calibri" panose="020F0502020204030204" pitchFamily="34" charset="0"/>
                <a:cs typeface="Times New Roman" panose="02020603050405020304" pitchFamily="18" charset="0"/>
                <a:hlinkClick r:id="" action="ppaction://customshow?id=1&amp;return=true"/>
              </a:rPr>
              <a:t>Exploration</a:t>
            </a:r>
            <a:r>
              <a:rPr lang="tr-TR" sz="1800" dirty="0">
                <a:effectLst/>
                <a:latin typeface="Calibri" panose="020F0502020204030204" pitchFamily="34" charset="0"/>
                <a:ea typeface="Calibri" panose="020F0502020204030204" pitchFamily="34" charset="0"/>
                <a:cs typeface="Times New Roman" panose="02020603050405020304" pitchFamily="18" charset="0"/>
              </a:rPr>
              <a:t>) azaltabileceği için dikkatli olunması gerekir.</a:t>
            </a:r>
          </a:p>
          <a:p>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Blip>
                <a:blip r:embed="rId4"/>
              </a:buBlip>
            </a:pPr>
            <a:r>
              <a:rPr lang="tr-TR" dirty="0">
                <a:latin typeface="Calibri" panose="020F0502020204030204" pitchFamily="34" charset="0"/>
                <a:ea typeface="Calibri" panose="020F0502020204030204" pitchFamily="34" charset="0"/>
                <a:cs typeface="Times New Roman" panose="02020603050405020304" pitchFamily="18" charset="0"/>
              </a:rPr>
              <a:t>Burada yeni bir fonksiyon tanımına ihtiyaç duyulur </a:t>
            </a:r>
            <a:r>
              <a:rPr lang="tr-TR" b="1" dirty="0">
                <a:latin typeface="Calibri" panose="020F0502020204030204" pitchFamily="34" charset="0"/>
                <a:ea typeface="Calibri" panose="020F0502020204030204" pitchFamily="34" charset="0"/>
                <a:cs typeface="Times New Roman" panose="02020603050405020304" pitchFamily="18" charset="0"/>
              </a:rPr>
              <a:t>Kbest</a:t>
            </a:r>
            <a:r>
              <a:rPr lang="tr-TR"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Blip>
                <a:blip r:embed="rId4"/>
              </a:buBlip>
            </a:pPr>
            <a:r>
              <a:rPr lang="tr-TR" dirty="0">
                <a:latin typeface="Calibri" panose="020F0502020204030204" pitchFamily="34" charset="0"/>
                <a:ea typeface="Calibri" panose="020F0502020204030204" pitchFamily="34" charset="0"/>
                <a:cs typeface="Times New Roman" panose="02020603050405020304" pitchFamily="18" charset="0"/>
              </a:rPr>
              <a:t>Kbest başlangıç değeri ile birlikte ve zamanla azalan zamanın bir fonksiyonudur. Böyle bir yol içerisinde başlangıçta, bütün ajanlar kuvvet uygular ve zaman geçtikçe Kbest doğrusal olarak azalır ve sonunda diğerlerine kuvvet uygulayan tek bir ajan olacaktır. Bundan dolayı 4 numaralı denklem düzenlendi.</a:t>
            </a:r>
          </a:p>
          <a:p>
            <a:pPr marL="285750" indent="-285750">
              <a:buFont typeface="Arial" panose="020B0604020202020204" pitchFamily="34" charset="0"/>
              <a:buChar char="•"/>
            </a:pPr>
            <a:endParaRPr lang="tr-TR" dirty="0"/>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E2CE3F2A-23D4-4EFC-8192-3D3CDB5965FD}"/>
                  </a:ext>
                </a:extLst>
              </p:cNvPr>
              <p:cNvSpPr txBox="1"/>
              <p:nvPr/>
            </p:nvSpPr>
            <p:spPr>
              <a:xfrm>
                <a:off x="7457440" y="4701258"/>
                <a:ext cx="4338320" cy="98328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endParaRPr lang="tr-TR" i="1" dirty="0">
                  <a:solidFill>
                    <a:srgbClr val="836967"/>
                  </a:solidFill>
                  <a:latin typeface="Cambria Math" panose="02040503050406030204" pitchFamily="18" charset="0"/>
                </a:endParaRPr>
              </a:p>
              <a:p>
                <a:pPr algn="ctr"/>
                <a14:m>
                  <m:oMath xmlns:m="http://schemas.openxmlformats.org/officeDocument/2006/math">
                    <m:sSubSup>
                      <m:sSubSupPr>
                        <m:ctrlPr>
                          <a:rPr lang="tr-TR" i="1">
                            <a:latin typeface="Cambria Math" panose="02040503050406030204" pitchFamily="18" charset="0"/>
                          </a:rPr>
                        </m:ctrlPr>
                      </m:sSubSupPr>
                      <m:e>
                        <m:r>
                          <a:rPr lang="tr-TR" i="1">
                            <a:latin typeface="Cambria Math" panose="02040503050406030204" pitchFamily="18" charset="0"/>
                          </a:rPr>
                          <m:t>𝐹</m:t>
                        </m:r>
                      </m:e>
                      <m:sub>
                        <m:r>
                          <a:rPr lang="tr-TR" i="1">
                            <a:latin typeface="Cambria Math" panose="02040503050406030204" pitchFamily="18" charset="0"/>
                          </a:rPr>
                          <m:t>𝑖</m:t>
                        </m:r>
                      </m:sub>
                      <m:sup>
                        <m:r>
                          <a:rPr lang="tr-TR" i="1">
                            <a:latin typeface="Cambria Math" panose="02040503050406030204" pitchFamily="18" charset="0"/>
                          </a:rPr>
                          <m:t>𝑑</m:t>
                        </m:r>
                      </m:sup>
                    </m:sSubSup>
                    <m:d>
                      <m:dPr>
                        <m:ctrlPr>
                          <a:rPr lang="tr-TR" i="1">
                            <a:latin typeface="Cambria Math" panose="02040503050406030204" pitchFamily="18" charset="0"/>
                          </a:rPr>
                        </m:ctrlPr>
                      </m:dPr>
                      <m:e>
                        <m:r>
                          <a:rPr lang="tr-TR" i="1">
                            <a:latin typeface="Cambria Math" panose="02040503050406030204" pitchFamily="18" charset="0"/>
                          </a:rPr>
                          <m:t>𝑡</m:t>
                        </m:r>
                      </m:e>
                    </m:d>
                    <m:r>
                      <a:rPr lang="tr-TR" i="1">
                        <a:latin typeface="Cambria Math" panose="02040503050406030204" pitchFamily="18" charset="0"/>
                      </a:rPr>
                      <m:t>=</m:t>
                    </m:r>
                    <m:nary>
                      <m:naryPr>
                        <m:chr m:val="∑"/>
                        <m:limLoc m:val="undOvr"/>
                        <m:ctrlPr>
                          <a:rPr lang="tr-TR" i="1">
                            <a:latin typeface="Cambria Math" panose="02040503050406030204" pitchFamily="18" charset="0"/>
                          </a:rPr>
                        </m:ctrlPr>
                      </m:naryPr>
                      <m:sub>
                        <m:r>
                          <a:rPr lang="tr-TR" i="1" smtClean="0">
                            <a:solidFill>
                              <a:srgbClr val="FF0000"/>
                            </a:solidFill>
                            <a:latin typeface="Cambria Math" panose="02040503050406030204" pitchFamily="18" charset="0"/>
                          </a:rPr>
                          <m:t>𝑗</m:t>
                        </m:r>
                        <m:r>
                          <a:rPr lang="tr-TR" i="1" smtClean="0">
                            <a:solidFill>
                              <a:srgbClr val="FF0000"/>
                            </a:solidFill>
                            <a:latin typeface="Cambria Math" panose="02040503050406030204" pitchFamily="18" charset="0"/>
                          </a:rPr>
                          <m:t>∈</m:t>
                        </m:r>
                        <m:r>
                          <a:rPr lang="tr-TR" i="1" smtClean="0">
                            <a:solidFill>
                              <a:srgbClr val="FF0000"/>
                            </a:solidFill>
                            <a:latin typeface="Cambria Math" panose="02040503050406030204" pitchFamily="18" charset="0"/>
                          </a:rPr>
                          <m:t>𝐾𝑏𝑒𝑠𝑡</m:t>
                        </m:r>
                        <m:r>
                          <a:rPr lang="tr-TR" i="1">
                            <a:latin typeface="Cambria Math" panose="02040503050406030204" pitchFamily="18" charset="0"/>
                          </a:rPr>
                          <m:t>,</m:t>
                        </m:r>
                        <m:r>
                          <a:rPr lang="tr-TR" i="1">
                            <a:latin typeface="Cambria Math" panose="02040503050406030204" pitchFamily="18" charset="0"/>
                          </a:rPr>
                          <m:t>𝑗</m:t>
                        </m:r>
                        <m:r>
                          <a:rPr lang="tr-TR" i="1">
                            <a:latin typeface="Cambria Math" panose="02040503050406030204" pitchFamily="18" charset="0"/>
                          </a:rPr>
                          <m:t>≠</m:t>
                        </m:r>
                        <m:r>
                          <a:rPr lang="tr-TR" i="1">
                            <a:latin typeface="Cambria Math" panose="02040503050406030204" pitchFamily="18" charset="0"/>
                          </a:rPr>
                          <m:t>𝑖</m:t>
                        </m:r>
                      </m:sub>
                      <m:sup>
                        <m:r>
                          <a:rPr lang="tr-TR" i="1">
                            <a:latin typeface="Cambria Math" panose="02040503050406030204" pitchFamily="18" charset="0"/>
                          </a:rPr>
                          <m:t>𝑁</m:t>
                        </m:r>
                      </m:sup>
                      <m:e>
                        <m:sSub>
                          <m:sSubPr>
                            <m:ctrlPr>
                              <a:rPr lang="tr-TR" i="1">
                                <a:latin typeface="Cambria Math" panose="02040503050406030204" pitchFamily="18" charset="0"/>
                              </a:rPr>
                            </m:ctrlPr>
                          </m:sSubPr>
                          <m:e>
                            <m:r>
                              <a:rPr lang="tr-TR" i="1">
                                <a:latin typeface="Cambria Math" panose="02040503050406030204" pitchFamily="18" charset="0"/>
                              </a:rPr>
                              <m:t>𝑟𝑎𝑛𝑑</m:t>
                            </m:r>
                          </m:e>
                          <m:sub>
                            <m:r>
                              <a:rPr lang="tr-TR" i="1">
                                <a:latin typeface="Cambria Math" panose="02040503050406030204" pitchFamily="18" charset="0"/>
                              </a:rPr>
                              <m:t>𝑗</m:t>
                            </m:r>
                          </m:sub>
                        </m:sSub>
                        <m:sSubSup>
                          <m:sSubSupPr>
                            <m:ctrlPr>
                              <a:rPr lang="tr-TR" i="1">
                                <a:latin typeface="Cambria Math" panose="02040503050406030204" pitchFamily="18" charset="0"/>
                              </a:rPr>
                            </m:ctrlPr>
                          </m:sSubSupPr>
                          <m:e>
                            <m:r>
                              <a:rPr lang="tr-TR" i="1">
                                <a:latin typeface="Cambria Math" panose="02040503050406030204" pitchFamily="18" charset="0"/>
                              </a:rPr>
                              <m:t>𝐹</m:t>
                            </m:r>
                          </m:e>
                          <m:sub>
                            <m:r>
                              <a:rPr lang="tr-TR" i="1">
                                <a:latin typeface="Cambria Math" panose="02040503050406030204" pitchFamily="18" charset="0"/>
                              </a:rPr>
                              <m:t>𝑖𝑗</m:t>
                            </m:r>
                          </m:sub>
                          <m:sup>
                            <m:r>
                              <a:rPr lang="tr-TR" i="1">
                                <a:latin typeface="Cambria Math" panose="02040503050406030204" pitchFamily="18" charset="0"/>
                              </a:rPr>
                              <m:t>𝑑</m:t>
                            </m:r>
                          </m:sup>
                        </m:sSubSup>
                        <m:d>
                          <m:dPr>
                            <m:ctrlPr>
                              <a:rPr lang="tr-TR" i="1">
                                <a:latin typeface="Cambria Math" panose="02040503050406030204" pitchFamily="18" charset="0"/>
                              </a:rPr>
                            </m:ctrlPr>
                          </m:dPr>
                          <m:e>
                            <m:r>
                              <a:rPr lang="tr-TR" i="1">
                                <a:latin typeface="Cambria Math" panose="02040503050406030204" pitchFamily="18" charset="0"/>
                              </a:rPr>
                              <m:t>𝑡</m:t>
                            </m:r>
                          </m:e>
                        </m:d>
                        <m:r>
                          <a:rPr lang="tr-TR">
                            <a:latin typeface="Cambria Math" panose="02040503050406030204" pitchFamily="18" charset="0"/>
                          </a:rPr>
                          <m:t> </m:t>
                        </m:r>
                      </m:e>
                    </m:nary>
                  </m:oMath>
                </a14:m>
                <a:r>
                  <a:rPr lang="tr-TR" sz="1600" dirty="0"/>
                  <a:t>  	(14)</a:t>
                </a:r>
                <a:r>
                  <a:rPr lang="tr-TR" dirty="0"/>
                  <a:t> </a:t>
                </a:r>
              </a:p>
              <a:p>
                <a:r>
                  <a:rPr lang="tr-TR" dirty="0"/>
                  <a:t> </a:t>
                </a:r>
              </a:p>
            </p:txBody>
          </p:sp>
        </mc:Choice>
        <mc:Fallback xmlns="">
          <p:sp>
            <p:nvSpPr>
              <p:cNvPr id="4" name="Metin kutusu 3">
                <a:extLst>
                  <a:ext uri="{FF2B5EF4-FFF2-40B4-BE49-F238E27FC236}">
                    <a16:creationId xmlns:a16="http://schemas.microsoft.com/office/drawing/2014/main" id="{E2CE3F2A-23D4-4EFC-8192-3D3CDB5965FD}"/>
                  </a:ext>
                </a:extLst>
              </p:cNvPr>
              <p:cNvSpPr txBox="1">
                <a:spLocks noRot="1" noChangeAspect="1" noMove="1" noResize="1" noEditPoints="1" noAdjustHandles="1" noChangeArrowheads="1" noChangeShapeType="1" noTextEdit="1"/>
              </p:cNvSpPr>
              <p:nvPr/>
            </p:nvSpPr>
            <p:spPr>
              <a:xfrm>
                <a:off x="7457440" y="4701258"/>
                <a:ext cx="4338320" cy="983283"/>
              </a:xfrm>
              <a:prstGeom prst="rect">
                <a:avLst/>
              </a:prstGeom>
              <a:blipFill>
                <a:blip r:embed="rId5"/>
                <a:stretch>
                  <a:fillRect t="-13415" b="-3658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C300B6C5-9D63-4186-A8B6-EF1B68E59357}"/>
                  </a:ext>
                </a:extLst>
              </p:cNvPr>
              <p:cNvSpPr txBox="1"/>
              <p:nvPr/>
            </p:nvSpPr>
            <p:spPr>
              <a:xfrm>
                <a:off x="274320" y="4701258"/>
                <a:ext cx="4338320" cy="97687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endParaRPr lang="tr-TR" i="1" dirty="0">
                  <a:solidFill>
                    <a:srgbClr val="836967"/>
                  </a:solidFill>
                  <a:latin typeface="Cambria Math" panose="02040503050406030204" pitchFamily="18" charset="0"/>
                </a:endParaRPr>
              </a:p>
              <a:p>
                <a:pPr algn="ctr"/>
                <a14:m>
                  <m:oMath xmlns:m="http://schemas.openxmlformats.org/officeDocument/2006/math">
                    <m:sSubSup>
                      <m:sSubSupPr>
                        <m:ctrlPr>
                          <a:rPr lang="tr-TR" i="1" smtClean="0">
                            <a:solidFill>
                              <a:srgbClr val="836967"/>
                            </a:solidFill>
                            <a:latin typeface="Cambria Math" panose="02040503050406030204" pitchFamily="18" charset="0"/>
                          </a:rPr>
                        </m:ctrlPr>
                      </m:sSubSupPr>
                      <m:e>
                        <m:r>
                          <a:rPr lang="tr-TR" i="1">
                            <a:latin typeface="Cambria Math" panose="02040503050406030204" pitchFamily="18" charset="0"/>
                          </a:rPr>
                          <m:t>𝐹</m:t>
                        </m:r>
                      </m:e>
                      <m:sub>
                        <m:r>
                          <a:rPr lang="tr-TR" i="1">
                            <a:latin typeface="Cambria Math" panose="02040503050406030204" pitchFamily="18" charset="0"/>
                          </a:rPr>
                          <m:t>𝑖</m:t>
                        </m:r>
                      </m:sub>
                      <m:sup>
                        <m:r>
                          <a:rPr lang="tr-TR" i="1">
                            <a:latin typeface="Cambria Math" panose="02040503050406030204" pitchFamily="18" charset="0"/>
                          </a:rPr>
                          <m:t>𝑑</m:t>
                        </m:r>
                      </m:sup>
                    </m:sSubSup>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𝑡</m:t>
                        </m:r>
                      </m:e>
                    </m:d>
                    <m:r>
                      <a:rPr lang="tr-TR" i="0">
                        <a:latin typeface="Cambria Math" panose="02040503050406030204" pitchFamily="18" charset="0"/>
                      </a:rPr>
                      <m:t>=</m:t>
                    </m:r>
                    <m:nary>
                      <m:naryPr>
                        <m:chr m:val="∑"/>
                        <m:limLoc m:val="undOvr"/>
                        <m:ctrlPr>
                          <a:rPr lang="tr-TR" i="1">
                            <a:latin typeface="Cambria Math" panose="02040503050406030204" pitchFamily="18" charset="0"/>
                          </a:rPr>
                        </m:ctrlPr>
                      </m:naryPr>
                      <m:sub>
                        <m:r>
                          <a:rPr lang="tr-TR" i="1" smtClean="0">
                            <a:solidFill>
                              <a:srgbClr val="FF0000"/>
                            </a:solidFill>
                            <a:latin typeface="Cambria Math" panose="02040503050406030204" pitchFamily="18" charset="0"/>
                          </a:rPr>
                          <m:t>𝑗</m:t>
                        </m:r>
                        <m:r>
                          <a:rPr lang="tr-TR" i="0">
                            <a:solidFill>
                              <a:srgbClr val="FF0000"/>
                            </a:solidFill>
                            <a:latin typeface="Cambria Math" panose="02040503050406030204" pitchFamily="18" charset="0"/>
                          </a:rPr>
                          <m:t>=1</m:t>
                        </m:r>
                        <m:r>
                          <a:rPr lang="tr-TR" i="0">
                            <a:latin typeface="Cambria Math" panose="02040503050406030204" pitchFamily="18" charset="0"/>
                          </a:rPr>
                          <m:t>,</m:t>
                        </m:r>
                        <m:r>
                          <a:rPr lang="tr-TR" i="1">
                            <a:latin typeface="Cambria Math" panose="02040503050406030204" pitchFamily="18" charset="0"/>
                          </a:rPr>
                          <m:t>𝑗</m:t>
                        </m:r>
                        <m:r>
                          <a:rPr lang="tr-TR" i="0">
                            <a:latin typeface="Cambria Math" panose="02040503050406030204" pitchFamily="18" charset="0"/>
                          </a:rPr>
                          <m:t>≠</m:t>
                        </m:r>
                        <m:r>
                          <a:rPr lang="tr-TR" i="1">
                            <a:latin typeface="Cambria Math" panose="02040503050406030204" pitchFamily="18" charset="0"/>
                          </a:rPr>
                          <m:t>𝑖</m:t>
                        </m:r>
                      </m:sub>
                      <m:sup>
                        <m:r>
                          <a:rPr lang="tr-TR" i="1">
                            <a:latin typeface="Cambria Math" panose="02040503050406030204" pitchFamily="18" charset="0"/>
                          </a:rPr>
                          <m:t>𝑁</m:t>
                        </m:r>
                      </m:sup>
                      <m:e>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𝑟𝑎𝑛𝑑</m:t>
                            </m:r>
                          </m:e>
                          <m:sub>
                            <m:r>
                              <a:rPr lang="tr-TR" i="1">
                                <a:latin typeface="Cambria Math" panose="02040503050406030204" pitchFamily="18" charset="0"/>
                              </a:rPr>
                              <m:t>𝑗</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𝐹</m:t>
                            </m:r>
                          </m:e>
                          <m:sub>
                            <m:r>
                              <a:rPr lang="tr-TR" i="1">
                                <a:latin typeface="Cambria Math" panose="02040503050406030204" pitchFamily="18" charset="0"/>
                              </a:rPr>
                              <m:t>𝑖𝑗</m:t>
                            </m:r>
                          </m:sub>
                          <m:sup>
                            <m:r>
                              <a:rPr lang="tr-TR" i="1">
                                <a:latin typeface="Cambria Math" panose="02040503050406030204" pitchFamily="18" charset="0"/>
                              </a:rPr>
                              <m:t>𝑑</m:t>
                            </m:r>
                          </m:sup>
                        </m:sSubSup>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𝑡</m:t>
                            </m:r>
                          </m:e>
                        </m:d>
                        <m:r>
                          <a:rPr lang="tr-TR" i="0">
                            <a:latin typeface="Cambria Math" panose="02040503050406030204" pitchFamily="18" charset="0"/>
                          </a:rPr>
                          <m:t> </m:t>
                        </m:r>
                      </m:e>
                    </m:nary>
                  </m:oMath>
                </a14:m>
                <a:r>
                  <a:rPr lang="tr-TR" dirty="0"/>
                  <a:t>            </a:t>
                </a:r>
                <a:r>
                  <a:rPr lang="tr-TR" sz="1600" dirty="0"/>
                  <a:t>(4)</a:t>
                </a:r>
                <a:r>
                  <a:rPr lang="tr-TR" dirty="0"/>
                  <a:t> </a:t>
                </a:r>
              </a:p>
              <a:p>
                <a:r>
                  <a:rPr lang="tr-TR" dirty="0"/>
                  <a:t> </a:t>
                </a:r>
              </a:p>
            </p:txBody>
          </p:sp>
        </mc:Choice>
        <mc:Fallback xmlns="">
          <p:sp>
            <p:nvSpPr>
              <p:cNvPr id="8" name="Metin kutusu 7">
                <a:extLst>
                  <a:ext uri="{FF2B5EF4-FFF2-40B4-BE49-F238E27FC236}">
                    <a16:creationId xmlns:a16="http://schemas.microsoft.com/office/drawing/2014/main" id="{C300B6C5-9D63-4186-A8B6-EF1B68E59357}"/>
                  </a:ext>
                </a:extLst>
              </p:cNvPr>
              <p:cNvSpPr txBox="1">
                <a:spLocks noRot="1" noChangeAspect="1" noMove="1" noResize="1" noEditPoints="1" noAdjustHandles="1" noChangeArrowheads="1" noChangeShapeType="1" noTextEdit="1"/>
              </p:cNvSpPr>
              <p:nvPr/>
            </p:nvSpPr>
            <p:spPr>
              <a:xfrm>
                <a:off x="274320" y="4701258"/>
                <a:ext cx="4338320" cy="976870"/>
              </a:xfrm>
              <a:prstGeom prst="rect">
                <a:avLst/>
              </a:prstGeom>
              <a:blipFill>
                <a:blip r:embed="rId6"/>
                <a:stretch>
                  <a:fillRect t="-14198" b="-37654"/>
                </a:stretch>
              </a:blipFill>
            </p:spPr>
            <p:txBody>
              <a:bodyPr/>
              <a:lstStyle/>
              <a:p>
                <a:r>
                  <a:rPr lang="tr-TR">
                    <a:noFill/>
                  </a:rPr>
                  <a:t> </a:t>
                </a:r>
              </a:p>
            </p:txBody>
          </p:sp>
        </mc:Fallback>
      </mc:AlternateContent>
      <p:sp>
        <p:nvSpPr>
          <p:cNvPr id="9" name="Ok: Sağ 8">
            <a:extLst>
              <a:ext uri="{FF2B5EF4-FFF2-40B4-BE49-F238E27FC236}">
                <a16:creationId xmlns:a16="http://schemas.microsoft.com/office/drawing/2014/main" id="{B4295D29-496C-4263-BD98-DDAC387FF297}"/>
              </a:ext>
            </a:extLst>
          </p:cNvPr>
          <p:cNvSpPr/>
          <p:nvPr/>
        </p:nvSpPr>
        <p:spPr>
          <a:xfrm>
            <a:off x="5115560" y="4701258"/>
            <a:ext cx="1838960" cy="817773"/>
          </a:xfrm>
          <a:prstGeom prst="rightArrow">
            <a:avLst/>
          </a:prstGeom>
          <a:gradFill flip="none" rotWithShape="1">
            <a:gsLst>
              <a:gs pos="0">
                <a:srgbClr val="9D0760">
                  <a:shade val="30000"/>
                  <a:satMod val="115000"/>
                </a:srgbClr>
              </a:gs>
              <a:gs pos="50000">
                <a:srgbClr val="9D0760">
                  <a:shade val="67500"/>
                  <a:satMod val="115000"/>
                </a:srgbClr>
              </a:gs>
              <a:gs pos="100000">
                <a:srgbClr val="9D0760">
                  <a:shade val="100000"/>
                  <a:satMod val="115000"/>
                </a:srgbClr>
              </a:gs>
            </a:gsLst>
            <a:path path="circle">
              <a:fillToRect l="50000" t="50000" r="50000" b="50000"/>
            </a:path>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46829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fill="remove" grpId="0" nodeType="withEffect">
                                  <p:stCondLst>
                                    <p:cond delay="0"/>
                                  </p:stCondLst>
                                  <p:childTnLst>
                                    <p:animMotion origin="layout" path="M -1.875E-6 1.11111E-6 L 0.03294 -0.00093 " pathEditMode="relative" rAng="0" ptsTypes="AA">
                                      <p:cBhvr>
                                        <p:cTn id="6" dur="2000" fill="hold"/>
                                        <p:tgtEl>
                                          <p:spTgt spid="9"/>
                                        </p:tgtEl>
                                        <p:attrNameLst>
                                          <p:attrName>ppt_x</p:attrName>
                                          <p:attrName>ppt_y</p:attrName>
                                        </p:attrNameLst>
                                      </p:cBhvr>
                                      <p:rCtr x="164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450672B-BD9F-4FFB-9462-7344EB248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20560"/>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117B7608-05A5-4B01-B6B0-908E3FE1809E}"/>
              </a:ext>
            </a:extLst>
          </p:cNvPr>
          <p:cNvSpPr txBox="1"/>
          <p:nvPr/>
        </p:nvSpPr>
        <p:spPr>
          <a:xfrm>
            <a:off x="104273" y="1314560"/>
            <a:ext cx="11983453" cy="2314544"/>
          </a:xfrm>
          <a:prstGeom prst="rect">
            <a:avLst/>
          </a:prstGeom>
          <a:solidFill>
            <a:srgbClr val="FFC715">
              <a:alpha val="89804"/>
            </a:srgbClr>
          </a:solidFill>
        </p:spPr>
        <p:txBody>
          <a:bodyPr wrap="square" rtlCol="0">
            <a:spAutoFit/>
          </a:bodyPr>
          <a:lstStyle/>
          <a:p>
            <a:r>
              <a:rPr lang="tr-TR" dirty="0"/>
              <a:t>Denklem (14) de bulunan Kbest;</a:t>
            </a:r>
          </a:p>
          <a:p>
            <a:r>
              <a:rPr lang="tr-TR" sz="1800" dirty="0">
                <a:effectLst/>
                <a:latin typeface="Calibri" panose="020F0502020204030204" pitchFamily="34" charset="0"/>
                <a:ea typeface="Times New Roman" panose="02020603050405020304" pitchFamily="18" charset="0"/>
                <a:cs typeface="Times New Roman" panose="02020603050405020304" pitchFamily="18" charset="0"/>
              </a:rPr>
              <a:t>yerel bir optimumda sıkışmayı önlemek için algoritma başlangıçta </a:t>
            </a:r>
            <a:r>
              <a:rPr lang="tr-TR" sz="1800" b="1" dirty="0">
                <a:effectLst/>
                <a:latin typeface="Calibri" panose="020F0502020204030204" pitchFamily="34" charset="0"/>
                <a:ea typeface="Times New Roman" panose="02020603050405020304" pitchFamily="18" charset="0"/>
                <a:cs typeface="Times New Roman" panose="02020603050405020304" pitchFamily="18" charset="0"/>
                <a:hlinkClick r:id="" action="ppaction://customshow?id=1&amp;return=true"/>
              </a:rPr>
              <a:t>keşif yeteneğini </a:t>
            </a: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kullanır.</a:t>
            </a:r>
          </a:p>
          <a:p>
            <a:pPr marL="742950" lvl="1" indent="-285750">
              <a:buFont typeface="Arial" panose="020B0604020202020204" pitchFamily="34" charset="0"/>
              <a:buChar char="•"/>
            </a:pPr>
            <a:r>
              <a:rPr lang="tr-TR" dirty="0">
                <a:latin typeface="Calibri" panose="020F0502020204030204" pitchFamily="34" charset="0"/>
                <a:cs typeface="Times New Roman" panose="02020603050405020304" pitchFamily="18" charset="0"/>
              </a:rPr>
              <a:t>Keşif yeteneği bir algoritmanın yeterince iyi çözümler bulma olasılığını arttırmak için bir algoritmanın daha fazla arama yeri keşfedebileceği anlamına gelir.</a:t>
            </a:r>
          </a:p>
          <a:p>
            <a:pPr marL="742950" lvl="1" indent="-285750">
              <a:buFont typeface="Arial" panose="020B0604020202020204" pitchFamily="34" charset="0"/>
              <a:buChar char="•"/>
            </a:pPr>
            <a:r>
              <a:rPr lang="tr-TR" dirty="0">
                <a:latin typeface="Calibri" panose="020F0502020204030204" pitchFamily="34" charset="0"/>
                <a:cs typeface="Times New Roman" panose="02020603050405020304" pitchFamily="18" charset="0"/>
              </a:rPr>
              <a:t>Optimizasyon algoritmasının alt ve üst limitlerini gösterir.</a:t>
            </a:r>
          </a:p>
          <a:p>
            <a:pPr marL="742950" lvl="1" indent="-285750">
              <a:buFont typeface="Arial" panose="020B0604020202020204" pitchFamily="34" charset="0"/>
              <a:buChar char="•"/>
            </a:pPr>
            <a:r>
              <a:rPr lang="tr-TR" dirty="0">
                <a:latin typeface="Calibri" panose="020F0502020204030204" pitchFamily="34" charset="0"/>
                <a:cs typeface="Times New Roman" panose="02020603050405020304" pitchFamily="18" charset="0"/>
              </a:rPr>
              <a:t>Çözümün yerel optimumda sıkışmasını önlemek ve çözüm çeşitliliğini geliştirmek için küresel ölçekteki arama uzayı etrafındaki arama süreci</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Eşitlikteki Kbest best uygunluk değeri ve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max</a:t>
            </a:r>
            <a:r>
              <a:rPr lang="tr-TR" sz="1800" dirty="0">
                <a:effectLst/>
                <a:latin typeface="Calibri" panose="020F0502020204030204" pitchFamily="34" charset="0"/>
                <a:ea typeface="Calibri" panose="020F0502020204030204" pitchFamily="34" charset="0"/>
                <a:cs typeface="Times New Roman" panose="02020603050405020304" pitchFamily="18" charset="0"/>
              </a:rPr>
              <a:t> kütleye sahip ajanlar kümesidir. Döngüler ilerledikçe azalacaktır. Denklem (15)</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6D64B2E6-E683-4379-AE7B-887FE9B3B1B4}"/>
                  </a:ext>
                </a:extLst>
              </p:cNvPr>
              <p:cNvSpPr txBox="1"/>
              <p:nvPr/>
            </p:nvSpPr>
            <p:spPr>
              <a:xfrm>
                <a:off x="8656320" y="131691"/>
                <a:ext cx="3535680" cy="90839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endParaRPr lang="tr-TR" i="1" dirty="0">
                  <a:solidFill>
                    <a:srgbClr val="836967"/>
                  </a:solidFill>
                  <a:latin typeface="Cambria Math" panose="02040503050406030204" pitchFamily="18" charset="0"/>
                </a:endParaRPr>
              </a:p>
              <a:p>
                <a:pPr algn="ctr"/>
                <a14:m>
                  <m:oMath xmlns:m="http://schemas.openxmlformats.org/officeDocument/2006/math">
                    <m:sSubSup>
                      <m:sSubSupPr>
                        <m:ctrlPr>
                          <a:rPr lang="tr-TR" sz="1400" i="1">
                            <a:latin typeface="Cambria Math" panose="02040503050406030204" pitchFamily="18" charset="0"/>
                          </a:rPr>
                        </m:ctrlPr>
                      </m:sSubSupPr>
                      <m:e>
                        <m:r>
                          <a:rPr lang="tr-TR" sz="1400" i="1">
                            <a:latin typeface="Cambria Math" panose="02040503050406030204" pitchFamily="18" charset="0"/>
                          </a:rPr>
                          <m:t>𝐹</m:t>
                        </m:r>
                      </m:e>
                      <m:sub>
                        <m:r>
                          <a:rPr lang="tr-TR" sz="1400" i="1">
                            <a:latin typeface="Cambria Math" panose="02040503050406030204" pitchFamily="18" charset="0"/>
                          </a:rPr>
                          <m:t>𝑖</m:t>
                        </m:r>
                      </m:sub>
                      <m:sup>
                        <m:r>
                          <a:rPr lang="tr-TR" sz="1400" i="1">
                            <a:latin typeface="Cambria Math" panose="02040503050406030204" pitchFamily="18" charset="0"/>
                          </a:rPr>
                          <m:t>𝑑</m:t>
                        </m:r>
                      </m:sup>
                    </m:sSubSup>
                    <m:d>
                      <m:dPr>
                        <m:ctrlPr>
                          <a:rPr lang="tr-TR" sz="1400" i="1">
                            <a:latin typeface="Cambria Math" panose="02040503050406030204" pitchFamily="18" charset="0"/>
                          </a:rPr>
                        </m:ctrlPr>
                      </m:dPr>
                      <m:e>
                        <m:r>
                          <a:rPr lang="tr-TR" sz="1400" i="1">
                            <a:latin typeface="Cambria Math" panose="02040503050406030204" pitchFamily="18" charset="0"/>
                          </a:rPr>
                          <m:t>𝑡</m:t>
                        </m:r>
                      </m:e>
                    </m:d>
                    <m:r>
                      <a:rPr lang="tr-TR" sz="1400" i="1">
                        <a:latin typeface="Cambria Math" panose="02040503050406030204" pitchFamily="18" charset="0"/>
                      </a:rPr>
                      <m:t>=</m:t>
                    </m:r>
                    <m:nary>
                      <m:naryPr>
                        <m:chr m:val="∑"/>
                        <m:limLoc m:val="undOvr"/>
                        <m:ctrlPr>
                          <a:rPr lang="tr-TR" sz="1400" i="1">
                            <a:latin typeface="Cambria Math" panose="02040503050406030204" pitchFamily="18" charset="0"/>
                          </a:rPr>
                        </m:ctrlPr>
                      </m:naryPr>
                      <m:sub>
                        <m:r>
                          <a:rPr lang="tr-TR" sz="1400" i="1" smtClean="0">
                            <a:solidFill>
                              <a:srgbClr val="FF0000"/>
                            </a:solidFill>
                            <a:latin typeface="Cambria Math" panose="02040503050406030204" pitchFamily="18" charset="0"/>
                          </a:rPr>
                          <m:t>𝑗</m:t>
                        </m:r>
                        <m:r>
                          <a:rPr lang="tr-TR" sz="1400" i="1" smtClean="0">
                            <a:solidFill>
                              <a:srgbClr val="FF0000"/>
                            </a:solidFill>
                            <a:latin typeface="Cambria Math" panose="02040503050406030204" pitchFamily="18" charset="0"/>
                          </a:rPr>
                          <m:t>∈</m:t>
                        </m:r>
                        <m:r>
                          <a:rPr lang="tr-TR" sz="1400" i="1" smtClean="0">
                            <a:solidFill>
                              <a:srgbClr val="FF0000"/>
                            </a:solidFill>
                            <a:latin typeface="Cambria Math" panose="02040503050406030204" pitchFamily="18" charset="0"/>
                          </a:rPr>
                          <m:t>𝐾𝑏𝑒𝑠𝑡</m:t>
                        </m:r>
                        <m:r>
                          <a:rPr lang="tr-TR" sz="1400" i="1">
                            <a:latin typeface="Cambria Math" panose="02040503050406030204" pitchFamily="18" charset="0"/>
                          </a:rPr>
                          <m:t>,</m:t>
                        </m:r>
                        <m:r>
                          <a:rPr lang="tr-TR" sz="1400" i="1">
                            <a:latin typeface="Cambria Math" panose="02040503050406030204" pitchFamily="18" charset="0"/>
                          </a:rPr>
                          <m:t>𝑗</m:t>
                        </m:r>
                        <m:r>
                          <a:rPr lang="tr-TR" sz="1400" i="1">
                            <a:latin typeface="Cambria Math" panose="02040503050406030204" pitchFamily="18" charset="0"/>
                          </a:rPr>
                          <m:t>≠</m:t>
                        </m:r>
                        <m:r>
                          <a:rPr lang="tr-TR" sz="1400" i="1">
                            <a:latin typeface="Cambria Math" panose="02040503050406030204" pitchFamily="18" charset="0"/>
                          </a:rPr>
                          <m:t>𝑖</m:t>
                        </m:r>
                      </m:sub>
                      <m:sup>
                        <m:r>
                          <a:rPr lang="tr-TR" sz="1400" i="1">
                            <a:latin typeface="Cambria Math" panose="02040503050406030204" pitchFamily="18" charset="0"/>
                          </a:rPr>
                          <m:t>𝑁</m:t>
                        </m:r>
                      </m:sup>
                      <m:e>
                        <m:sSub>
                          <m:sSubPr>
                            <m:ctrlPr>
                              <a:rPr lang="tr-TR" sz="1400" i="1">
                                <a:latin typeface="Cambria Math" panose="02040503050406030204" pitchFamily="18" charset="0"/>
                              </a:rPr>
                            </m:ctrlPr>
                          </m:sSubPr>
                          <m:e>
                            <m:r>
                              <a:rPr lang="tr-TR" sz="1400" i="1">
                                <a:latin typeface="Cambria Math" panose="02040503050406030204" pitchFamily="18" charset="0"/>
                              </a:rPr>
                              <m:t>𝑟𝑎𝑛𝑑</m:t>
                            </m:r>
                          </m:e>
                          <m:sub>
                            <m:r>
                              <a:rPr lang="tr-TR" sz="1400" i="1">
                                <a:latin typeface="Cambria Math" panose="02040503050406030204" pitchFamily="18" charset="0"/>
                              </a:rPr>
                              <m:t>𝑗</m:t>
                            </m:r>
                          </m:sub>
                        </m:sSub>
                        <m:sSubSup>
                          <m:sSubSupPr>
                            <m:ctrlPr>
                              <a:rPr lang="tr-TR" sz="1400" i="1">
                                <a:latin typeface="Cambria Math" panose="02040503050406030204" pitchFamily="18" charset="0"/>
                              </a:rPr>
                            </m:ctrlPr>
                          </m:sSubSupPr>
                          <m:e>
                            <m:r>
                              <a:rPr lang="tr-TR" sz="1400" i="1">
                                <a:latin typeface="Cambria Math" panose="02040503050406030204" pitchFamily="18" charset="0"/>
                              </a:rPr>
                              <m:t>𝐹</m:t>
                            </m:r>
                          </m:e>
                          <m:sub>
                            <m:r>
                              <a:rPr lang="tr-TR" sz="1400" i="1">
                                <a:latin typeface="Cambria Math" panose="02040503050406030204" pitchFamily="18" charset="0"/>
                              </a:rPr>
                              <m:t>𝑖𝑗</m:t>
                            </m:r>
                          </m:sub>
                          <m:sup>
                            <m:r>
                              <a:rPr lang="tr-TR" sz="1400" i="1">
                                <a:latin typeface="Cambria Math" panose="02040503050406030204" pitchFamily="18" charset="0"/>
                              </a:rPr>
                              <m:t>𝑑</m:t>
                            </m:r>
                          </m:sup>
                        </m:sSubSup>
                        <m:d>
                          <m:dPr>
                            <m:ctrlPr>
                              <a:rPr lang="tr-TR" sz="1400" i="1">
                                <a:latin typeface="Cambria Math" panose="02040503050406030204" pitchFamily="18" charset="0"/>
                              </a:rPr>
                            </m:ctrlPr>
                          </m:dPr>
                          <m:e>
                            <m:r>
                              <a:rPr lang="tr-TR" sz="1400" i="1">
                                <a:latin typeface="Cambria Math" panose="02040503050406030204" pitchFamily="18" charset="0"/>
                              </a:rPr>
                              <m:t>𝑡</m:t>
                            </m:r>
                          </m:e>
                        </m:d>
                        <m:r>
                          <a:rPr lang="tr-TR" sz="1400">
                            <a:latin typeface="Cambria Math" panose="02040503050406030204" pitchFamily="18" charset="0"/>
                          </a:rPr>
                          <m:t> </m:t>
                        </m:r>
                      </m:e>
                    </m:nary>
                  </m:oMath>
                </a14:m>
                <a:r>
                  <a:rPr lang="tr-TR" sz="1200" dirty="0"/>
                  <a:t>  	(14)</a:t>
                </a:r>
                <a:r>
                  <a:rPr lang="tr-TR" sz="1400" dirty="0"/>
                  <a:t> </a:t>
                </a:r>
              </a:p>
              <a:p>
                <a:r>
                  <a:rPr lang="tr-TR" dirty="0"/>
                  <a:t> </a:t>
                </a:r>
              </a:p>
            </p:txBody>
          </p:sp>
        </mc:Choice>
        <mc:Fallback xmlns="">
          <p:sp>
            <p:nvSpPr>
              <p:cNvPr id="5" name="Metin kutusu 4">
                <a:extLst>
                  <a:ext uri="{FF2B5EF4-FFF2-40B4-BE49-F238E27FC236}">
                    <a16:creationId xmlns:a16="http://schemas.microsoft.com/office/drawing/2014/main" id="{6D64B2E6-E683-4379-AE7B-887FE9B3B1B4}"/>
                  </a:ext>
                </a:extLst>
              </p:cNvPr>
              <p:cNvSpPr txBox="1">
                <a:spLocks noRot="1" noChangeAspect="1" noMove="1" noResize="1" noEditPoints="1" noAdjustHandles="1" noChangeArrowheads="1" noChangeShapeType="1" noTextEdit="1"/>
              </p:cNvSpPr>
              <p:nvPr/>
            </p:nvSpPr>
            <p:spPr>
              <a:xfrm>
                <a:off x="8656320" y="131691"/>
                <a:ext cx="3535680" cy="908390"/>
              </a:xfrm>
              <a:prstGeom prst="rect">
                <a:avLst/>
              </a:prstGeom>
              <a:blipFill>
                <a:blip r:embed="rId3"/>
                <a:stretch>
                  <a:fillRect t="-1325" b="-1986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8EE388AB-C9A0-49F8-9C9D-9C1BD6D40AE9}"/>
                  </a:ext>
                </a:extLst>
              </p:cNvPr>
              <p:cNvSpPr txBox="1"/>
              <p:nvPr/>
            </p:nvSpPr>
            <p:spPr>
              <a:xfrm>
                <a:off x="2837978" y="3784126"/>
                <a:ext cx="6224336" cy="59856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𝐾𝑏𝑒𝑠𝑡</m:t>
                      </m:r>
                      <m:r>
                        <a:rPr lang="tr-TR" i="0">
                          <a:latin typeface="Cambria Math" panose="02040503050406030204" pitchFamily="18" charset="0"/>
                        </a:rPr>
                        <m:t>=</m:t>
                      </m:r>
                      <m:r>
                        <a:rPr lang="tr-TR" i="1">
                          <a:latin typeface="Cambria Math" panose="02040503050406030204" pitchFamily="18" charset="0"/>
                        </a:rPr>
                        <m:t>𝑠𝑜𝑛</m:t>
                      </m:r>
                      <m:r>
                        <m:rPr>
                          <m:lit/>
                        </m:rPr>
                        <a:rPr lang="tr-TR" i="0">
                          <a:latin typeface="Cambria Math" panose="02040503050406030204" pitchFamily="18" charset="0"/>
                        </a:rPr>
                        <m:t>_</m:t>
                      </m:r>
                      <m:r>
                        <a:rPr lang="tr-TR" i="1">
                          <a:latin typeface="Cambria Math" panose="02040503050406030204" pitchFamily="18" charset="0"/>
                        </a:rPr>
                        <m:t>𝑎𝑗𝑎𝑛</m:t>
                      </m:r>
                      <m:r>
                        <a:rPr lang="tr-TR" i="0">
                          <a:latin typeface="Cambria Math" panose="02040503050406030204" pitchFamily="18" charset="0"/>
                        </a:rPr>
                        <m:t>+</m:t>
                      </m:r>
                      <m:d>
                        <m:dPr>
                          <m:ctrlPr>
                            <a:rPr lang="tr-TR" i="1">
                              <a:solidFill>
                                <a:srgbClr val="836967"/>
                              </a:solidFill>
                              <a:latin typeface="Cambria Math" panose="02040503050406030204" pitchFamily="18" charset="0"/>
                            </a:rPr>
                          </m:ctrlPr>
                        </m:dPr>
                        <m:e>
                          <m:r>
                            <a:rPr lang="tr-TR" i="0">
                              <a:latin typeface="Cambria Math" panose="02040503050406030204" pitchFamily="18" charset="0"/>
                            </a:rPr>
                            <m:t>1−</m:t>
                          </m:r>
                          <m:f>
                            <m:fPr>
                              <m:ctrlPr>
                                <a:rPr lang="tr-TR" i="1">
                                  <a:solidFill>
                                    <a:srgbClr val="836967"/>
                                  </a:solidFill>
                                  <a:latin typeface="Cambria Math" panose="02040503050406030204" pitchFamily="18" charset="0"/>
                                </a:rPr>
                              </m:ctrlPr>
                            </m:fPr>
                            <m:num>
                              <m:r>
                                <a:rPr lang="tr-TR" i="1">
                                  <a:latin typeface="Cambria Math" panose="02040503050406030204" pitchFamily="18" charset="0"/>
                                </a:rPr>
                                <m:t>𝑡</m:t>
                              </m:r>
                            </m:num>
                            <m:den>
                              <m:r>
                                <a:rPr lang="tr-TR" i="1">
                                  <a:latin typeface="Cambria Math" panose="02040503050406030204" pitchFamily="18" charset="0"/>
                                </a:rPr>
                                <m:t>𝑇</m:t>
                              </m:r>
                            </m:den>
                          </m:f>
                        </m:e>
                      </m:d>
                      <m:r>
                        <a:rPr lang="tr-TR" i="0">
                          <a:latin typeface="Cambria Math" panose="02040503050406030204" pitchFamily="18" charset="0"/>
                        </a:rPr>
                        <m:t>.</m:t>
                      </m:r>
                      <m:d>
                        <m:dPr>
                          <m:ctrlPr>
                            <a:rPr lang="tr-TR" i="1">
                              <a:latin typeface="Cambria Math" panose="02040503050406030204" pitchFamily="18" charset="0"/>
                            </a:rPr>
                          </m:ctrlPr>
                        </m:dPr>
                        <m:e>
                          <m:r>
                            <a:rPr lang="tr-TR" i="0">
                              <a:latin typeface="Cambria Math" panose="02040503050406030204" pitchFamily="18" charset="0"/>
                            </a:rPr>
                            <m:t>100−</m:t>
                          </m:r>
                          <m:r>
                            <a:rPr lang="tr-TR" i="1">
                              <a:latin typeface="Cambria Math" panose="02040503050406030204" pitchFamily="18" charset="0"/>
                            </a:rPr>
                            <m:t>𝑠𝑜𝑛</m:t>
                          </m:r>
                          <m:r>
                            <m:rPr>
                              <m:lit/>
                            </m:rPr>
                            <a:rPr lang="tr-TR" i="0">
                              <a:latin typeface="Cambria Math" panose="02040503050406030204" pitchFamily="18" charset="0"/>
                            </a:rPr>
                            <m:t>_</m:t>
                          </m:r>
                          <m:r>
                            <a:rPr lang="tr-TR" i="1">
                              <a:latin typeface="Cambria Math" panose="02040503050406030204" pitchFamily="18" charset="0"/>
                            </a:rPr>
                            <m:t>𝑎𝑗𝑎𝑛</m:t>
                          </m:r>
                        </m:e>
                      </m:d>
                    </m:oMath>
                  </m:oMathPara>
                </a14:m>
                <a:endParaRPr lang="tr-TR" dirty="0"/>
              </a:p>
            </p:txBody>
          </p:sp>
        </mc:Choice>
        <mc:Fallback xmlns="">
          <p:sp>
            <p:nvSpPr>
              <p:cNvPr id="8" name="Metin kutusu 7">
                <a:extLst>
                  <a:ext uri="{FF2B5EF4-FFF2-40B4-BE49-F238E27FC236}">
                    <a16:creationId xmlns:a16="http://schemas.microsoft.com/office/drawing/2014/main" id="{8EE388AB-C9A0-49F8-9C9D-9C1BD6D40AE9}"/>
                  </a:ext>
                </a:extLst>
              </p:cNvPr>
              <p:cNvSpPr txBox="1">
                <a:spLocks noRot="1" noChangeAspect="1" noMove="1" noResize="1" noEditPoints="1" noAdjustHandles="1" noChangeArrowheads="1" noChangeShapeType="1" noTextEdit="1"/>
              </p:cNvSpPr>
              <p:nvPr/>
            </p:nvSpPr>
            <p:spPr>
              <a:xfrm>
                <a:off x="2837978" y="3784126"/>
                <a:ext cx="6224336" cy="59856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BB89419E-004C-4EFE-AC04-E8CA7A496E89}"/>
                  </a:ext>
                </a:extLst>
              </p:cNvPr>
              <p:cNvSpPr txBox="1"/>
              <p:nvPr/>
            </p:nvSpPr>
            <p:spPr>
              <a:xfrm>
                <a:off x="720400" y="4609049"/>
                <a:ext cx="10751198" cy="186878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07000"/>
                  </a:lnSpc>
                  <a:spcAft>
                    <a:spcPts val="800"/>
                  </a:spcAft>
                  <a:buFont typeface="Arial" panose="020B0604020202020204" pitchFamily="34" charset="0"/>
                  <a:buChar char="•"/>
                </a:pP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Denklemdeki </a:t>
                </a:r>
                <a14:m>
                  <m:oMath xmlns:m="http://schemas.openxmlformats.org/officeDocument/2006/math">
                    <m:r>
                      <a:rPr lang="tr-TR" sz="1800" b="1" i="1">
                        <a:effectLst/>
                        <a:latin typeface="Cambria Math" panose="02040503050406030204" pitchFamily="18" charset="0"/>
                        <a:ea typeface="Calibri" panose="020F0502020204030204" pitchFamily="34" charset="0"/>
                        <a:cs typeface="Times New Roman" panose="02020603050405020304" pitchFamily="18" charset="0"/>
                      </a:rPr>
                      <m:t>𝒔𝒐𝒏</m:t>
                    </m:r>
                    <m:r>
                      <a:rPr lang="tr-TR" sz="1800" b="1" i="1">
                        <a:effectLst/>
                        <a:latin typeface="Cambria Math" panose="02040503050406030204" pitchFamily="18" charset="0"/>
                        <a:ea typeface="Calibri" panose="020F0502020204030204" pitchFamily="34" charset="0"/>
                        <a:cs typeface="Times New Roman" panose="02020603050405020304" pitchFamily="18" charset="0"/>
                      </a:rPr>
                      <m:t>_</m:t>
                    </m:r>
                    <m:r>
                      <a:rPr lang="tr-TR" sz="1800" b="1" i="1">
                        <a:effectLst/>
                        <a:latin typeface="Cambria Math" panose="02040503050406030204" pitchFamily="18" charset="0"/>
                        <a:ea typeface="Calibri" panose="020F0502020204030204" pitchFamily="34" charset="0"/>
                        <a:cs typeface="Times New Roman" panose="02020603050405020304" pitchFamily="18" charset="0"/>
                      </a:rPr>
                      <m:t>𝒂𝒋𝒂𝒏</m:t>
                    </m:r>
                  </m:oMath>
                </a14:m>
                <a:r>
                  <a:rPr lang="tr-TR" sz="1800" b="1" i="1"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katsayısı en son döngüde kuvvet hesabında yer alacak ajan sayısını göstermektedir. Ayrıca denklemdeki </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t arama esnası içinde bulunulan döngüyü</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T aramanın maksimum döngü sayısını temsil etmektedir.</a:t>
                </a:r>
              </a:p>
              <a:p>
                <a:pPr marL="285750" indent="-285750">
                  <a:lnSpc>
                    <a:spcPct val="107000"/>
                  </a:lnSpc>
                  <a:spcAft>
                    <a:spcPts val="800"/>
                  </a:spcAft>
                  <a:buFont typeface="Arial" panose="020B0604020202020204" pitchFamily="34" charset="0"/>
                  <a:buChar char="•"/>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Metin kutusu 9">
                <a:extLst>
                  <a:ext uri="{FF2B5EF4-FFF2-40B4-BE49-F238E27FC236}">
                    <a16:creationId xmlns:a16="http://schemas.microsoft.com/office/drawing/2014/main" id="{BB89419E-004C-4EFE-AC04-E8CA7A496E89}"/>
                  </a:ext>
                </a:extLst>
              </p:cNvPr>
              <p:cNvSpPr txBox="1">
                <a:spLocks noRot="1" noChangeAspect="1" noMove="1" noResize="1" noEditPoints="1" noAdjustHandles="1" noChangeArrowheads="1" noChangeShapeType="1" noTextEdit="1"/>
              </p:cNvSpPr>
              <p:nvPr/>
            </p:nvSpPr>
            <p:spPr>
              <a:xfrm>
                <a:off x="720400" y="4609049"/>
                <a:ext cx="10751198" cy="1868781"/>
              </a:xfrm>
              <a:prstGeom prst="rect">
                <a:avLst/>
              </a:prstGeom>
              <a:blipFill>
                <a:blip r:embed="rId5"/>
                <a:stretch>
                  <a:fillRect l="-283" t="-971"/>
                </a:stretch>
              </a:blipFill>
            </p:spPr>
            <p:txBody>
              <a:bodyPr/>
              <a:lstStyle/>
              <a:p>
                <a:r>
                  <a:rPr lang="tr-TR">
                    <a:noFill/>
                  </a:rPr>
                  <a:t> </a:t>
                </a:r>
              </a:p>
            </p:txBody>
          </p:sp>
        </mc:Fallback>
      </mc:AlternateContent>
    </p:spTree>
    <p:extLst>
      <p:ext uri="{BB962C8B-B14F-4D97-AF65-F5344CB8AC3E}">
        <p14:creationId xmlns:p14="http://schemas.microsoft.com/office/powerpoint/2010/main" val="3479485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 illustration of an artist's concept of machine learning">
            <a:extLst>
              <a:ext uri="{FF2B5EF4-FFF2-40B4-BE49-F238E27FC236}">
                <a16:creationId xmlns:a16="http://schemas.microsoft.com/office/drawing/2014/main" id="{F865F3AF-F166-434F-9388-BF9D18FBE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AB2063D1-99C7-42A4-B00F-9060FADD725D}"/>
              </a:ext>
            </a:extLst>
          </p:cNvPr>
          <p:cNvSpPr txBox="1"/>
          <p:nvPr/>
        </p:nvSpPr>
        <p:spPr>
          <a:xfrm>
            <a:off x="284480" y="386080"/>
            <a:ext cx="11104880" cy="639727"/>
          </a:xfrm>
          <a:prstGeom prst="rect">
            <a:avLst/>
          </a:prstGeom>
          <a:solidFill>
            <a:srgbClr val="A9D18E">
              <a:alpha val="89804"/>
            </a:srgbClr>
          </a:solidFill>
        </p:spPr>
        <p:txBody>
          <a:bodyPr wrap="square" rtlCol="0">
            <a:spAutoFit/>
          </a:bodyPr>
          <a:lstStyle/>
          <a:p>
            <a:pPr algn="ctr">
              <a:lnSpc>
                <a:spcPct val="107000"/>
              </a:lnSpc>
              <a:spcAft>
                <a:spcPts val="800"/>
              </a:spcAft>
            </a:pPr>
            <a:r>
              <a:rPr lang="tr-TR" sz="3600" dirty="0">
                <a:effectLst/>
                <a:latin typeface="Berlin Sans FB" panose="020E0602020502020306" pitchFamily="34" charset="0"/>
                <a:ea typeface="Times New Roman" panose="02020603050405020304" pitchFamily="18" charset="0"/>
                <a:cs typeface="Times New Roman" panose="02020603050405020304" pitchFamily="18" charset="0"/>
              </a:rPr>
              <a:t>Standart Yerçekimsel Arama Algoritması Adımları</a:t>
            </a:r>
            <a:endParaRPr lang="tr-TR" sz="3600" dirty="0">
              <a:effectLst/>
              <a:latin typeface="Berlin Sans FB" panose="020E0602020502020306" pitchFamily="34" charset="0"/>
              <a:ea typeface="Calibri" panose="020F0502020204030204" pitchFamily="34" charset="0"/>
              <a:cs typeface="Times New Roman" panose="02020603050405020304" pitchFamily="18" charset="0"/>
            </a:endParaRPr>
          </a:p>
        </p:txBody>
      </p:sp>
      <p:sp>
        <p:nvSpPr>
          <p:cNvPr id="6" name="Metin kutusu 5">
            <a:extLst>
              <a:ext uri="{FF2B5EF4-FFF2-40B4-BE49-F238E27FC236}">
                <a16:creationId xmlns:a16="http://schemas.microsoft.com/office/drawing/2014/main" id="{C389530D-FC8E-4D7A-949C-8678F53C0271}"/>
              </a:ext>
            </a:extLst>
          </p:cNvPr>
          <p:cNvSpPr txBox="1"/>
          <p:nvPr/>
        </p:nvSpPr>
        <p:spPr>
          <a:xfrm>
            <a:off x="426720" y="1327053"/>
            <a:ext cx="11384280" cy="5229701"/>
          </a:xfrm>
          <a:prstGeom prst="rect">
            <a:avLst/>
          </a:prstGeom>
          <a:solidFill>
            <a:schemeClr val="bg1">
              <a:lumMod val="95000"/>
              <a:alpha val="89804"/>
            </a:schemeClr>
          </a:solidFill>
        </p:spPr>
        <p:txBody>
          <a:bodyPr wrap="square" rtlCol="0">
            <a:spAutoFit/>
          </a:bodyPr>
          <a:lstStyle/>
          <a:p>
            <a:pPr marL="742950" indent="-742950">
              <a:lnSpc>
                <a:spcPct val="107000"/>
              </a:lnSpc>
              <a:spcAft>
                <a:spcPts val="800"/>
              </a:spcAft>
              <a:buFont typeface="+mj-lt"/>
              <a:buAutoNum type="arabicPeriod"/>
            </a:pPr>
            <a:r>
              <a:rPr lang="tr-TR" sz="2400" dirty="0">
                <a:latin typeface="Berlin Sans FB" panose="020E0602020502020306" pitchFamily="34" charset="0"/>
                <a:ea typeface="Calibri" panose="020F0502020204030204" pitchFamily="34" charset="0"/>
                <a:cs typeface="Times New Roman" panose="02020603050405020304" pitchFamily="18" charset="0"/>
              </a:rPr>
              <a:t>Arama Alanını tanımlama</a:t>
            </a:r>
          </a:p>
          <a:p>
            <a:pPr marL="742950" indent="-742950">
              <a:lnSpc>
                <a:spcPct val="107000"/>
              </a:lnSpc>
              <a:spcAft>
                <a:spcPts val="800"/>
              </a:spcAft>
              <a:buFont typeface="+mj-lt"/>
              <a:buAutoNum type="arabicPeriod"/>
            </a:pPr>
            <a:r>
              <a:rPr lang="tr-TR" sz="2400" dirty="0">
                <a:latin typeface="Berlin Sans FB" panose="020E0602020502020306" pitchFamily="34" charset="0"/>
                <a:ea typeface="Calibri" panose="020F0502020204030204" pitchFamily="34" charset="0"/>
                <a:cs typeface="Times New Roman" panose="02020603050405020304" pitchFamily="18" charset="0"/>
              </a:rPr>
              <a:t>Rastgele bir biçimde başlangıç popülasyonunu oluştur</a:t>
            </a:r>
          </a:p>
          <a:p>
            <a:pPr marL="742950" indent="-742950">
              <a:lnSpc>
                <a:spcPct val="107000"/>
              </a:lnSpc>
              <a:spcAft>
                <a:spcPts val="800"/>
              </a:spcAft>
              <a:buFont typeface="+mj-lt"/>
              <a:buAutoNum type="arabicPeriod"/>
            </a:pPr>
            <a:r>
              <a:rPr lang="tr-TR" sz="2400" dirty="0">
                <a:latin typeface="Berlin Sans FB" panose="020E0602020502020306" pitchFamily="34" charset="0"/>
                <a:ea typeface="Calibri" panose="020F0502020204030204" pitchFamily="34" charset="0"/>
                <a:cs typeface="Times New Roman" panose="02020603050405020304" pitchFamily="18" charset="0"/>
              </a:rPr>
              <a:t>Ajanların uygunluk değerlerini hesapla</a:t>
            </a:r>
          </a:p>
          <a:p>
            <a:pPr marL="742950" indent="-742950">
              <a:lnSpc>
                <a:spcPct val="107000"/>
              </a:lnSpc>
              <a:spcAft>
                <a:spcPts val="800"/>
              </a:spcAft>
              <a:buFont typeface="+mj-lt"/>
              <a:buAutoNum type="arabicPeriod"/>
            </a:pPr>
            <a:r>
              <a:rPr lang="tr-TR" sz="2400" dirty="0">
                <a:latin typeface="Berlin Sans FB" panose="020E0602020502020306" pitchFamily="34" charset="0"/>
                <a:ea typeface="Calibri" panose="020F0502020204030204" pitchFamily="34" charset="0"/>
                <a:cs typeface="Times New Roman" panose="02020603050405020304" pitchFamily="18" charset="0"/>
              </a:rPr>
              <a:t>Popülasyondaki en iyi(best(t)), en kötü(Worst(t)) ,yerçekimi sabiti(G(t)) ve kütlelerin(Mi(t)) büyüklüklerini güncelle</a:t>
            </a:r>
          </a:p>
          <a:p>
            <a:pPr marL="742950" indent="-742950">
              <a:lnSpc>
                <a:spcPct val="107000"/>
              </a:lnSpc>
              <a:spcAft>
                <a:spcPts val="800"/>
              </a:spcAft>
              <a:buFont typeface="+mj-lt"/>
              <a:buAutoNum type="arabicPeriod"/>
            </a:pPr>
            <a:r>
              <a:rPr lang="tr-TR" sz="2400" dirty="0">
                <a:latin typeface="Berlin Sans FB" panose="020E0602020502020306" pitchFamily="34" charset="0"/>
                <a:ea typeface="Calibri" panose="020F0502020204030204" pitchFamily="34" charset="0"/>
                <a:cs typeface="Times New Roman" panose="02020603050405020304" pitchFamily="18" charset="0"/>
              </a:rPr>
              <a:t>Farklı yönler içerisindeki toplam kuvveti hesaplama</a:t>
            </a:r>
          </a:p>
          <a:p>
            <a:pPr marL="742950" indent="-742950">
              <a:lnSpc>
                <a:spcPct val="107000"/>
              </a:lnSpc>
              <a:spcAft>
                <a:spcPts val="800"/>
              </a:spcAft>
              <a:buFont typeface="+mj-lt"/>
              <a:buAutoNum type="arabicPeriod"/>
            </a:pPr>
            <a:r>
              <a:rPr lang="tr-TR" sz="2400" dirty="0">
                <a:latin typeface="Berlin Sans FB" panose="020E0602020502020306" pitchFamily="34" charset="0"/>
                <a:ea typeface="Calibri" panose="020F0502020204030204" pitchFamily="34" charset="0"/>
                <a:cs typeface="Times New Roman" panose="02020603050405020304" pitchFamily="18" charset="0"/>
              </a:rPr>
              <a:t>Hız ve ivme değerini hesapla</a:t>
            </a:r>
          </a:p>
          <a:p>
            <a:pPr marL="742950" indent="-742950">
              <a:lnSpc>
                <a:spcPct val="107000"/>
              </a:lnSpc>
              <a:spcAft>
                <a:spcPts val="800"/>
              </a:spcAft>
              <a:buFont typeface="+mj-lt"/>
              <a:buAutoNum type="arabicPeriod"/>
            </a:pPr>
            <a:r>
              <a:rPr lang="tr-TR" sz="2400" dirty="0">
                <a:latin typeface="Berlin Sans FB" panose="020E0602020502020306" pitchFamily="34" charset="0"/>
                <a:ea typeface="Calibri" panose="020F0502020204030204" pitchFamily="34" charset="0"/>
                <a:cs typeface="Times New Roman" panose="02020603050405020304" pitchFamily="18" charset="0"/>
              </a:rPr>
              <a:t>Popülasyondaki kütlelerin pozisyonlarını, hesaplanan hız ve ivme değerlerine göre güncelle</a:t>
            </a:r>
          </a:p>
          <a:p>
            <a:pPr marL="742950" indent="-742950">
              <a:lnSpc>
                <a:spcPct val="107000"/>
              </a:lnSpc>
              <a:spcAft>
                <a:spcPts val="800"/>
              </a:spcAft>
              <a:buFont typeface="+mj-lt"/>
              <a:buAutoNum type="arabicPeriod"/>
            </a:pPr>
            <a:r>
              <a:rPr lang="tr-TR" sz="2400" dirty="0">
                <a:latin typeface="Berlin Sans FB" panose="020E0602020502020306" pitchFamily="34" charset="0"/>
                <a:ea typeface="Calibri" panose="020F0502020204030204" pitchFamily="34" charset="0"/>
                <a:cs typeface="Times New Roman" panose="02020603050405020304" pitchFamily="18" charset="0"/>
              </a:rPr>
              <a:t>Eğer bitim şartı sağlanmıyorsa ADIM 2 ye git</a:t>
            </a:r>
          </a:p>
          <a:p>
            <a:pPr marL="742950" indent="-742950">
              <a:lnSpc>
                <a:spcPct val="107000"/>
              </a:lnSpc>
              <a:spcAft>
                <a:spcPts val="800"/>
              </a:spcAft>
              <a:buFont typeface="+mj-lt"/>
              <a:buAutoNum type="arabicPeriod"/>
            </a:pPr>
            <a:r>
              <a:rPr lang="tr-TR" sz="2400" dirty="0">
                <a:latin typeface="Berlin Sans FB" panose="020E0602020502020306" pitchFamily="34" charset="0"/>
                <a:ea typeface="Calibri" panose="020F0502020204030204" pitchFamily="34" charset="0"/>
                <a:cs typeface="Times New Roman" panose="02020603050405020304" pitchFamily="18" charset="0"/>
              </a:rPr>
              <a:t>En iyi çözümü getir. </a:t>
            </a:r>
          </a:p>
        </p:txBody>
      </p:sp>
    </p:spTree>
    <p:extLst>
      <p:ext uri="{BB962C8B-B14F-4D97-AF65-F5344CB8AC3E}">
        <p14:creationId xmlns:p14="http://schemas.microsoft.com/office/powerpoint/2010/main" val="2141624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CC2D1A9-64E1-4324-AA41-CD2086F34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8397C640-2457-47E7-A08D-DB90DC5FCE30}"/>
              </a:ext>
            </a:extLst>
          </p:cNvPr>
          <p:cNvSpPr txBox="1"/>
          <p:nvPr/>
        </p:nvSpPr>
        <p:spPr>
          <a:xfrm>
            <a:off x="243840" y="97478"/>
            <a:ext cx="11704320" cy="654795"/>
          </a:xfrm>
          <a:prstGeom prst="rect">
            <a:avLst/>
          </a:prstGeom>
          <a:solidFill>
            <a:srgbClr val="A9D18E">
              <a:alpha val="89804"/>
            </a:srgbClr>
          </a:solidFill>
        </p:spPr>
        <p:txBody>
          <a:bodyPr wrap="square" rtlCol="0">
            <a:spAutoFit/>
          </a:bodyPr>
          <a:lstStyle/>
          <a:p>
            <a:pPr algn="ctr">
              <a:lnSpc>
                <a:spcPct val="107000"/>
              </a:lnSpc>
              <a:spcAft>
                <a:spcPts val="800"/>
              </a:spcAft>
            </a:pPr>
            <a:r>
              <a:rPr lang="tr-TR" sz="3600" b="1" dirty="0">
                <a:effectLst/>
                <a:ea typeface="Times New Roman" panose="02020603050405020304" pitchFamily="18" charset="0"/>
                <a:cs typeface="Times New Roman" panose="02020603050405020304" pitchFamily="18" charset="0"/>
              </a:rPr>
              <a:t>Standart Yerçekimsel Arama Algoritması Akış Diyagramı</a:t>
            </a:r>
            <a:endParaRPr lang="tr-TR" sz="3600" b="1" dirty="0">
              <a:effectLst/>
              <a:ea typeface="Calibri" panose="020F0502020204030204" pitchFamily="34" charset="0"/>
              <a:cs typeface="Times New Roman" panose="02020603050405020304" pitchFamily="18" charset="0"/>
            </a:endParaRPr>
          </a:p>
        </p:txBody>
      </p:sp>
      <p:sp>
        <p:nvSpPr>
          <p:cNvPr id="7" name="Metin kutusu 6">
            <a:extLst>
              <a:ext uri="{FF2B5EF4-FFF2-40B4-BE49-F238E27FC236}">
                <a16:creationId xmlns:a16="http://schemas.microsoft.com/office/drawing/2014/main" id="{F917D6C1-EB39-4B9E-9EEB-6B72AB4A395C}"/>
              </a:ext>
            </a:extLst>
          </p:cNvPr>
          <p:cNvSpPr txBox="1"/>
          <p:nvPr/>
        </p:nvSpPr>
        <p:spPr>
          <a:xfrm>
            <a:off x="243840" y="813411"/>
            <a:ext cx="11704320" cy="5932650"/>
          </a:xfrm>
          <a:prstGeom prst="rect">
            <a:avLst/>
          </a:prstGeom>
          <a:solidFill>
            <a:schemeClr val="bg1">
              <a:lumMod val="95000"/>
              <a:alpha val="89804"/>
            </a:schemeClr>
          </a:solidFill>
        </p:spPr>
        <p:txBody>
          <a:bodyPr wrap="square" rtlCol="0">
            <a:spAutoFit/>
          </a:bodyPr>
          <a:lstStyle/>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2400" dirty="0">
              <a:latin typeface="Berlin Sans FB" panose="020E0602020502020306" pitchFamily="34" charset="0"/>
              <a:ea typeface="Calibri" panose="020F0502020204030204" pitchFamily="34" charset="0"/>
              <a:cs typeface="Times New Roman" panose="02020603050405020304" pitchFamily="18" charset="0"/>
            </a:endParaRPr>
          </a:p>
        </p:txBody>
      </p:sp>
      <p:pic>
        <p:nvPicPr>
          <p:cNvPr id="8" name="Resim 7">
            <a:extLst>
              <a:ext uri="{FF2B5EF4-FFF2-40B4-BE49-F238E27FC236}">
                <a16:creationId xmlns:a16="http://schemas.microsoft.com/office/drawing/2014/main" id="{C0F61695-D844-4E36-812E-DC56C06C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59" y="900551"/>
            <a:ext cx="3029124" cy="5805049"/>
          </a:xfrm>
          <a:prstGeom prst="rect">
            <a:avLst/>
          </a:prstGeom>
        </p:spPr>
      </p:pic>
      <p:sp>
        <p:nvSpPr>
          <p:cNvPr id="9" name="Metin kutusu 8">
            <a:extLst>
              <a:ext uri="{FF2B5EF4-FFF2-40B4-BE49-F238E27FC236}">
                <a16:creationId xmlns:a16="http://schemas.microsoft.com/office/drawing/2014/main" id="{5D5A7122-51A5-41C4-865E-B155B8BD76B3}"/>
              </a:ext>
            </a:extLst>
          </p:cNvPr>
          <p:cNvSpPr txBox="1"/>
          <p:nvPr/>
        </p:nvSpPr>
        <p:spPr>
          <a:xfrm>
            <a:off x="3558320" y="1263918"/>
            <a:ext cx="8295203" cy="535531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tr-TR" dirty="0"/>
          </a:p>
          <a:p>
            <a:pPr marL="285750" indent="-285750">
              <a:buFont typeface="Arial" panose="020B0604020202020204" pitchFamily="34" charset="0"/>
              <a:buChar char="•"/>
            </a:pPr>
            <a:r>
              <a:rPr lang="tr-TR" b="1" dirty="0"/>
              <a:t>Her bir ajan diğerlerinin performanslarından etkilenir, bu yüzden yerçekimi kuvveti bilgi aktarma ve ajanlar arası iletişim aracıdır. </a:t>
            </a:r>
          </a:p>
          <a:p>
            <a:pPr marL="285750" indent="-285750">
              <a:buFont typeface="Arial" panose="020B0604020202020204" pitchFamily="34" charset="0"/>
              <a:buChar char="•"/>
            </a:pPr>
            <a:r>
              <a:rPr lang="tr-TR" dirty="0"/>
              <a:t>Bir ajanın kuvveti onun komşularından etkilenir, bundan dolayı pozisyon alma yönünden onu çevresindeki alanda görebilirsiniz.</a:t>
            </a:r>
          </a:p>
          <a:p>
            <a:pPr marL="285750" indent="-285750">
              <a:buFont typeface="Arial" panose="020B0604020202020204" pitchFamily="34" charset="0"/>
              <a:buChar char="•"/>
            </a:pPr>
            <a:r>
              <a:rPr lang="tr-TR" b="1" dirty="0"/>
              <a:t>Ağır bir ajan etkili büyük bir çekim yarıçapına ve çekim yoğunluğuna sahiptir. Bu yüzden yüksek performanslı ajanlar büyük bir yerçekimi kuvvetine sahiptirler. Sonuç olarak, ajanlar en iyi ajana doğru hareket etme eğilimindedirler.</a:t>
            </a:r>
          </a:p>
          <a:p>
            <a:pPr marL="285750" indent="-285750">
              <a:buFont typeface="Arial" panose="020B0604020202020204" pitchFamily="34" charset="0"/>
              <a:buChar char="•"/>
            </a:pPr>
            <a:r>
              <a:rPr lang="tr-TR" b="1" dirty="0"/>
              <a:t>Eylemsizlik kütlesi harekete karşıdır ve ajanın hareketini yavaşlatır. Bu yüzden </a:t>
            </a:r>
          </a:p>
          <a:p>
            <a:r>
              <a:rPr lang="tr-TR" b="1" dirty="0"/>
              <a:t>ağır ataletli ajanlar yavaş hareket eder ve bu yüzden daha yerel arama alanı araştırırlar</a:t>
            </a:r>
          </a:p>
          <a:p>
            <a:pPr marL="285750" indent="-285750">
              <a:buFont typeface="Arial" panose="020B0604020202020204" pitchFamily="34" charset="0"/>
              <a:buChar char="•"/>
            </a:pPr>
            <a:r>
              <a:rPr lang="tr-TR" dirty="0"/>
              <a:t>Yerçekimi parametresi araştırmanın doğruluğunu düzenler, zamanla birlikte azaltılır. </a:t>
            </a:r>
          </a:p>
          <a:p>
            <a:pPr marL="285750" indent="-285750">
              <a:buFont typeface="Arial" panose="020B0604020202020204" pitchFamily="34" charset="0"/>
              <a:buChar char="•"/>
            </a:pPr>
            <a:r>
              <a:rPr lang="tr-TR" dirty="0"/>
              <a:t> YAA bellek-azaltıcı algoritmadır. Ancak bellek algoritmaları gibi etkili çalışır. </a:t>
            </a:r>
          </a:p>
          <a:p>
            <a:pPr marL="285750" indent="-285750">
              <a:buFont typeface="Arial" panose="020B0604020202020204" pitchFamily="34" charset="0"/>
              <a:buChar char="•"/>
            </a:pPr>
            <a:r>
              <a:rPr lang="tr-TR" dirty="0"/>
              <a:t>YAA da yerçekimi ve eylemsizlik kütleleri aynı varsayılmıştır. Araştırma uzayı </a:t>
            </a:r>
          </a:p>
          <a:p>
            <a:r>
              <a:rPr lang="tr-TR" dirty="0"/>
              <a:t>içerisinde büyük bir eylemsizlik kütlesi ajanın hareketini ağırlaştırır ve bu </a:t>
            </a:r>
          </a:p>
          <a:p>
            <a:r>
              <a:rPr lang="tr-TR" dirty="0"/>
              <a:t>yüzden daha hassas bir arama gerçekleşir. Bu söylenenin tam aksine büyük bir </a:t>
            </a:r>
          </a:p>
          <a:p>
            <a:r>
              <a:rPr lang="tr-TR" dirty="0"/>
              <a:t>yerçekimi kütlesi ajanın daha hızlı hareketine sebep olur. Bu durum da hızlı bir </a:t>
            </a:r>
          </a:p>
          <a:p>
            <a:r>
              <a:rPr lang="tr-TR" dirty="0"/>
              <a:t>yakınsama özelliğinin kazanılmasını sağlar </a:t>
            </a:r>
          </a:p>
          <a:p>
            <a:endParaRPr lang="tr-TR" dirty="0"/>
          </a:p>
        </p:txBody>
      </p:sp>
    </p:spTree>
    <p:extLst>
      <p:ext uri="{BB962C8B-B14F-4D97-AF65-F5344CB8AC3E}">
        <p14:creationId xmlns:p14="http://schemas.microsoft.com/office/powerpoint/2010/main" val="2393467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stration of a man walking away">
            <a:extLst>
              <a:ext uri="{FF2B5EF4-FFF2-40B4-BE49-F238E27FC236}">
                <a16:creationId xmlns:a16="http://schemas.microsoft.com/office/drawing/2014/main" id="{50215D43-8F2A-4B5D-BDE7-33F6623F4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598A64BD-C060-4646-AB43-D7357C742357}"/>
              </a:ext>
            </a:extLst>
          </p:cNvPr>
          <p:cNvSpPr txBox="1"/>
          <p:nvPr/>
        </p:nvSpPr>
        <p:spPr>
          <a:xfrm>
            <a:off x="372024" y="1022747"/>
            <a:ext cx="5442284" cy="584775"/>
          </a:xfrm>
          <a:prstGeom prst="rect">
            <a:avLst/>
          </a:prstGeom>
          <a:solidFill>
            <a:srgbClr val="CC00FF">
              <a:alpha val="89804"/>
            </a:srgbClr>
          </a:solidFill>
          <a:scene3d>
            <a:camera prst="orthographicFront"/>
            <a:lightRig rig="threePt" dir="t"/>
          </a:scene3d>
          <a:sp3d>
            <a:bevelT w="114300" prst="hardEdge"/>
          </a:sp3d>
        </p:spPr>
        <p:txBody>
          <a:bodyPr wrap="square" rtlCol="0">
            <a:spAutoFit/>
          </a:bodyPr>
          <a:lstStyle/>
          <a:p>
            <a:pPr algn="ctr"/>
            <a:r>
              <a:rPr lang="tr-TR" sz="3200" b="1" i="1" dirty="0">
                <a:solidFill>
                  <a:schemeClr val="tx1">
                    <a:lumMod val="95000"/>
                    <a:lumOff val="5000"/>
                  </a:schemeClr>
                </a:solidFill>
                <a:effectLst>
                  <a:outerShdw blurRad="38100" dist="38100" dir="2700000" algn="tl">
                    <a:srgbClr val="000000">
                      <a:alpha val="43137"/>
                    </a:srgbClr>
                  </a:outerShdw>
                </a:effectLst>
                <a:latin typeface="Bahnschrift SemiCondensed" panose="020B0502040204020203" pitchFamily="34" charset="0"/>
              </a:rPr>
              <a:t>GSA  AVANTAJ</a:t>
            </a:r>
          </a:p>
        </p:txBody>
      </p:sp>
      <p:sp>
        <p:nvSpPr>
          <p:cNvPr id="12" name="Rectangle 47">
            <a:extLst>
              <a:ext uri="{FF2B5EF4-FFF2-40B4-BE49-F238E27FC236}">
                <a16:creationId xmlns:a16="http://schemas.microsoft.com/office/drawing/2014/main" id="{19E47354-72C6-4969-B6FC-53B178AAC065}"/>
              </a:ext>
            </a:extLst>
          </p:cNvPr>
          <p:cNvSpPr>
            <a:spLocks noChangeArrowheads="1"/>
          </p:cNvSpPr>
          <p:nvPr/>
        </p:nvSpPr>
        <p:spPr bwMode="auto">
          <a:xfrm rot="5400000">
            <a:off x="6038850" y="3421856"/>
            <a:ext cx="114300" cy="914400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tr-TR"/>
          </a:p>
        </p:txBody>
      </p:sp>
      <p:pic>
        <p:nvPicPr>
          <p:cNvPr id="33" name="Picture 2" descr="Illustration of a man walking away">
            <a:extLst>
              <a:ext uri="{FF2B5EF4-FFF2-40B4-BE49-F238E27FC236}">
                <a16:creationId xmlns:a16="http://schemas.microsoft.com/office/drawing/2014/main" id="{268F03F2-A283-4CC0-ADFF-ECEC1DF2227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5585" b="85452" l="47100" r="53233"/>
                    </a14:imgEffect>
                  </a14:imgLayer>
                </a14:imgProps>
              </a:ext>
              <a:ext uri="{28A0092B-C50C-407E-A947-70E740481C1C}">
                <a14:useLocalDpi xmlns:a14="http://schemas.microsoft.com/office/drawing/2010/main" val="0"/>
              </a:ext>
            </a:extLst>
          </a:blip>
          <a:srcRect l="46333" t="51852" r="46000" b="10815"/>
          <a:stretch/>
        </p:blipFill>
        <p:spPr bwMode="auto">
          <a:xfrm>
            <a:off x="5628640" y="3556873"/>
            <a:ext cx="934720" cy="2560320"/>
          </a:xfrm>
          <a:prstGeom prst="rect">
            <a:avLst/>
          </a:prstGeom>
          <a:noFill/>
          <a:extLst>
            <a:ext uri="{909E8E84-426E-40DD-AFC4-6F175D3DCCD1}">
              <a14:hiddenFill xmlns:a14="http://schemas.microsoft.com/office/drawing/2010/main">
                <a:solidFill>
                  <a:srgbClr val="FFFFFF"/>
                </a:solidFill>
              </a14:hiddenFill>
            </a:ext>
          </a:extLst>
        </p:spPr>
      </p:pic>
      <p:sp>
        <p:nvSpPr>
          <p:cNvPr id="34" name="Metin kutusu 33">
            <a:extLst>
              <a:ext uri="{FF2B5EF4-FFF2-40B4-BE49-F238E27FC236}">
                <a16:creationId xmlns:a16="http://schemas.microsoft.com/office/drawing/2014/main" id="{94BBD22F-E9EE-4CAC-8833-927B1E477907}"/>
              </a:ext>
            </a:extLst>
          </p:cNvPr>
          <p:cNvSpPr txBox="1"/>
          <p:nvPr/>
        </p:nvSpPr>
        <p:spPr>
          <a:xfrm>
            <a:off x="6377690" y="1024156"/>
            <a:ext cx="5442284" cy="584775"/>
          </a:xfrm>
          <a:prstGeom prst="rect">
            <a:avLst/>
          </a:prstGeom>
          <a:solidFill>
            <a:srgbClr val="0047D6">
              <a:alpha val="89804"/>
            </a:srgbClr>
          </a:solidFill>
          <a:scene3d>
            <a:camera prst="orthographicFront"/>
            <a:lightRig rig="threePt" dir="t"/>
          </a:scene3d>
          <a:sp3d>
            <a:bevelT w="114300" prst="artDeco"/>
          </a:sp3d>
        </p:spPr>
        <p:txBody>
          <a:bodyPr wrap="square" rtlCol="0">
            <a:spAutoFit/>
          </a:bodyPr>
          <a:lstStyle/>
          <a:p>
            <a:pPr algn="ctr"/>
            <a:r>
              <a:rPr lang="tr-TR" sz="3200" b="1" i="1" dirty="0">
                <a:effectLst>
                  <a:outerShdw blurRad="38100" dist="38100" dir="2700000" algn="tl">
                    <a:srgbClr val="000000">
                      <a:alpha val="43137"/>
                    </a:srgbClr>
                  </a:outerShdw>
                </a:effectLst>
                <a:latin typeface="Bahnschrift SemiCondensed" panose="020B0502040204020203" pitchFamily="34" charset="0"/>
              </a:rPr>
              <a:t>GSA  DEZAVANTAJ</a:t>
            </a:r>
          </a:p>
        </p:txBody>
      </p:sp>
      <p:sp>
        <p:nvSpPr>
          <p:cNvPr id="35" name="Metin kutusu 34">
            <a:extLst>
              <a:ext uri="{FF2B5EF4-FFF2-40B4-BE49-F238E27FC236}">
                <a16:creationId xmlns:a16="http://schemas.microsoft.com/office/drawing/2014/main" id="{D5DEB2B9-D723-484D-91C1-F25FB3CA8D79}"/>
              </a:ext>
            </a:extLst>
          </p:cNvPr>
          <p:cNvSpPr txBox="1"/>
          <p:nvPr/>
        </p:nvSpPr>
        <p:spPr>
          <a:xfrm>
            <a:off x="372026" y="2146875"/>
            <a:ext cx="5256614" cy="4247317"/>
          </a:xfrm>
          <a:prstGeom prst="rect">
            <a:avLst/>
          </a:prstGeom>
          <a:solidFill>
            <a:srgbClr val="C7C7C7">
              <a:alpha val="89804"/>
            </a:srgbClr>
          </a:solidFill>
          <a:ln>
            <a:noFill/>
          </a:ln>
          <a:scene3d>
            <a:camera prst="orthographicFront"/>
            <a:lightRig rig="threePt" dir="t"/>
          </a:scene3d>
          <a:sp3d>
            <a:bevelT prst="angle"/>
          </a:sp3d>
        </p:spPr>
        <p:txBody>
          <a:bodyPr wrap="square" rtlCol="0">
            <a:spAutoFit/>
          </a:bodyPr>
          <a:lstStyle/>
          <a:p>
            <a:pPr marL="342900" indent="-342900">
              <a:buFont typeface="+mj-lt"/>
              <a:buAutoNum type="arabicPeriod"/>
            </a:pPr>
            <a:endParaRPr lang="tr-TR" dirty="0"/>
          </a:p>
          <a:p>
            <a:pPr marL="342900" indent="-342900">
              <a:buFont typeface="+mj-lt"/>
              <a:buAutoNum type="arabicPeriod"/>
            </a:pPr>
            <a:r>
              <a:rPr lang="tr-TR" dirty="0"/>
              <a:t>Basit implementasyon</a:t>
            </a:r>
          </a:p>
          <a:p>
            <a:pPr marL="342900" indent="-342900">
              <a:buFont typeface="+mj-lt"/>
              <a:buAutoNum type="arabicPeriod"/>
            </a:pPr>
            <a:endParaRPr lang="tr-TR" dirty="0"/>
          </a:p>
          <a:p>
            <a:pPr marL="342900" indent="-342900">
              <a:buFont typeface="+mj-lt"/>
              <a:buAutoNum type="arabicPeriod"/>
            </a:pPr>
            <a:r>
              <a:rPr lang="tr-TR" dirty="0"/>
              <a:t>Doğrusal Olmayan optimizasyon problemlerini çözmek için uygun sürü tabanlı algoritma(Sürü tabanlı =büyük</a:t>
            </a:r>
            <a:r>
              <a:rPr lang="tr-TR" dirty="0">
                <a:sym typeface="Wingdings" panose="05000000000000000000" pitchFamily="2" charset="2"/>
              </a:rPr>
              <a:t> problem setlerinde verimli</a:t>
            </a:r>
            <a:r>
              <a:rPr lang="tr-TR" dirty="0"/>
              <a:t>)</a:t>
            </a:r>
          </a:p>
          <a:p>
            <a:pPr marL="342900" indent="-342900">
              <a:buFont typeface="+mj-lt"/>
              <a:buAutoNum type="arabicPeriod"/>
            </a:pPr>
            <a:endParaRPr lang="tr-TR" dirty="0"/>
          </a:p>
          <a:p>
            <a:pPr marL="342900" indent="-342900">
              <a:buFont typeface="+mj-lt"/>
              <a:buAutoNum type="arabicPeriod"/>
            </a:pPr>
            <a:r>
              <a:rPr lang="tr-TR" dirty="0"/>
              <a:t>Daha az hesaplama zamanı</a:t>
            </a:r>
          </a:p>
          <a:p>
            <a:pPr marL="342900" indent="-342900">
              <a:buFont typeface="+mj-lt"/>
              <a:buAutoNum type="arabicPeriod"/>
            </a:pPr>
            <a:endParaRPr lang="tr-TR" dirty="0"/>
          </a:p>
          <a:p>
            <a:pPr marL="342900" indent="-342900">
              <a:buFont typeface="+mj-lt"/>
              <a:buAutoNum type="arabicPeriod"/>
            </a:pPr>
            <a:r>
              <a:rPr lang="tr-TR" dirty="0"/>
              <a:t>Uygulanabilir çözümlerin üretilmesi</a:t>
            </a:r>
          </a:p>
          <a:p>
            <a:pPr marL="342900" indent="-342900">
              <a:buFont typeface="+mj-lt"/>
              <a:buAutoNum type="arabicPeriod"/>
            </a:pPr>
            <a:endParaRPr lang="tr-TR" dirty="0"/>
          </a:p>
          <a:p>
            <a:pPr marL="342900" indent="-342900">
              <a:buFont typeface="+mj-lt"/>
              <a:buAutoNum type="arabicPeriod"/>
            </a:pPr>
            <a:r>
              <a:rPr lang="tr-TR" dirty="0"/>
              <a:t>Uyarlanabilir öğrenme yeteneği(</a:t>
            </a:r>
            <a:r>
              <a:rPr lang="tr-TR" dirty="0">
                <a:hlinkClick r:id="" action="ppaction://customshow?id=1&amp;return=true"/>
              </a:rPr>
              <a:t>Adaptive learning</a:t>
            </a:r>
            <a:r>
              <a:rPr lang="tr-TR" dirty="0"/>
              <a:t>)</a:t>
            </a:r>
          </a:p>
          <a:p>
            <a:pPr marL="342900" indent="-342900">
              <a:buFont typeface="+mj-lt"/>
              <a:buAutoNum type="arabicPeriod"/>
            </a:pPr>
            <a:endParaRPr lang="tr-TR" dirty="0"/>
          </a:p>
          <a:p>
            <a:pPr marL="342900" indent="-342900">
              <a:buFont typeface="+mj-lt"/>
              <a:buAutoNum type="arabicPeriod"/>
            </a:pPr>
            <a:r>
              <a:rPr lang="tr-TR" dirty="0"/>
              <a:t>Yüksek hassasiyette sonuçlar</a:t>
            </a:r>
          </a:p>
          <a:p>
            <a:endParaRPr lang="tr-TR" dirty="0"/>
          </a:p>
        </p:txBody>
      </p:sp>
      <p:sp>
        <p:nvSpPr>
          <p:cNvPr id="41" name="Metin kutusu 40">
            <a:extLst>
              <a:ext uri="{FF2B5EF4-FFF2-40B4-BE49-F238E27FC236}">
                <a16:creationId xmlns:a16="http://schemas.microsoft.com/office/drawing/2014/main" id="{372DE3E4-90CF-460A-84A8-8C3E5C6F4DFD}"/>
              </a:ext>
            </a:extLst>
          </p:cNvPr>
          <p:cNvSpPr txBox="1"/>
          <p:nvPr/>
        </p:nvSpPr>
        <p:spPr>
          <a:xfrm>
            <a:off x="6563360" y="2180026"/>
            <a:ext cx="5256614" cy="4247317"/>
          </a:xfrm>
          <a:prstGeom prst="rect">
            <a:avLst/>
          </a:prstGeom>
          <a:solidFill>
            <a:srgbClr val="C7C7C7">
              <a:alpha val="89804"/>
            </a:srgbClr>
          </a:solidFill>
          <a:ln>
            <a:noFill/>
          </a:ln>
          <a:scene3d>
            <a:camera prst="orthographicFront"/>
            <a:lightRig rig="threePt" dir="t"/>
          </a:scene3d>
          <a:sp3d>
            <a:bevelT prst="angle"/>
          </a:sp3d>
        </p:spPr>
        <p:txBody>
          <a:bodyPr wrap="square" rtlCol="0">
            <a:spAutoFit/>
          </a:bodyPr>
          <a:lstStyle/>
          <a:p>
            <a:pPr marL="342900" indent="-342900">
              <a:buFont typeface="+mj-lt"/>
              <a:buAutoNum type="arabicPeriod"/>
            </a:pPr>
            <a:endParaRPr lang="tr-TR" dirty="0"/>
          </a:p>
          <a:p>
            <a:pPr marL="342900" indent="-342900">
              <a:buFont typeface="+mj-lt"/>
              <a:buAutoNum type="arabicPeriod"/>
            </a:pPr>
            <a:r>
              <a:rPr lang="tr-TR" dirty="0"/>
              <a:t>GSA operatörleri doğası gereği karmaşıktır.</a:t>
            </a:r>
          </a:p>
          <a:p>
            <a:pPr marL="342900" indent="-342900">
              <a:buFont typeface="+mj-lt"/>
              <a:buAutoNum type="arabicPeriod"/>
            </a:pPr>
            <a:endParaRPr lang="tr-TR" dirty="0"/>
          </a:p>
          <a:p>
            <a:pPr marL="342900" indent="-342900">
              <a:buFont typeface="+mj-lt"/>
              <a:buAutoNum type="arabicPeriod"/>
            </a:pPr>
            <a:r>
              <a:rPr lang="tr-TR" dirty="0"/>
              <a:t>GSA’nın arama yeteneği ,algoritmanın son yinelemelerinde yavaşlar</a:t>
            </a:r>
          </a:p>
          <a:p>
            <a:pPr marL="342900" indent="-342900">
              <a:buFont typeface="+mj-lt"/>
              <a:buAutoNum type="arabicPeriod"/>
            </a:pPr>
            <a:endParaRPr lang="tr-TR" dirty="0"/>
          </a:p>
          <a:p>
            <a:pPr marL="342900" indent="-342900">
              <a:buFont typeface="+mj-lt"/>
              <a:buAutoNum type="arabicPeriod"/>
            </a:pPr>
            <a:r>
              <a:rPr lang="tr-TR" dirty="0"/>
              <a:t>Yakınsama sonrası hareketsizlikten dolayı esnek değildir.</a:t>
            </a:r>
          </a:p>
          <a:p>
            <a:pPr marL="342900" indent="-342900">
              <a:buFont typeface="+mj-lt"/>
              <a:buAutoNum type="arabicPeriod"/>
            </a:pPr>
            <a:endParaRPr lang="tr-TR" dirty="0"/>
          </a:p>
          <a:p>
            <a:pPr marL="342900" indent="-342900">
              <a:buFont typeface="+mj-lt"/>
              <a:buAutoNum type="arabicPeriod"/>
            </a:pPr>
            <a:r>
              <a:rPr lang="tr-TR" dirty="0"/>
              <a:t>Algoritmadaki Yerçekimi Operatörünün(G) rastgele doğası</a:t>
            </a:r>
          </a:p>
          <a:p>
            <a:pPr marL="342900" indent="-342900">
              <a:buFont typeface="+mj-lt"/>
              <a:buAutoNum type="arabicPeriod"/>
            </a:pPr>
            <a:endParaRPr lang="tr-TR" dirty="0"/>
          </a:p>
          <a:p>
            <a:pPr marL="342900" indent="-342900">
              <a:buFont typeface="+mj-lt"/>
              <a:buAutoNum type="arabicPeriod"/>
            </a:pPr>
            <a:endParaRPr lang="tr-TR" dirty="0"/>
          </a:p>
          <a:p>
            <a:pPr marL="342900" indent="-342900">
              <a:buFont typeface="+mj-lt"/>
              <a:buAutoNum type="arabicPeriod"/>
            </a:pPr>
            <a:endParaRPr lang="tr-TR" dirty="0"/>
          </a:p>
          <a:p>
            <a:pPr marL="342900" indent="-342900">
              <a:buFont typeface="+mj-lt"/>
              <a:buAutoNum type="arabicPeriod"/>
            </a:pPr>
            <a:endParaRPr lang="tr-TR" dirty="0"/>
          </a:p>
        </p:txBody>
      </p:sp>
    </p:spTree>
    <p:extLst>
      <p:ext uri="{BB962C8B-B14F-4D97-AF65-F5344CB8AC3E}">
        <p14:creationId xmlns:p14="http://schemas.microsoft.com/office/powerpoint/2010/main" val="404750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00" fill="hold">
                                          <p:stCondLst>
                                            <p:cond delay="0"/>
                                          </p:stCondLst>
                                        </p:cTn>
                                        <p:tgtEl>
                                          <p:spTgt spid="33"/>
                                        </p:tgtEl>
                                        <p:attrNameLst>
                                          <p:attrName>r</p:attrName>
                                        </p:attrNameLst>
                                      </p:cBhvr>
                                    </p:animRot>
                                    <p:animRot by="-240000">
                                      <p:cBhvr>
                                        <p:cTn id="7" dur="400" fill="hold">
                                          <p:stCondLst>
                                            <p:cond delay="400"/>
                                          </p:stCondLst>
                                        </p:cTn>
                                        <p:tgtEl>
                                          <p:spTgt spid="33"/>
                                        </p:tgtEl>
                                        <p:attrNameLst>
                                          <p:attrName>r</p:attrName>
                                        </p:attrNameLst>
                                      </p:cBhvr>
                                    </p:animRot>
                                    <p:animRot by="240000">
                                      <p:cBhvr>
                                        <p:cTn id="8" dur="400" fill="hold">
                                          <p:stCondLst>
                                            <p:cond delay="800"/>
                                          </p:stCondLst>
                                        </p:cTn>
                                        <p:tgtEl>
                                          <p:spTgt spid="33"/>
                                        </p:tgtEl>
                                        <p:attrNameLst>
                                          <p:attrName>r</p:attrName>
                                        </p:attrNameLst>
                                      </p:cBhvr>
                                    </p:animRot>
                                    <p:animRot by="-240000">
                                      <p:cBhvr>
                                        <p:cTn id="9" dur="400" fill="hold">
                                          <p:stCondLst>
                                            <p:cond delay="1200"/>
                                          </p:stCondLst>
                                        </p:cTn>
                                        <p:tgtEl>
                                          <p:spTgt spid="33"/>
                                        </p:tgtEl>
                                        <p:attrNameLst>
                                          <p:attrName>r</p:attrName>
                                        </p:attrNameLst>
                                      </p:cBhvr>
                                    </p:animRot>
                                    <p:animRot by="120000">
                                      <p:cBhvr>
                                        <p:cTn id="10" dur="400" fill="hold">
                                          <p:stCondLst>
                                            <p:cond delay="160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7394669-AFFF-4DA5-8969-347128492B59}"/>
              </a:ext>
            </a:extLst>
          </p:cNvPr>
          <p:cNvSpPr txBox="1"/>
          <p:nvPr/>
        </p:nvSpPr>
        <p:spPr>
          <a:xfrm>
            <a:off x="1264920" y="-2057400"/>
            <a:ext cx="5577840" cy="646331"/>
          </a:xfrm>
          <a:prstGeom prst="rect">
            <a:avLst/>
          </a:prstGeom>
          <a:noFill/>
        </p:spPr>
        <p:txBody>
          <a:bodyPr wrap="square" rtlCol="0">
            <a:spAutoFit/>
          </a:bodyPr>
          <a:lstStyle/>
          <a:p>
            <a:r>
              <a:rPr lang="tr-TR" dirty="0"/>
              <a:t>/* Bir problemin ya </a:t>
            </a:r>
            <a:r>
              <a:rPr lang="tr-TR" dirty="0" err="1"/>
              <a:t>iyileştirlmesi</a:t>
            </a:r>
            <a:r>
              <a:rPr lang="tr-TR" dirty="0"/>
              <a:t> ya da en iyi sonucunun bulunması */</a:t>
            </a:r>
          </a:p>
        </p:txBody>
      </p:sp>
      <p:pic>
        <p:nvPicPr>
          <p:cNvPr id="19" name="Picture 2" descr="Illustration of a tree with thought bubbles as fruit">
            <a:extLst>
              <a:ext uri="{FF2B5EF4-FFF2-40B4-BE49-F238E27FC236}">
                <a16:creationId xmlns:a16="http://schemas.microsoft.com/office/drawing/2014/main" id="{63CE295A-5C46-4012-AAEC-70D960235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15">
            <a:extLst>
              <a:ext uri="{FF2B5EF4-FFF2-40B4-BE49-F238E27FC236}">
                <a16:creationId xmlns:a16="http://schemas.microsoft.com/office/drawing/2014/main" id="{52178BD1-4209-49D8-A49D-51D5C71E07F4}"/>
              </a:ext>
            </a:extLst>
          </p:cNvPr>
          <p:cNvSpPr>
            <a:spLocks noChangeArrowheads="1"/>
          </p:cNvSpPr>
          <p:nvPr/>
        </p:nvSpPr>
        <p:spPr bwMode="auto">
          <a:xfrm>
            <a:off x="165531" y="1441753"/>
            <a:ext cx="5520237" cy="4733717"/>
          </a:xfrm>
          <a:prstGeom prst="rect">
            <a:avLst/>
          </a:prstGeom>
          <a:solidFill>
            <a:srgbClr val="DDDDDD">
              <a:alpha val="80000"/>
            </a:srgbClr>
          </a:solidFill>
          <a:ln w="9525">
            <a:solidFill>
              <a:srgbClr val="080808"/>
            </a:solidFill>
            <a:miter lim="800000"/>
            <a:headEnd/>
            <a:tailEnd/>
          </a:ln>
          <a:effectLst/>
        </p:spPr>
        <p:txBody>
          <a:bodyPr wrap="none" anchor="t"/>
          <a:lstStyle/>
          <a:p>
            <a:pPr fontAlgn="base">
              <a:spcBef>
                <a:spcPct val="0"/>
              </a:spcBef>
              <a:spcAft>
                <a:spcPct val="0"/>
              </a:spcAft>
            </a:pPr>
            <a:endParaRPr lang="tr-TR" altLang="zh-CN" dirty="0">
              <a:solidFill>
                <a:srgbClr val="080808"/>
              </a:solidFill>
              <a:latin typeface="Andale Sans" pitchFamily="34" charset="0"/>
            </a:endParaRPr>
          </a:p>
          <a:p>
            <a:pPr fontAlgn="base">
              <a:spcBef>
                <a:spcPct val="0"/>
              </a:spcBef>
              <a:spcAft>
                <a:spcPct val="0"/>
              </a:spcAft>
            </a:pPr>
            <a:endParaRPr lang="tr-TR" altLang="zh-CN" dirty="0">
              <a:solidFill>
                <a:srgbClr val="080808"/>
              </a:solidFill>
              <a:latin typeface="Andale Sans" pitchFamily="34" charset="0"/>
            </a:endParaRPr>
          </a:p>
          <a:p>
            <a:pPr marL="285750" indent="-285750" fontAlgn="base">
              <a:spcBef>
                <a:spcPct val="0"/>
              </a:spcBef>
              <a:spcAft>
                <a:spcPct val="0"/>
              </a:spcAft>
              <a:buFont typeface="Arial" panose="020B0604020202020204" pitchFamily="34" charset="0"/>
              <a:buChar char="•"/>
            </a:pPr>
            <a:r>
              <a:rPr lang="tr-TR" altLang="zh-CN" dirty="0">
                <a:solidFill>
                  <a:srgbClr val="080808"/>
                </a:solidFill>
                <a:latin typeface="Andale Sans" pitchFamily="34" charset="0"/>
              </a:rPr>
              <a:t>Sezgisellik doğadaki kısıtlı kaynakları oldukça verimli </a:t>
            </a:r>
          </a:p>
          <a:p>
            <a:pPr fontAlgn="base">
              <a:spcBef>
                <a:spcPct val="0"/>
              </a:spcBef>
              <a:spcAft>
                <a:spcPct val="0"/>
              </a:spcAft>
            </a:pPr>
            <a:r>
              <a:rPr lang="tr-TR" altLang="zh-CN" dirty="0">
                <a:solidFill>
                  <a:srgbClr val="080808"/>
                </a:solidFill>
                <a:latin typeface="Andale Sans" pitchFamily="34" charset="0"/>
              </a:rPr>
              <a:t>bir şekilde kullanmayı sağlar.</a:t>
            </a:r>
          </a:p>
          <a:p>
            <a:pPr fontAlgn="base">
              <a:spcBef>
                <a:spcPct val="0"/>
              </a:spcBef>
              <a:spcAft>
                <a:spcPct val="0"/>
              </a:spcAft>
            </a:pPr>
            <a:endParaRPr lang="tr-TR" altLang="zh-CN" dirty="0">
              <a:solidFill>
                <a:srgbClr val="080808"/>
              </a:solidFill>
              <a:latin typeface="Andale Sans" pitchFamily="34" charset="0"/>
            </a:endParaRPr>
          </a:p>
          <a:p>
            <a:pPr marL="285750" indent="-285750" fontAlgn="base">
              <a:spcBef>
                <a:spcPct val="0"/>
              </a:spcBef>
              <a:spcAft>
                <a:spcPct val="0"/>
              </a:spcAft>
              <a:buFont typeface="Arial" panose="020B0604020202020204" pitchFamily="34" charset="0"/>
              <a:buChar char="•"/>
            </a:pPr>
            <a:r>
              <a:rPr lang="tr-TR" altLang="zh-CN" dirty="0">
                <a:solidFill>
                  <a:srgbClr val="080808"/>
                </a:solidFill>
                <a:latin typeface="Andale Sans" pitchFamily="34" charset="0"/>
              </a:rPr>
              <a:t>Sezgisel Yöntemler karmaşık bir problem için makul  </a:t>
            </a:r>
          </a:p>
          <a:p>
            <a:pPr fontAlgn="base">
              <a:spcBef>
                <a:spcPct val="0"/>
              </a:spcBef>
              <a:spcAft>
                <a:spcPct val="0"/>
              </a:spcAft>
            </a:pPr>
            <a:r>
              <a:rPr lang="tr-TR" altLang="zh-CN" dirty="0">
                <a:solidFill>
                  <a:srgbClr val="080808"/>
                </a:solidFill>
                <a:latin typeface="Andale Sans" pitchFamily="34" charset="0"/>
              </a:rPr>
              <a:t>sürede deneme yanılma yolu ile kabul edilebilir çözümler </a:t>
            </a:r>
          </a:p>
          <a:p>
            <a:pPr fontAlgn="base">
              <a:spcBef>
                <a:spcPct val="0"/>
              </a:spcBef>
              <a:spcAft>
                <a:spcPct val="0"/>
              </a:spcAft>
            </a:pPr>
            <a:r>
              <a:rPr lang="tr-TR" altLang="zh-CN" dirty="0">
                <a:solidFill>
                  <a:srgbClr val="080808"/>
                </a:solidFill>
                <a:latin typeface="Andale Sans" pitchFamily="34" charset="0"/>
              </a:rPr>
              <a:t>sunmayı amaçlar.</a:t>
            </a:r>
          </a:p>
          <a:p>
            <a:pPr fontAlgn="base">
              <a:spcBef>
                <a:spcPct val="0"/>
              </a:spcBef>
              <a:spcAft>
                <a:spcPct val="0"/>
              </a:spcAft>
            </a:pPr>
            <a:endParaRPr lang="tr-TR" altLang="zh-CN" dirty="0">
              <a:solidFill>
                <a:srgbClr val="080808"/>
              </a:solidFill>
              <a:latin typeface="Andale Sans" pitchFamily="34" charset="0"/>
            </a:endParaRPr>
          </a:p>
          <a:p>
            <a:pPr marL="285750" indent="-285750" fontAlgn="base">
              <a:spcBef>
                <a:spcPct val="0"/>
              </a:spcBef>
              <a:spcAft>
                <a:spcPct val="0"/>
              </a:spcAft>
              <a:buFont typeface="Arial" panose="020B0604020202020204" pitchFamily="34" charset="0"/>
              <a:buChar char="•"/>
            </a:pPr>
            <a:r>
              <a:rPr lang="tr-TR" altLang="zh-CN" dirty="0">
                <a:solidFill>
                  <a:srgbClr val="080808"/>
                </a:solidFill>
                <a:latin typeface="Andale Sans" pitchFamily="34" charset="0"/>
              </a:rPr>
              <a:t>İlgilenilen problemin karmaşıklığı mümkün olan </a:t>
            </a:r>
          </a:p>
          <a:p>
            <a:pPr fontAlgn="base">
              <a:spcBef>
                <a:spcPct val="0"/>
              </a:spcBef>
              <a:spcAft>
                <a:spcPct val="0"/>
              </a:spcAft>
            </a:pPr>
            <a:r>
              <a:rPr lang="tr-TR" altLang="zh-CN" dirty="0">
                <a:solidFill>
                  <a:srgbClr val="080808"/>
                </a:solidFill>
                <a:latin typeface="Andale Sans" pitchFamily="34" charset="0"/>
              </a:rPr>
              <a:t>her çözümü ve kombinasyonu aramayı imkânsız hale </a:t>
            </a:r>
          </a:p>
          <a:p>
            <a:pPr fontAlgn="base">
              <a:spcBef>
                <a:spcPct val="0"/>
              </a:spcBef>
              <a:spcAft>
                <a:spcPct val="0"/>
              </a:spcAft>
            </a:pPr>
            <a:r>
              <a:rPr lang="tr-TR" altLang="zh-CN" dirty="0">
                <a:solidFill>
                  <a:srgbClr val="080808"/>
                </a:solidFill>
                <a:latin typeface="Andale Sans" pitchFamily="34" charset="0"/>
              </a:rPr>
              <a:t>getirebilir.</a:t>
            </a:r>
          </a:p>
          <a:p>
            <a:pPr fontAlgn="base">
              <a:spcBef>
                <a:spcPct val="0"/>
              </a:spcBef>
              <a:spcAft>
                <a:spcPct val="0"/>
              </a:spcAft>
            </a:pPr>
            <a:endParaRPr lang="tr-TR" altLang="zh-CN" dirty="0">
              <a:solidFill>
                <a:srgbClr val="080808"/>
              </a:solidFill>
              <a:latin typeface="Andale Sans" pitchFamily="34" charset="0"/>
            </a:endParaRPr>
          </a:p>
          <a:p>
            <a:pPr marL="285750" indent="-285750" fontAlgn="base">
              <a:spcBef>
                <a:spcPct val="0"/>
              </a:spcBef>
              <a:spcAft>
                <a:spcPct val="0"/>
              </a:spcAft>
              <a:buFont typeface="Arial" panose="020B0604020202020204" pitchFamily="34" charset="0"/>
              <a:buChar char="•"/>
            </a:pPr>
            <a:r>
              <a:rPr lang="tr-TR" altLang="zh-CN" dirty="0">
                <a:solidFill>
                  <a:srgbClr val="080808"/>
                </a:solidFill>
                <a:latin typeface="Andale Sans" pitchFamily="34" charset="0"/>
              </a:rPr>
              <a:t>Sezgisel yöntemler en iyi çözümü bulacaklarını garanti</a:t>
            </a:r>
          </a:p>
          <a:p>
            <a:pPr fontAlgn="base">
              <a:spcBef>
                <a:spcPct val="0"/>
              </a:spcBef>
              <a:spcAft>
                <a:spcPct val="0"/>
              </a:spcAft>
            </a:pPr>
            <a:r>
              <a:rPr lang="tr-TR" altLang="zh-CN" dirty="0">
                <a:solidFill>
                  <a:srgbClr val="080808"/>
                </a:solidFill>
                <a:latin typeface="Andale Sans" pitchFamily="34" charset="0"/>
              </a:rPr>
              <a:t>etmezler fakat kısa zamanda en makul çözümü ortaya</a:t>
            </a:r>
          </a:p>
          <a:p>
            <a:pPr fontAlgn="base">
              <a:spcBef>
                <a:spcPct val="0"/>
              </a:spcBef>
              <a:spcAft>
                <a:spcPct val="0"/>
              </a:spcAft>
            </a:pPr>
            <a:r>
              <a:rPr lang="tr-TR" altLang="zh-CN" dirty="0">
                <a:solidFill>
                  <a:srgbClr val="080808"/>
                </a:solidFill>
                <a:latin typeface="Andale Sans" pitchFamily="34" charset="0"/>
              </a:rPr>
              <a:t> koyar</a:t>
            </a:r>
          </a:p>
          <a:p>
            <a:pPr marL="285750" indent="-285750" fontAlgn="base">
              <a:spcBef>
                <a:spcPct val="0"/>
              </a:spcBef>
              <a:spcAft>
                <a:spcPct val="0"/>
              </a:spcAft>
              <a:buFont typeface="Arial" panose="020B0604020202020204" pitchFamily="34" charset="0"/>
              <a:buChar char="•"/>
            </a:pPr>
            <a:endParaRPr lang="tr-TR" altLang="zh-CN" dirty="0">
              <a:solidFill>
                <a:srgbClr val="080808"/>
              </a:solidFill>
              <a:latin typeface="Andale Sans" pitchFamily="34" charset="0"/>
            </a:endParaRPr>
          </a:p>
          <a:p>
            <a:pPr fontAlgn="base">
              <a:spcBef>
                <a:spcPct val="0"/>
              </a:spcBef>
              <a:spcAft>
                <a:spcPct val="0"/>
              </a:spcAft>
            </a:pPr>
            <a:endParaRPr lang="tr-TR" altLang="zh-CN" dirty="0">
              <a:solidFill>
                <a:srgbClr val="080808"/>
              </a:solidFill>
              <a:latin typeface="Andale Sans" pitchFamily="34" charset="0"/>
            </a:endParaRPr>
          </a:p>
          <a:p>
            <a:pPr fontAlgn="base">
              <a:spcBef>
                <a:spcPct val="0"/>
              </a:spcBef>
              <a:spcAft>
                <a:spcPct val="0"/>
              </a:spcAft>
            </a:pPr>
            <a:endParaRPr lang="tr-TR" altLang="zh-CN" dirty="0">
              <a:solidFill>
                <a:srgbClr val="080808"/>
              </a:solidFill>
              <a:latin typeface="Andale Sans" pitchFamily="34" charset="0"/>
            </a:endParaRPr>
          </a:p>
          <a:p>
            <a:pPr fontAlgn="base">
              <a:spcBef>
                <a:spcPct val="0"/>
              </a:spcBef>
              <a:spcAft>
                <a:spcPct val="0"/>
              </a:spcAft>
            </a:pPr>
            <a:endParaRPr lang="en-US" altLang="zh-CN" dirty="0">
              <a:solidFill>
                <a:srgbClr val="080808"/>
              </a:solidFill>
              <a:latin typeface="Andale Sans" pitchFamily="34" charset="0"/>
            </a:endParaRPr>
          </a:p>
          <a:p>
            <a:pPr marL="285750" indent="-285750" fontAlgn="base">
              <a:spcBef>
                <a:spcPct val="0"/>
              </a:spcBef>
              <a:spcAft>
                <a:spcPct val="0"/>
              </a:spcAft>
              <a:buFont typeface="Arial" panose="020B0604020202020204" pitchFamily="34" charset="0"/>
              <a:buChar char="•"/>
            </a:pPr>
            <a:endParaRPr lang="tr-TR" altLang="zh-CN" dirty="0">
              <a:solidFill>
                <a:srgbClr val="080808"/>
              </a:solidFill>
              <a:latin typeface="Andale Sans" pitchFamily="34" charset="0"/>
            </a:endParaRPr>
          </a:p>
        </p:txBody>
      </p:sp>
      <p:sp>
        <p:nvSpPr>
          <p:cNvPr id="78" name="Rectangle 15">
            <a:extLst>
              <a:ext uri="{FF2B5EF4-FFF2-40B4-BE49-F238E27FC236}">
                <a16:creationId xmlns:a16="http://schemas.microsoft.com/office/drawing/2014/main" id="{A7F926DD-5D56-4B02-94A7-75ABBE7C6846}"/>
              </a:ext>
            </a:extLst>
          </p:cNvPr>
          <p:cNvSpPr>
            <a:spLocks noChangeArrowheads="1"/>
          </p:cNvSpPr>
          <p:nvPr/>
        </p:nvSpPr>
        <p:spPr bwMode="auto">
          <a:xfrm>
            <a:off x="6207012" y="1441753"/>
            <a:ext cx="5520237" cy="4733716"/>
          </a:xfrm>
          <a:prstGeom prst="rect">
            <a:avLst/>
          </a:prstGeom>
          <a:solidFill>
            <a:srgbClr val="DDDDDD">
              <a:alpha val="80000"/>
            </a:srgbClr>
          </a:solidFill>
          <a:ln w="9525">
            <a:solidFill>
              <a:srgbClr val="080808"/>
            </a:solidFill>
            <a:miter lim="800000"/>
            <a:headEnd/>
            <a:tailEnd/>
          </a:ln>
          <a:effectLst/>
        </p:spPr>
        <p:txBody>
          <a:bodyPr wrap="none" anchor="t"/>
          <a:lstStyle/>
          <a:p>
            <a:pPr fontAlgn="base">
              <a:spcBef>
                <a:spcPct val="0"/>
              </a:spcBef>
              <a:spcAft>
                <a:spcPct val="0"/>
              </a:spcAft>
            </a:pPr>
            <a:endParaRPr lang="tr-TR" altLang="zh-CN" dirty="0">
              <a:solidFill>
                <a:srgbClr val="080808"/>
              </a:solidFill>
              <a:latin typeface="Andale Sans" pitchFamily="34" charset="0"/>
            </a:endParaRPr>
          </a:p>
          <a:p>
            <a:pPr fontAlgn="base">
              <a:spcBef>
                <a:spcPct val="0"/>
              </a:spcBef>
              <a:spcAft>
                <a:spcPct val="0"/>
              </a:spcAft>
            </a:pPr>
            <a:endParaRPr lang="tr-TR" altLang="zh-CN" dirty="0">
              <a:solidFill>
                <a:srgbClr val="080808"/>
              </a:solidFill>
              <a:latin typeface="Andale Sans" pitchFamily="34" charset="0"/>
            </a:endParaRPr>
          </a:p>
          <a:p>
            <a:pPr marL="285750" indent="-285750" fontAlgn="base">
              <a:spcBef>
                <a:spcPct val="0"/>
              </a:spcBef>
              <a:spcAft>
                <a:spcPct val="0"/>
              </a:spcAft>
              <a:buFont typeface="Arial" panose="020B0604020202020204" pitchFamily="34" charset="0"/>
              <a:buChar char="•"/>
            </a:pPr>
            <a:r>
              <a:rPr lang="tr-TR" altLang="zh-CN" dirty="0">
                <a:solidFill>
                  <a:srgbClr val="080808"/>
                </a:solidFill>
                <a:latin typeface="Andale Sans" pitchFamily="34" charset="0"/>
              </a:rPr>
              <a:t>En iyileme anlamına gelen optimizasyon bir problemin</a:t>
            </a:r>
          </a:p>
          <a:p>
            <a:pPr fontAlgn="base">
              <a:spcBef>
                <a:spcPct val="0"/>
              </a:spcBef>
              <a:spcAft>
                <a:spcPct val="0"/>
              </a:spcAft>
            </a:pPr>
            <a:r>
              <a:rPr lang="tr-TR" altLang="zh-CN" dirty="0">
                <a:solidFill>
                  <a:srgbClr val="080808"/>
                </a:solidFill>
                <a:latin typeface="Andale Sans" pitchFamily="34" charset="0"/>
              </a:rPr>
              <a:t>alternatif çözümleri arasından en iyi olanını seçme işlemi</a:t>
            </a:r>
          </a:p>
          <a:p>
            <a:pPr fontAlgn="base">
              <a:spcBef>
                <a:spcPct val="0"/>
              </a:spcBef>
              <a:spcAft>
                <a:spcPct val="0"/>
              </a:spcAft>
            </a:pPr>
            <a:endParaRPr lang="tr-TR" altLang="zh-CN" dirty="0">
              <a:solidFill>
                <a:srgbClr val="080808"/>
              </a:solidFill>
              <a:latin typeface="Andale Sans" pitchFamily="34" charset="0"/>
            </a:endParaRPr>
          </a:p>
          <a:p>
            <a:pPr marL="285750" indent="-285750" fontAlgn="base">
              <a:spcBef>
                <a:spcPct val="0"/>
              </a:spcBef>
              <a:spcAft>
                <a:spcPct val="0"/>
              </a:spcAft>
              <a:buFont typeface="Arial" panose="020B0604020202020204" pitchFamily="34" charset="0"/>
              <a:buChar char="•"/>
            </a:pPr>
            <a:r>
              <a:rPr lang="tr-TR" altLang="zh-CN" dirty="0">
                <a:solidFill>
                  <a:srgbClr val="080808"/>
                </a:solidFill>
                <a:latin typeface="Andale Sans" pitchFamily="34" charset="0"/>
              </a:rPr>
              <a:t>Teknik bir ifade ile bir problemin karar değişkenlerine </a:t>
            </a:r>
          </a:p>
          <a:p>
            <a:pPr fontAlgn="base">
              <a:spcBef>
                <a:spcPct val="0"/>
              </a:spcBef>
              <a:spcAft>
                <a:spcPct val="0"/>
              </a:spcAft>
            </a:pPr>
            <a:r>
              <a:rPr lang="tr-TR" altLang="zh-CN" dirty="0">
                <a:solidFill>
                  <a:srgbClr val="080808"/>
                </a:solidFill>
                <a:latin typeface="Andale Sans" pitchFamily="34" charset="0"/>
              </a:rPr>
              <a:t>bağlı Olarak en uygun çözümünü bulmak.</a:t>
            </a:r>
          </a:p>
          <a:p>
            <a:pPr fontAlgn="base">
              <a:spcBef>
                <a:spcPct val="0"/>
              </a:spcBef>
              <a:spcAft>
                <a:spcPct val="0"/>
              </a:spcAft>
            </a:pPr>
            <a:endParaRPr lang="tr-TR" altLang="zh-CN" dirty="0">
              <a:solidFill>
                <a:srgbClr val="080808"/>
              </a:solidFill>
              <a:latin typeface="Andale Sans" pitchFamily="34" charset="0"/>
            </a:endParaRPr>
          </a:p>
          <a:p>
            <a:pPr marL="285750" indent="-285750" fontAlgn="base">
              <a:spcBef>
                <a:spcPct val="0"/>
              </a:spcBef>
              <a:spcAft>
                <a:spcPct val="0"/>
              </a:spcAft>
              <a:buFont typeface="Arial" panose="020B0604020202020204" pitchFamily="34" charset="0"/>
              <a:buChar char="•"/>
            </a:pPr>
            <a:r>
              <a:rPr lang="tr-TR" altLang="zh-CN" dirty="0">
                <a:solidFill>
                  <a:srgbClr val="080808"/>
                </a:solidFill>
                <a:latin typeface="Andale Sans" pitchFamily="34" charset="0"/>
              </a:rPr>
              <a:t>Matematiksel olarak bir f(x) fonksiyonunun sonucunu</a:t>
            </a:r>
          </a:p>
          <a:p>
            <a:pPr fontAlgn="base">
              <a:spcBef>
                <a:spcPct val="0"/>
              </a:spcBef>
              <a:spcAft>
                <a:spcPct val="0"/>
              </a:spcAft>
            </a:pPr>
            <a:r>
              <a:rPr lang="tr-TR" altLang="zh-CN" dirty="0">
                <a:solidFill>
                  <a:srgbClr val="080808"/>
                </a:solidFill>
                <a:latin typeface="Andale Sans" pitchFamily="34" charset="0"/>
              </a:rPr>
              <a:t>maksimum veya minimum yapacak x değerlerini bulmak </a:t>
            </a:r>
          </a:p>
          <a:p>
            <a:pPr fontAlgn="base">
              <a:spcBef>
                <a:spcPct val="0"/>
              </a:spcBef>
              <a:spcAft>
                <a:spcPct val="0"/>
              </a:spcAft>
            </a:pPr>
            <a:r>
              <a:rPr lang="tr-TR" altLang="zh-CN" dirty="0">
                <a:solidFill>
                  <a:srgbClr val="080808"/>
                </a:solidFill>
                <a:latin typeface="Andale Sans" pitchFamily="34" charset="0"/>
              </a:rPr>
              <a:t>şeklinde tanımlanabilir.</a:t>
            </a:r>
          </a:p>
          <a:p>
            <a:pPr fontAlgn="base">
              <a:spcBef>
                <a:spcPct val="0"/>
              </a:spcBef>
              <a:spcAft>
                <a:spcPct val="0"/>
              </a:spcAft>
            </a:pPr>
            <a:endParaRPr lang="tr-TR" altLang="zh-CN" dirty="0">
              <a:solidFill>
                <a:srgbClr val="080808"/>
              </a:solidFill>
              <a:latin typeface="Andale Sans" pitchFamily="34" charset="0"/>
            </a:endParaRPr>
          </a:p>
          <a:p>
            <a:pPr marL="285750" indent="-285750" fontAlgn="base">
              <a:spcBef>
                <a:spcPct val="0"/>
              </a:spcBef>
              <a:spcAft>
                <a:spcPct val="0"/>
              </a:spcAft>
              <a:buFont typeface="Arial" panose="020B0604020202020204" pitchFamily="34" charset="0"/>
              <a:buChar char="•"/>
            </a:pPr>
            <a:r>
              <a:rPr lang="tr-TR" altLang="zh-CN" dirty="0">
                <a:solidFill>
                  <a:srgbClr val="080808"/>
                </a:solidFill>
                <a:latin typeface="Andale Sans" pitchFamily="34" charset="0"/>
              </a:rPr>
              <a:t>Problemin doğrusal olmadığı ve birçok değişkene sahip</a:t>
            </a:r>
          </a:p>
          <a:p>
            <a:pPr fontAlgn="base">
              <a:spcBef>
                <a:spcPct val="0"/>
              </a:spcBef>
              <a:spcAft>
                <a:spcPct val="0"/>
              </a:spcAft>
            </a:pPr>
            <a:r>
              <a:rPr lang="tr-TR" altLang="zh-CN" dirty="0">
                <a:solidFill>
                  <a:srgbClr val="080808"/>
                </a:solidFill>
                <a:latin typeface="Andale Sans" pitchFamily="34" charset="0"/>
              </a:rPr>
              <a:t>olduğu durumlarda o problemi matematiksel olarak </a:t>
            </a:r>
          </a:p>
          <a:p>
            <a:pPr fontAlgn="base">
              <a:spcBef>
                <a:spcPct val="0"/>
              </a:spcBef>
              <a:spcAft>
                <a:spcPct val="0"/>
              </a:spcAft>
            </a:pPr>
            <a:r>
              <a:rPr lang="tr-TR" altLang="zh-CN" dirty="0">
                <a:solidFill>
                  <a:srgbClr val="080808"/>
                </a:solidFill>
                <a:latin typeface="Andale Sans" pitchFamily="34" charset="0"/>
              </a:rPr>
              <a:t>çözmek zorlaşır .Bu zorluğu üstesinden gelebilmek için</a:t>
            </a:r>
          </a:p>
          <a:p>
            <a:pPr fontAlgn="base">
              <a:spcBef>
                <a:spcPct val="0"/>
              </a:spcBef>
              <a:spcAft>
                <a:spcPct val="0"/>
              </a:spcAft>
            </a:pPr>
            <a:r>
              <a:rPr lang="tr-TR" altLang="zh-CN" dirty="0">
                <a:solidFill>
                  <a:srgbClr val="080808"/>
                </a:solidFill>
                <a:latin typeface="Andale Sans" pitchFamily="34" charset="0"/>
              </a:rPr>
              <a:t>genellikle sezgisel yöntemlere başvurulur.</a:t>
            </a:r>
          </a:p>
        </p:txBody>
      </p:sp>
      <p:grpSp>
        <p:nvGrpSpPr>
          <p:cNvPr id="79" name="Grup 78">
            <a:extLst>
              <a:ext uri="{FF2B5EF4-FFF2-40B4-BE49-F238E27FC236}">
                <a16:creationId xmlns:a16="http://schemas.microsoft.com/office/drawing/2014/main" id="{AEE7FF96-1981-43DB-A817-936E7181775C}"/>
              </a:ext>
            </a:extLst>
          </p:cNvPr>
          <p:cNvGrpSpPr/>
          <p:nvPr/>
        </p:nvGrpSpPr>
        <p:grpSpPr>
          <a:xfrm>
            <a:off x="6207012" y="404381"/>
            <a:ext cx="5520237" cy="891251"/>
            <a:chOff x="6359413" y="423258"/>
            <a:chExt cx="5520237" cy="891251"/>
          </a:xfrm>
        </p:grpSpPr>
        <p:grpSp>
          <p:nvGrpSpPr>
            <p:cNvPr id="80" name="Group 10">
              <a:extLst>
                <a:ext uri="{FF2B5EF4-FFF2-40B4-BE49-F238E27FC236}">
                  <a16:creationId xmlns:a16="http://schemas.microsoft.com/office/drawing/2014/main" id="{82E9E0C0-8F7F-43C5-B4D8-9D8315EC4FE9}"/>
                </a:ext>
              </a:extLst>
            </p:cNvPr>
            <p:cNvGrpSpPr>
              <a:grpSpLocks/>
            </p:cNvGrpSpPr>
            <p:nvPr/>
          </p:nvGrpSpPr>
          <p:grpSpPr bwMode="auto">
            <a:xfrm>
              <a:off x="6359413" y="507861"/>
              <a:ext cx="5520237" cy="806648"/>
              <a:chOff x="2699" y="527"/>
              <a:chExt cx="2766" cy="362"/>
            </a:xfrm>
            <a:solidFill>
              <a:schemeClr val="tx2">
                <a:lumMod val="20000"/>
                <a:lumOff val="80000"/>
              </a:schemeClr>
            </a:solidFill>
          </p:grpSpPr>
          <p:grpSp>
            <p:nvGrpSpPr>
              <p:cNvPr id="82" name="Group 11">
                <a:extLst>
                  <a:ext uri="{FF2B5EF4-FFF2-40B4-BE49-F238E27FC236}">
                    <a16:creationId xmlns:a16="http://schemas.microsoft.com/office/drawing/2014/main" id="{E3C4AA22-C15D-4D46-8E54-1CEE2BCA2188}"/>
                  </a:ext>
                </a:extLst>
              </p:cNvPr>
              <p:cNvGrpSpPr>
                <a:grpSpLocks/>
              </p:cNvGrpSpPr>
              <p:nvPr/>
            </p:nvGrpSpPr>
            <p:grpSpPr bwMode="auto">
              <a:xfrm>
                <a:off x="2699" y="527"/>
                <a:ext cx="2766" cy="362"/>
                <a:chOff x="2925" y="1480"/>
                <a:chExt cx="2540" cy="362"/>
              </a:xfrm>
              <a:grpFill/>
            </p:grpSpPr>
            <p:sp>
              <p:nvSpPr>
                <p:cNvPr id="84" name="Rectangle 12">
                  <a:extLst>
                    <a:ext uri="{FF2B5EF4-FFF2-40B4-BE49-F238E27FC236}">
                      <a16:creationId xmlns:a16="http://schemas.microsoft.com/office/drawing/2014/main" id="{9228BCF9-8B75-4982-A43E-1F82350D9A48}"/>
                    </a:ext>
                  </a:extLst>
                </p:cNvPr>
                <p:cNvSpPr>
                  <a:spLocks noChangeArrowheads="1"/>
                </p:cNvSpPr>
                <p:nvPr/>
              </p:nvSpPr>
              <p:spPr bwMode="auto">
                <a:xfrm>
                  <a:off x="2925" y="1480"/>
                  <a:ext cx="2540" cy="362"/>
                </a:xfrm>
                <a:prstGeom prst="rect">
                  <a:avLst/>
                </a:prstGeom>
                <a:gr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tr-TR" sz="1800" b="0" i="0" u="none" strike="noStrike" kern="0" cap="none" spc="0" normalizeH="0" baseline="0" noProof="0">
                    <a:ln>
                      <a:noFill/>
                    </a:ln>
                    <a:solidFill>
                      <a:srgbClr val="FFFFFF"/>
                    </a:solidFill>
                    <a:effectLst/>
                    <a:uLnTx/>
                    <a:uFillTx/>
                    <a:latin typeface="Arial" panose="020B0604020202020204" pitchFamily="34" charset="0"/>
                    <a:ea typeface="新細明體" charset="-120"/>
                  </a:endParaRPr>
                </a:p>
              </p:txBody>
            </p:sp>
            <p:sp>
              <p:nvSpPr>
                <p:cNvPr id="85" name="Rectangle 13">
                  <a:extLst>
                    <a:ext uri="{FF2B5EF4-FFF2-40B4-BE49-F238E27FC236}">
                      <a16:creationId xmlns:a16="http://schemas.microsoft.com/office/drawing/2014/main" id="{B978135B-72EF-4C99-81DD-4DA8D792B6FA}"/>
                    </a:ext>
                  </a:extLst>
                </p:cNvPr>
                <p:cNvSpPr>
                  <a:spLocks noChangeArrowheads="1"/>
                </p:cNvSpPr>
                <p:nvPr/>
              </p:nvSpPr>
              <p:spPr bwMode="auto">
                <a:xfrm>
                  <a:off x="3016" y="1752"/>
                  <a:ext cx="2313" cy="46"/>
                </a:xfrm>
                <a:prstGeom prst="rect">
                  <a:avLst/>
                </a:prstGeom>
                <a:solidFill>
                  <a:schemeClr val="tx2">
                    <a:lumMod val="7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tr-TR" sz="1800" b="0" i="0" u="none" strike="noStrike" kern="0" cap="none" spc="0" normalizeH="0" baseline="0" noProof="0" dirty="0">
                    <a:ln>
                      <a:noFill/>
                    </a:ln>
                    <a:solidFill>
                      <a:srgbClr val="FFFFFF"/>
                    </a:solidFill>
                    <a:effectLst/>
                    <a:uLnTx/>
                    <a:uFillTx/>
                    <a:latin typeface="Arial" panose="020B0604020202020204" pitchFamily="34" charset="0"/>
                    <a:ea typeface="新細明體" charset="-120"/>
                  </a:endParaRPr>
                </a:p>
              </p:txBody>
            </p:sp>
          </p:grpSp>
          <p:sp>
            <p:nvSpPr>
              <p:cNvPr id="83" name="AutoShape 14">
                <a:extLst>
                  <a:ext uri="{FF2B5EF4-FFF2-40B4-BE49-F238E27FC236}">
                    <a16:creationId xmlns:a16="http://schemas.microsoft.com/office/drawing/2014/main" id="{91D095BF-8233-4FAA-935F-A9E5249ADBC9}"/>
                  </a:ext>
                </a:extLst>
              </p:cNvPr>
              <p:cNvSpPr>
                <a:spLocks noChangeArrowheads="1"/>
              </p:cNvSpPr>
              <p:nvPr/>
            </p:nvSpPr>
            <p:spPr bwMode="auto">
              <a:xfrm flipV="1">
                <a:off x="2744" y="618"/>
                <a:ext cx="136" cy="135"/>
              </a:xfrm>
              <a:prstGeom prst="triangle">
                <a:avLst>
                  <a:gd name="adj" fmla="val 50000"/>
                </a:avLst>
              </a:prstGeom>
              <a:solidFill>
                <a:schemeClr val="tx2">
                  <a:lumMod val="7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tr-TR" sz="1800" b="0" i="0" u="none" strike="noStrike" kern="0" cap="none" spc="0" normalizeH="0" baseline="0" noProof="0" dirty="0">
                  <a:ln>
                    <a:noFill/>
                  </a:ln>
                  <a:solidFill>
                    <a:srgbClr val="FFFFFF"/>
                  </a:solidFill>
                  <a:effectLst/>
                  <a:uLnTx/>
                  <a:uFillTx/>
                  <a:latin typeface="Arial" panose="020B0604020202020204" pitchFamily="34" charset="0"/>
                  <a:ea typeface="新細明體" charset="-120"/>
                </a:endParaRPr>
              </a:p>
            </p:txBody>
          </p:sp>
        </p:grpSp>
        <p:sp>
          <p:nvSpPr>
            <p:cNvPr id="81" name="Dikdörtgen 80">
              <a:extLst>
                <a:ext uri="{FF2B5EF4-FFF2-40B4-BE49-F238E27FC236}">
                  <a16:creationId xmlns:a16="http://schemas.microsoft.com/office/drawing/2014/main" id="{C018DD4C-9E76-4422-A71B-A0973BBBEF3C}"/>
                </a:ext>
              </a:extLst>
            </p:cNvPr>
            <p:cNvSpPr/>
            <p:nvPr/>
          </p:nvSpPr>
          <p:spPr>
            <a:xfrm>
              <a:off x="7496489" y="423258"/>
              <a:ext cx="3455044" cy="891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600" dirty="0">
                  <a:solidFill>
                    <a:schemeClr val="tx1"/>
                  </a:solidFill>
                </a:rPr>
                <a:t>OPTİMİZASYON</a:t>
              </a:r>
            </a:p>
          </p:txBody>
        </p:sp>
      </p:grpSp>
      <p:grpSp>
        <p:nvGrpSpPr>
          <p:cNvPr id="86" name="Grup 85">
            <a:extLst>
              <a:ext uri="{FF2B5EF4-FFF2-40B4-BE49-F238E27FC236}">
                <a16:creationId xmlns:a16="http://schemas.microsoft.com/office/drawing/2014/main" id="{1576D28C-837B-45F9-BCC2-8D52620AAFA2}"/>
              </a:ext>
            </a:extLst>
          </p:cNvPr>
          <p:cNvGrpSpPr/>
          <p:nvPr/>
        </p:nvGrpSpPr>
        <p:grpSpPr>
          <a:xfrm>
            <a:off x="165531" y="370776"/>
            <a:ext cx="5520237" cy="891251"/>
            <a:chOff x="317932" y="389653"/>
            <a:chExt cx="5520237" cy="891251"/>
          </a:xfrm>
        </p:grpSpPr>
        <p:grpSp>
          <p:nvGrpSpPr>
            <p:cNvPr id="87" name="Group 11">
              <a:extLst>
                <a:ext uri="{FF2B5EF4-FFF2-40B4-BE49-F238E27FC236}">
                  <a16:creationId xmlns:a16="http://schemas.microsoft.com/office/drawing/2014/main" id="{6C264DF2-FA6F-413B-B581-A8293CBC7EBE}"/>
                </a:ext>
              </a:extLst>
            </p:cNvPr>
            <p:cNvGrpSpPr>
              <a:grpSpLocks/>
            </p:cNvGrpSpPr>
            <p:nvPr/>
          </p:nvGrpSpPr>
          <p:grpSpPr bwMode="auto">
            <a:xfrm>
              <a:off x="317932" y="498716"/>
              <a:ext cx="5520237" cy="768682"/>
              <a:chOff x="2925" y="1480"/>
              <a:chExt cx="2540" cy="362"/>
            </a:xfrm>
            <a:solidFill>
              <a:schemeClr val="tx2">
                <a:lumMod val="20000"/>
                <a:lumOff val="80000"/>
              </a:schemeClr>
            </a:solidFill>
          </p:grpSpPr>
          <p:sp>
            <p:nvSpPr>
              <p:cNvPr id="90" name="Rectangle 12">
                <a:extLst>
                  <a:ext uri="{FF2B5EF4-FFF2-40B4-BE49-F238E27FC236}">
                    <a16:creationId xmlns:a16="http://schemas.microsoft.com/office/drawing/2014/main" id="{61ABA83F-0FBA-462B-8A2C-B600C1692B66}"/>
                  </a:ext>
                </a:extLst>
              </p:cNvPr>
              <p:cNvSpPr>
                <a:spLocks noChangeArrowheads="1"/>
              </p:cNvSpPr>
              <p:nvPr/>
            </p:nvSpPr>
            <p:spPr bwMode="auto">
              <a:xfrm>
                <a:off x="2925" y="1480"/>
                <a:ext cx="2540" cy="362"/>
              </a:xfrm>
              <a:prstGeom prst="rect">
                <a:avLst/>
              </a:prstGeom>
              <a:gr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tr-TR" sz="1800" b="0" i="0" u="none" strike="noStrike" kern="0" cap="none" spc="0" normalizeH="0" baseline="0" noProof="0">
                  <a:ln>
                    <a:noFill/>
                  </a:ln>
                  <a:solidFill>
                    <a:srgbClr val="FFFFFF"/>
                  </a:solidFill>
                  <a:effectLst/>
                  <a:uLnTx/>
                  <a:uFillTx/>
                  <a:latin typeface="Arial" panose="020B0604020202020204" pitchFamily="34" charset="0"/>
                  <a:ea typeface="新細明體" charset="-120"/>
                </a:endParaRPr>
              </a:p>
            </p:txBody>
          </p:sp>
          <p:sp>
            <p:nvSpPr>
              <p:cNvPr id="91" name="Rectangle 13">
                <a:extLst>
                  <a:ext uri="{FF2B5EF4-FFF2-40B4-BE49-F238E27FC236}">
                    <a16:creationId xmlns:a16="http://schemas.microsoft.com/office/drawing/2014/main" id="{13B03A9E-155B-4F70-B527-043A9F10A8FA}"/>
                  </a:ext>
                </a:extLst>
              </p:cNvPr>
              <p:cNvSpPr>
                <a:spLocks noChangeArrowheads="1"/>
              </p:cNvSpPr>
              <p:nvPr/>
            </p:nvSpPr>
            <p:spPr bwMode="auto">
              <a:xfrm>
                <a:off x="3016" y="1752"/>
                <a:ext cx="2313" cy="46"/>
              </a:xfrm>
              <a:prstGeom prst="rect">
                <a:avLst/>
              </a:prstGeom>
              <a:solidFill>
                <a:schemeClr val="tx2">
                  <a:lumMod val="7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tr-TR" sz="1800" b="0" i="0" u="none" strike="noStrike" kern="0" cap="none" spc="0" normalizeH="0" baseline="0" noProof="0">
                  <a:ln>
                    <a:noFill/>
                  </a:ln>
                  <a:solidFill>
                    <a:srgbClr val="FFFFFF"/>
                  </a:solidFill>
                  <a:effectLst/>
                  <a:uLnTx/>
                  <a:uFillTx/>
                  <a:latin typeface="Arial" panose="020B0604020202020204" pitchFamily="34" charset="0"/>
                  <a:ea typeface="新細明體" charset="-120"/>
                </a:endParaRPr>
              </a:p>
            </p:txBody>
          </p:sp>
        </p:grpSp>
        <p:sp>
          <p:nvSpPr>
            <p:cNvPr id="88" name="AutoShape 14">
              <a:extLst>
                <a:ext uri="{FF2B5EF4-FFF2-40B4-BE49-F238E27FC236}">
                  <a16:creationId xmlns:a16="http://schemas.microsoft.com/office/drawing/2014/main" id="{5ED85577-C2D5-4DD1-B0A0-E62D539AC087}"/>
                </a:ext>
              </a:extLst>
            </p:cNvPr>
            <p:cNvSpPr>
              <a:spLocks noChangeArrowheads="1"/>
            </p:cNvSpPr>
            <p:nvPr/>
          </p:nvSpPr>
          <p:spPr bwMode="auto">
            <a:xfrm flipV="1">
              <a:off x="407741" y="691948"/>
              <a:ext cx="271422" cy="286663"/>
            </a:xfrm>
            <a:prstGeom prst="triangle">
              <a:avLst>
                <a:gd name="adj" fmla="val 50000"/>
              </a:avLst>
            </a:prstGeom>
            <a:solidFill>
              <a:schemeClr val="tx2">
                <a:lumMod val="7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tr-TR" sz="1800" b="0" i="0" u="none" strike="noStrike" kern="0" cap="none" spc="0" normalizeH="0" baseline="0" noProof="0" dirty="0">
                <a:ln>
                  <a:noFill/>
                </a:ln>
                <a:solidFill>
                  <a:srgbClr val="FFFFFF"/>
                </a:solidFill>
                <a:effectLst/>
                <a:uLnTx/>
                <a:uFillTx/>
                <a:latin typeface="Arial" panose="020B0604020202020204" pitchFamily="34" charset="0"/>
                <a:ea typeface="新細明體" charset="-120"/>
              </a:endParaRPr>
            </a:p>
          </p:txBody>
        </p:sp>
        <p:sp>
          <p:nvSpPr>
            <p:cNvPr id="89" name="Dikdörtgen 88">
              <a:extLst>
                <a:ext uri="{FF2B5EF4-FFF2-40B4-BE49-F238E27FC236}">
                  <a16:creationId xmlns:a16="http://schemas.microsoft.com/office/drawing/2014/main" id="{C3BC979E-FCBC-4D15-B978-138A8004178B}"/>
                </a:ext>
              </a:extLst>
            </p:cNvPr>
            <p:cNvSpPr/>
            <p:nvPr/>
          </p:nvSpPr>
          <p:spPr>
            <a:xfrm>
              <a:off x="1915391" y="389653"/>
              <a:ext cx="2437435" cy="891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600" dirty="0">
                  <a:solidFill>
                    <a:schemeClr val="tx1"/>
                  </a:solidFill>
                </a:rPr>
                <a:t>SEZGİSEL</a:t>
              </a:r>
              <a:endParaRPr lang="tr-TR" dirty="0">
                <a:solidFill>
                  <a:schemeClr val="tx1"/>
                </a:solidFill>
              </a:endParaRPr>
            </a:p>
          </p:txBody>
        </p:sp>
      </p:grpSp>
    </p:spTree>
    <p:extLst>
      <p:ext uri="{BB962C8B-B14F-4D97-AF65-F5344CB8AC3E}">
        <p14:creationId xmlns:p14="http://schemas.microsoft.com/office/powerpoint/2010/main" val="64426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6"/>
                    </p:tgtEl>
                  </p:cond>
                </p:stCondLst>
                <p:endSync evt="end" delay="0">
                  <p:rtn val="all"/>
                </p:endSync>
                <p:childTnLst>
                  <p:par>
                    <p:cTn id="3" fill="hold">
                      <p:stCondLst>
                        <p:cond delay="0"/>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slide(fromTo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xit" presetSubtype="1" fill="hold" grpId="1" nodeType="clickEffect">
                                  <p:stCondLst>
                                    <p:cond delay="0"/>
                                  </p:stCondLst>
                                  <p:childTnLst>
                                    <p:animEffect transition="out" filter="slide(fromTop)">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86"/>
                  </p:tgtEl>
                </p:cond>
              </p:nextCondLst>
            </p:seq>
            <p:seq concurrent="1" nextAc="seek">
              <p:cTn id="13" restart="whenNotActive" fill="hold" evtFilter="cancelBubble" nodeType="interactiveSeq">
                <p:stCondLst>
                  <p:cond evt="onClick" delay="0">
                    <p:tgtEl>
                      <p:spTgt spid="79"/>
                    </p:tgtEl>
                  </p:cond>
                </p:stCondLst>
                <p:endSync evt="end" delay="0">
                  <p:rtn val="all"/>
                </p:endSync>
                <p:childTnLst>
                  <p:par>
                    <p:cTn id="14" fill="hold">
                      <p:stCondLst>
                        <p:cond delay="0"/>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slide(fromTop)">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xit" presetSubtype="1" fill="hold" grpId="1" nodeType="clickEffect">
                                  <p:stCondLst>
                                    <p:cond delay="0"/>
                                  </p:stCondLst>
                                  <p:childTnLst>
                                    <p:animEffect transition="out" filter="slide(fromTop)">
                                      <p:cBhvr>
                                        <p:cTn id="22" dur="500"/>
                                        <p:tgtEl>
                                          <p:spTgt spid="78"/>
                                        </p:tgtEl>
                                      </p:cBhvr>
                                    </p:animEffect>
                                    <p:set>
                                      <p:cBhvr>
                                        <p:cTn id="23" dur="1" fill="hold">
                                          <p:stCondLst>
                                            <p:cond delay="499"/>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79"/>
                  </p:tgtEl>
                </p:cond>
              </p:nextCondLst>
            </p:seq>
          </p:childTnLst>
        </p:cTn>
      </p:par>
    </p:tnLst>
    <p:bldLst>
      <p:bldP spid="77" grpId="0" animBg="1"/>
      <p:bldP spid="77" grpId="1" animBg="1"/>
      <p:bldP spid="78" grpId="0" animBg="1"/>
      <p:bldP spid="78" grpId="1" animBg="1"/>
    </p:bldLst>
  </p:timing>
  <p:extLst>
    <p:ext uri="{E180D4A7-C9FB-4DFB-919C-405C955672EB}">
      <p14:showEvtLst xmlns:p14="http://schemas.microsoft.com/office/powerpoint/2010/main">
        <p14:triggerEvt type="onClick" time="2278" objId="86"/>
        <p14:triggerEvt type="onClick" time="3216" objId="79"/>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llustration: mentee wondering about a map, mentors offering pieces of maps">
            <a:extLst>
              <a:ext uri="{FF2B5EF4-FFF2-40B4-BE49-F238E27FC236}">
                <a16:creationId xmlns:a16="http://schemas.microsoft.com/office/drawing/2014/main" id="{079CEB48-3131-42D8-A1FE-3CC5F3ADB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B506412A-6242-4666-9694-FAC2D3826B0B}"/>
              </a:ext>
            </a:extLst>
          </p:cNvPr>
          <p:cNvSpPr txBox="1"/>
          <p:nvPr/>
        </p:nvSpPr>
        <p:spPr>
          <a:xfrm>
            <a:off x="318381" y="1286091"/>
            <a:ext cx="11555238" cy="923330"/>
          </a:xfrm>
          <a:prstGeom prst="rect">
            <a:avLst/>
          </a:prstGeom>
          <a:solidFill>
            <a:srgbClr val="C7C7C7">
              <a:alpha val="89804"/>
            </a:srgbClr>
          </a:solidFill>
          <a:ln>
            <a:solidFill>
              <a:schemeClr val="tx1"/>
            </a:solidFill>
          </a:ln>
        </p:spPr>
        <p:txBody>
          <a:bodyPr wrap="square" rtlCol="0">
            <a:spAutoFit/>
          </a:bodyPr>
          <a:lstStyle/>
          <a:p>
            <a:r>
              <a:rPr lang="tr-TR" dirty="0"/>
              <a:t>Dezavantajların üstesinden gelmek için GSA, diğer sürü tabanlı optimizasyon algoritmaları ile hibritleştirilir. Diğer algoritmaların güçlü özellikleri, GSA'daki sınırlamaları aşacaktır. Hibridizasyon nedeniyle, GSA'nın performansı ve doğruluğu katlanarak artar.</a:t>
            </a:r>
          </a:p>
        </p:txBody>
      </p:sp>
      <p:sp>
        <p:nvSpPr>
          <p:cNvPr id="6" name="Metin kutusu 5">
            <a:extLst>
              <a:ext uri="{FF2B5EF4-FFF2-40B4-BE49-F238E27FC236}">
                <a16:creationId xmlns:a16="http://schemas.microsoft.com/office/drawing/2014/main" id="{2DF3E5AD-EA8B-4D29-93E9-D892FAAD1AAC}"/>
              </a:ext>
            </a:extLst>
          </p:cNvPr>
          <p:cNvSpPr txBox="1"/>
          <p:nvPr/>
        </p:nvSpPr>
        <p:spPr>
          <a:xfrm>
            <a:off x="318381" y="2343364"/>
            <a:ext cx="11555238" cy="923330"/>
          </a:xfrm>
          <a:prstGeom prst="rect">
            <a:avLst/>
          </a:prstGeom>
          <a:solidFill>
            <a:srgbClr val="C7C7C7">
              <a:alpha val="89804"/>
            </a:srgbClr>
          </a:solidFill>
          <a:ln>
            <a:solidFill>
              <a:schemeClr val="tx1"/>
            </a:solidFill>
          </a:ln>
        </p:spPr>
        <p:txBody>
          <a:bodyPr wrap="square" rtlCol="0">
            <a:spAutoFit/>
          </a:bodyPr>
          <a:lstStyle/>
          <a:p>
            <a:r>
              <a:rPr lang="tr-TR" dirty="0" err="1"/>
              <a:t>Hibritleme</a:t>
            </a:r>
            <a:r>
              <a:rPr lang="tr-TR" dirty="0"/>
              <a:t> ,ana algoritmanın sınırlamalarının kaldırılabilmesi için başka bir optimizasyon algoritması/kullanarak ana algoritmanın matematiksel yapısını değiştirme tekniğidir. Ana avantajı algoritmanın arama alanını ve problem çözme alanını arttırmaktır. Algoritmanın Exploration ve Exploitation yeteneklerini de geliştirir.</a:t>
            </a:r>
          </a:p>
        </p:txBody>
      </p:sp>
      <p:graphicFrame>
        <p:nvGraphicFramePr>
          <p:cNvPr id="5" name="Tablo 6">
            <a:extLst>
              <a:ext uri="{FF2B5EF4-FFF2-40B4-BE49-F238E27FC236}">
                <a16:creationId xmlns:a16="http://schemas.microsoft.com/office/drawing/2014/main" id="{31E124B4-0F56-42E6-9704-ED86FB334AF8}"/>
              </a:ext>
            </a:extLst>
          </p:cNvPr>
          <p:cNvGraphicFramePr>
            <a:graphicFrameLocks noGrp="1"/>
          </p:cNvGraphicFramePr>
          <p:nvPr>
            <p:extLst>
              <p:ext uri="{D42A27DB-BD31-4B8C-83A1-F6EECF244321}">
                <p14:modId xmlns:p14="http://schemas.microsoft.com/office/powerpoint/2010/main" val="340807895"/>
              </p:ext>
            </p:extLst>
          </p:nvPr>
        </p:nvGraphicFramePr>
        <p:xfrm>
          <a:off x="204082" y="3429000"/>
          <a:ext cx="11789798" cy="3219060"/>
        </p:xfrm>
        <a:graphic>
          <a:graphicData uri="http://schemas.openxmlformats.org/drawingml/2006/table">
            <a:tbl>
              <a:tblPr firstRow="1" bandRow="1">
                <a:tableStyleId>{5C22544A-7EE6-4342-B048-85BDC9FD1C3A}</a:tableStyleId>
              </a:tblPr>
              <a:tblGrid>
                <a:gridCol w="4156862">
                  <a:extLst>
                    <a:ext uri="{9D8B030D-6E8A-4147-A177-3AD203B41FA5}">
                      <a16:colId xmlns:a16="http://schemas.microsoft.com/office/drawing/2014/main" val="4235961669"/>
                    </a:ext>
                  </a:extLst>
                </a:gridCol>
                <a:gridCol w="7632936">
                  <a:extLst>
                    <a:ext uri="{9D8B030D-6E8A-4147-A177-3AD203B41FA5}">
                      <a16:colId xmlns:a16="http://schemas.microsoft.com/office/drawing/2014/main" val="1597121681"/>
                    </a:ext>
                  </a:extLst>
                </a:gridCol>
              </a:tblGrid>
              <a:tr h="643812">
                <a:tc>
                  <a:txBody>
                    <a:bodyPr/>
                    <a:lstStyle/>
                    <a:p>
                      <a:pPr algn="ctr"/>
                      <a:r>
                        <a:rPr lang="tr-TR" sz="3600" dirty="0">
                          <a:ln>
                            <a:solidFill>
                              <a:sysClr val="windowText" lastClr="000000"/>
                            </a:solidFill>
                          </a:ln>
                        </a:rPr>
                        <a:t>Uygulama Alanı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89804"/>
                      </a:srgbClr>
                    </a:solidFill>
                  </a:tcPr>
                </a:tc>
                <a:tc>
                  <a:txBody>
                    <a:bodyPr/>
                    <a:lstStyle/>
                    <a:p>
                      <a:pPr algn="ctr"/>
                      <a:r>
                        <a:rPr lang="tr-TR" sz="3600" dirty="0">
                          <a:ln>
                            <a:solidFill>
                              <a:sysClr val="windowText" lastClr="000000"/>
                            </a:solidFill>
                          </a:ln>
                        </a:rPr>
                        <a:t>Teknikler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89804"/>
                      </a:srgbClr>
                    </a:solidFill>
                  </a:tcPr>
                </a:tc>
                <a:extLst>
                  <a:ext uri="{0D108BD9-81ED-4DB2-BD59-A6C34878D82A}">
                    <a16:rowId xmlns:a16="http://schemas.microsoft.com/office/drawing/2014/main" val="3303076905"/>
                  </a:ext>
                </a:extLst>
              </a:tr>
              <a:tr h="643812">
                <a:tc>
                  <a:txBody>
                    <a:bodyPr/>
                    <a:lstStyle/>
                    <a:p>
                      <a:pPr algn="l"/>
                      <a:endParaRPr lang="tr-TR" b="1" dirty="0">
                        <a:ln>
                          <a:solidFill>
                            <a:sysClr val="windowText" lastClr="000000"/>
                          </a:solidFill>
                        </a:l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89804"/>
                      </a:schemeClr>
                    </a:solidFill>
                  </a:tcPr>
                </a:tc>
                <a:tc>
                  <a:txBody>
                    <a:bodyPr/>
                    <a:lstStyle/>
                    <a:p>
                      <a:r>
                        <a:rPr lang="tr-TR" dirty="0">
                          <a:ln>
                            <a:solidFill>
                              <a:sysClr val="windowText" lastClr="000000"/>
                            </a:solidFill>
                          </a:ln>
                        </a:rPr>
                        <a:t>GA-PSO, NN-GSA, PSO-GSA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89804"/>
                      </a:schemeClr>
                    </a:solidFill>
                  </a:tcPr>
                </a:tc>
                <a:extLst>
                  <a:ext uri="{0D108BD9-81ED-4DB2-BD59-A6C34878D82A}">
                    <a16:rowId xmlns:a16="http://schemas.microsoft.com/office/drawing/2014/main" val="1020610732"/>
                  </a:ext>
                </a:extLst>
              </a:tr>
              <a:tr h="643812">
                <a:tc>
                  <a:txBody>
                    <a:bodyPr/>
                    <a:lstStyle/>
                    <a:p>
                      <a:pPr algn="l"/>
                      <a:endParaRPr lang="tr-TR" b="1" dirty="0">
                        <a:ln>
                          <a:solidFill>
                            <a:sysClr val="windowText" lastClr="000000"/>
                          </a:solidFill>
                        </a:l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89804"/>
                      </a:schemeClr>
                    </a:solidFill>
                  </a:tcPr>
                </a:tc>
                <a:tc>
                  <a:txBody>
                    <a:bodyPr/>
                    <a:lstStyle/>
                    <a:p>
                      <a:r>
                        <a:rPr lang="tr-TR" dirty="0">
                          <a:ln>
                            <a:solidFill>
                              <a:sysClr val="windowText" lastClr="000000"/>
                            </a:solidFill>
                          </a:ln>
                        </a:rPr>
                        <a:t>PSO-GSA, </a:t>
                      </a:r>
                      <a:r>
                        <a:rPr lang="tr-TR" dirty="0" err="1">
                          <a:ln>
                            <a:solidFill>
                              <a:sysClr val="windowText" lastClr="000000"/>
                            </a:solidFill>
                          </a:ln>
                        </a:rPr>
                        <a:t>QBGSA</a:t>
                      </a:r>
                      <a:r>
                        <a:rPr lang="tr-TR" dirty="0">
                          <a:ln>
                            <a:solidFill>
                              <a:sysClr val="windowText" lastClr="000000"/>
                            </a:solidFill>
                          </a:ln>
                        </a:rPr>
                        <a:t>, GSA-</a:t>
                      </a:r>
                      <a:r>
                        <a:rPr lang="tr-TR" dirty="0" err="1">
                          <a:ln>
                            <a:solidFill>
                              <a:sysClr val="windowText" lastClr="000000"/>
                            </a:solidFill>
                          </a:ln>
                        </a:rPr>
                        <a:t>FAPSO</a:t>
                      </a:r>
                      <a:endParaRPr lang="tr-TR" dirty="0">
                        <a:ln>
                          <a:solidFill>
                            <a:sysClr val="windowText" lastClr="000000"/>
                          </a:solidFill>
                        </a:l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89804"/>
                      </a:schemeClr>
                    </a:solidFill>
                  </a:tcPr>
                </a:tc>
                <a:extLst>
                  <a:ext uri="{0D108BD9-81ED-4DB2-BD59-A6C34878D82A}">
                    <a16:rowId xmlns:a16="http://schemas.microsoft.com/office/drawing/2014/main" val="2894795710"/>
                  </a:ext>
                </a:extLst>
              </a:tr>
              <a:tr h="643812">
                <a:tc>
                  <a:txBody>
                    <a:bodyPr/>
                    <a:lstStyle/>
                    <a:p>
                      <a:pPr algn="l"/>
                      <a:endParaRPr lang="tr-TR" b="1" dirty="0">
                        <a:ln>
                          <a:solidFill>
                            <a:sysClr val="windowText" lastClr="000000"/>
                          </a:solidFill>
                        </a:l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89804"/>
                      </a:schemeClr>
                    </a:solidFill>
                  </a:tcPr>
                </a:tc>
                <a:tc>
                  <a:txBody>
                    <a:bodyPr/>
                    <a:lstStyle/>
                    <a:p>
                      <a:r>
                        <a:rPr lang="tr-TR" dirty="0">
                          <a:ln>
                            <a:solidFill>
                              <a:sysClr val="windowText" lastClr="000000"/>
                            </a:solidFill>
                          </a:ln>
                        </a:rPr>
                        <a:t>GSA-PSO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89804"/>
                      </a:schemeClr>
                    </a:solidFill>
                  </a:tcPr>
                </a:tc>
                <a:extLst>
                  <a:ext uri="{0D108BD9-81ED-4DB2-BD59-A6C34878D82A}">
                    <a16:rowId xmlns:a16="http://schemas.microsoft.com/office/drawing/2014/main" val="3302386592"/>
                  </a:ext>
                </a:extLst>
              </a:tr>
              <a:tr h="643812">
                <a:tc>
                  <a:txBody>
                    <a:bodyPr/>
                    <a:lstStyle/>
                    <a:p>
                      <a:pPr algn="l"/>
                      <a:endParaRPr lang="tr-TR" b="1" dirty="0">
                        <a:ln>
                          <a:solidFill>
                            <a:sysClr val="windowText" lastClr="000000"/>
                          </a:solidFill>
                        </a:l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89804"/>
                      </a:schemeClr>
                    </a:solidFill>
                  </a:tcPr>
                </a:tc>
                <a:tc>
                  <a:txBody>
                    <a:bodyPr/>
                    <a:lstStyle/>
                    <a:p>
                      <a:r>
                        <a:rPr lang="tr-TR" dirty="0" err="1">
                          <a:ln>
                            <a:solidFill>
                              <a:sysClr val="windowText" lastClr="000000"/>
                            </a:solidFill>
                          </a:ln>
                        </a:rPr>
                        <a:t>KNN</a:t>
                      </a:r>
                      <a:r>
                        <a:rPr lang="tr-TR" dirty="0">
                          <a:ln>
                            <a:solidFill>
                              <a:sysClr val="windowText" lastClr="000000"/>
                            </a:solidFill>
                          </a:ln>
                        </a:rPr>
                        <a:t>-GSA, </a:t>
                      </a:r>
                      <a:r>
                        <a:rPr lang="tr-TR" dirty="0" err="1">
                          <a:ln>
                            <a:solidFill>
                              <a:sysClr val="windowText" lastClr="000000"/>
                            </a:solidFill>
                          </a:ln>
                        </a:rPr>
                        <a:t>AIS</a:t>
                      </a:r>
                      <a:r>
                        <a:rPr lang="tr-TR" dirty="0">
                          <a:ln>
                            <a:solidFill>
                              <a:sysClr val="windowText" lastClr="000000"/>
                            </a:solidFill>
                          </a:ln>
                        </a:rPr>
                        <a:t>-GSA, DE-GSA, CHAOS-GSA, </a:t>
                      </a:r>
                      <a:r>
                        <a:rPr lang="tr-TR" dirty="0" err="1">
                          <a:ln>
                            <a:solidFill>
                              <a:sysClr val="windowText" lastClr="000000"/>
                            </a:solidFill>
                          </a:ln>
                        </a:rPr>
                        <a:t>PSO</a:t>
                      </a:r>
                      <a:r>
                        <a:rPr lang="tr-TR" dirty="0">
                          <a:ln>
                            <a:solidFill>
                              <a:sysClr val="windowText" lastClr="000000"/>
                            </a:solidFill>
                          </a:ln>
                        </a:rPr>
                        <a:t>-GSA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89804"/>
                      </a:schemeClr>
                    </a:solidFill>
                  </a:tcPr>
                </a:tc>
                <a:extLst>
                  <a:ext uri="{0D108BD9-81ED-4DB2-BD59-A6C34878D82A}">
                    <a16:rowId xmlns:a16="http://schemas.microsoft.com/office/drawing/2014/main" val="2437053306"/>
                  </a:ext>
                </a:extLst>
              </a:tr>
            </a:tbl>
          </a:graphicData>
        </a:graphic>
      </p:graphicFrame>
      <p:grpSp>
        <p:nvGrpSpPr>
          <p:cNvPr id="59" name="Grup 58">
            <a:extLst>
              <a:ext uri="{FF2B5EF4-FFF2-40B4-BE49-F238E27FC236}">
                <a16:creationId xmlns:a16="http://schemas.microsoft.com/office/drawing/2014/main" id="{EDE9DFD5-3782-45DD-BFAA-60A2A078BAB1}"/>
              </a:ext>
            </a:extLst>
          </p:cNvPr>
          <p:cNvGrpSpPr/>
          <p:nvPr/>
        </p:nvGrpSpPr>
        <p:grpSpPr>
          <a:xfrm>
            <a:off x="3342536" y="4823464"/>
            <a:ext cx="453392" cy="402152"/>
            <a:chOff x="3342536" y="4823464"/>
            <a:chExt cx="453392" cy="402152"/>
          </a:xfrm>
        </p:grpSpPr>
        <p:sp>
          <p:nvSpPr>
            <p:cNvPr id="13" name="Oval 12">
              <a:extLst>
                <a:ext uri="{FF2B5EF4-FFF2-40B4-BE49-F238E27FC236}">
                  <a16:creationId xmlns:a16="http://schemas.microsoft.com/office/drawing/2014/main" id="{1584ADAC-2ED8-4DD2-80FB-D2FEA9C7AA69}"/>
                </a:ext>
              </a:extLst>
            </p:cNvPr>
            <p:cNvSpPr/>
            <p:nvPr/>
          </p:nvSpPr>
          <p:spPr>
            <a:xfrm>
              <a:off x="3342536" y="4823464"/>
              <a:ext cx="453392" cy="402152"/>
            </a:xfrm>
            <a:prstGeom prst="ellipse">
              <a:avLst/>
            </a:prstGeom>
            <a:scene3d>
              <a:camera prst="orthographicFront"/>
              <a:lightRig rig="threePt" dir="t"/>
            </a:scene3d>
            <a:sp3d>
              <a:bevelT prst="slop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14" name="Artı İşareti 13">
              <a:extLst>
                <a:ext uri="{FF2B5EF4-FFF2-40B4-BE49-F238E27FC236}">
                  <a16:creationId xmlns:a16="http://schemas.microsoft.com/office/drawing/2014/main" id="{430625B6-349E-442B-AFEC-17F1D77911FA}"/>
                </a:ext>
              </a:extLst>
            </p:cNvPr>
            <p:cNvSpPr/>
            <p:nvPr/>
          </p:nvSpPr>
          <p:spPr>
            <a:xfrm>
              <a:off x="3408040" y="4891153"/>
              <a:ext cx="322383" cy="240483"/>
            </a:xfrm>
            <a:prstGeom prst="mathPlus">
              <a:avLst/>
            </a:prstGeom>
            <a:solidFill>
              <a:srgbClr val="0047D6"/>
            </a:solidFill>
            <a:ln>
              <a:solidFill>
                <a:srgbClr val="0047D6"/>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0" name="Metin kutusu 9">
            <a:extLst>
              <a:ext uri="{FF2B5EF4-FFF2-40B4-BE49-F238E27FC236}">
                <a16:creationId xmlns:a16="http://schemas.microsoft.com/office/drawing/2014/main" id="{03969D75-183F-4691-999C-3E2ABEAB2BFC}"/>
              </a:ext>
            </a:extLst>
          </p:cNvPr>
          <p:cNvSpPr txBox="1"/>
          <p:nvPr/>
        </p:nvSpPr>
        <p:spPr>
          <a:xfrm>
            <a:off x="4349946" y="4062737"/>
            <a:ext cx="7646914" cy="2585323"/>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tr-TR" dirty="0"/>
              <a:t>Genetik algoritma, Darwin'in doğal seleksiyon teorisine dayanan evrimsel algoritmadır ve optimizasyon işlemi için çaprazlama, seçim, mutasyon vb. farklı operatörler kullanır. GSA, sinir ağını (NN) eğitmek için bir genetik algoritma ile birleştirilir. Global optimumu bulmak için global arama yapmak için kullanılır ve daha sonra çözüm etrafında yerel arama yapmak için genetik algoritma kullanılır. Hibrit algoritma, Geri Yayılım algoritmasından daha iyi performans gösterir (Sun ve </a:t>
            </a:r>
            <a:r>
              <a:rPr lang="tr-TR" dirty="0" err="1"/>
              <a:t>Zhang</a:t>
            </a:r>
            <a:r>
              <a:rPr lang="tr-TR" dirty="0"/>
              <a:t>, 2013).GSA, </a:t>
            </a:r>
            <a:r>
              <a:rPr lang="tr-TR" dirty="0" err="1"/>
              <a:t>FNN’i</a:t>
            </a:r>
            <a:r>
              <a:rPr lang="tr-TR" dirty="0"/>
              <a:t>(İleri beslemeli sinir ağı) eğitmek için PSO ile </a:t>
            </a:r>
            <a:r>
              <a:rPr lang="tr-TR" dirty="0" err="1"/>
              <a:t>hibritleştirir</a:t>
            </a:r>
            <a:r>
              <a:rPr lang="tr-TR" dirty="0"/>
              <a:t>. Sonucunda iyi bir yakınsama hızı ve yerel optimuma yakalanma probleminde kaçınma ile sonuçlanır</a:t>
            </a:r>
          </a:p>
        </p:txBody>
      </p:sp>
      <p:grpSp>
        <p:nvGrpSpPr>
          <p:cNvPr id="60" name="Grup 59">
            <a:extLst>
              <a:ext uri="{FF2B5EF4-FFF2-40B4-BE49-F238E27FC236}">
                <a16:creationId xmlns:a16="http://schemas.microsoft.com/office/drawing/2014/main" id="{D150DF0A-9529-4592-870A-7060D4E8CE21}"/>
              </a:ext>
            </a:extLst>
          </p:cNvPr>
          <p:cNvGrpSpPr/>
          <p:nvPr/>
        </p:nvGrpSpPr>
        <p:grpSpPr>
          <a:xfrm>
            <a:off x="3887613" y="4823464"/>
            <a:ext cx="453392" cy="402152"/>
            <a:chOff x="3887613" y="4823464"/>
            <a:chExt cx="453392" cy="402152"/>
          </a:xfrm>
        </p:grpSpPr>
        <p:sp>
          <p:nvSpPr>
            <p:cNvPr id="40" name="Oval 39">
              <a:extLst>
                <a:ext uri="{FF2B5EF4-FFF2-40B4-BE49-F238E27FC236}">
                  <a16:creationId xmlns:a16="http://schemas.microsoft.com/office/drawing/2014/main" id="{A7A63CBF-A097-467F-A092-1625F3051753}"/>
                </a:ext>
              </a:extLst>
            </p:cNvPr>
            <p:cNvSpPr/>
            <p:nvPr/>
          </p:nvSpPr>
          <p:spPr>
            <a:xfrm>
              <a:off x="3887613" y="4823464"/>
              <a:ext cx="453392" cy="402152"/>
            </a:xfrm>
            <a:prstGeom prst="ellipse">
              <a:avLst/>
            </a:prstGeom>
            <a:scene3d>
              <a:camera prst="orthographicFront"/>
              <a:lightRig rig="threePt" dir="t"/>
            </a:scene3d>
            <a:sp3d>
              <a:bevelT prst="slop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1" name="Eksi İşareti 40">
              <a:extLst>
                <a:ext uri="{FF2B5EF4-FFF2-40B4-BE49-F238E27FC236}">
                  <a16:creationId xmlns:a16="http://schemas.microsoft.com/office/drawing/2014/main" id="{507F7CEE-77D6-465A-A8B8-972468373B59}"/>
                </a:ext>
              </a:extLst>
            </p:cNvPr>
            <p:cNvSpPr/>
            <p:nvPr/>
          </p:nvSpPr>
          <p:spPr>
            <a:xfrm>
              <a:off x="3953117" y="4891153"/>
              <a:ext cx="322383" cy="240483"/>
            </a:xfrm>
            <a:prstGeom prst="mathMinus">
              <a:avLst/>
            </a:prstGeom>
            <a:solidFill>
              <a:srgbClr val="FF0000"/>
            </a:solidFill>
            <a:ln>
              <a:solidFill>
                <a:srgbClr val="FF0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5" name="Grup 34">
            <a:extLst>
              <a:ext uri="{FF2B5EF4-FFF2-40B4-BE49-F238E27FC236}">
                <a16:creationId xmlns:a16="http://schemas.microsoft.com/office/drawing/2014/main" id="{C3FE7231-D2EC-48B8-AC67-7D0B85A176EB}"/>
              </a:ext>
            </a:extLst>
          </p:cNvPr>
          <p:cNvGrpSpPr/>
          <p:nvPr/>
        </p:nvGrpSpPr>
        <p:grpSpPr>
          <a:xfrm>
            <a:off x="3342536" y="4203864"/>
            <a:ext cx="453392" cy="402152"/>
            <a:chOff x="3342536" y="4203864"/>
            <a:chExt cx="453392" cy="402152"/>
          </a:xfrm>
        </p:grpSpPr>
        <p:sp>
          <p:nvSpPr>
            <p:cNvPr id="42" name="Oval 41">
              <a:extLst>
                <a:ext uri="{FF2B5EF4-FFF2-40B4-BE49-F238E27FC236}">
                  <a16:creationId xmlns:a16="http://schemas.microsoft.com/office/drawing/2014/main" id="{7130CF73-C51B-40F6-BB21-0B6EFFE6FF63}"/>
                </a:ext>
              </a:extLst>
            </p:cNvPr>
            <p:cNvSpPr/>
            <p:nvPr/>
          </p:nvSpPr>
          <p:spPr>
            <a:xfrm>
              <a:off x="3342536" y="4203864"/>
              <a:ext cx="453392" cy="402152"/>
            </a:xfrm>
            <a:prstGeom prst="ellipse">
              <a:avLst/>
            </a:prstGeom>
            <a:scene3d>
              <a:camera prst="orthographicFront"/>
              <a:lightRig rig="threePt" dir="t"/>
            </a:scene3d>
            <a:sp3d>
              <a:bevelT prst="slop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3" name="Artı İşareti 42">
              <a:extLst>
                <a:ext uri="{FF2B5EF4-FFF2-40B4-BE49-F238E27FC236}">
                  <a16:creationId xmlns:a16="http://schemas.microsoft.com/office/drawing/2014/main" id="{D6BBE8E4-68A4-4FBB-948D-B55A0EA8A4F2}"/>
                </a:ext>
              </a:extLst>
            </p:cNvPr>
            <p:cNvSpPr/>
            <p:nvPr/>
          </p:nvSpPr>
          <p:spPr>
            <a:xfrm>
              <a:off x="3408040" y="4271553"/>
              <a:ext cx="322383" cy="240483"/>
            </a:xfrm>
            <a:prstGeom prst="mathPlus">
              <a:avLst/>
            </a:prstGeom>
            <a:solidFill>
              <a:srgbClr val="0047D6"/>
            </a:solidFill>
            <a:ln>
              <a:solidFill>
                <a:srgbClr val="0047D6"/>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58" name="Grup 57">
            <a:extLst>
              <a:ext uri="{FF2B5EF4-FFF2-40B4-BE49-F238E27FC236}">
                <a16:creationId xmlns:a16="http://schemas.microsoft.com/office/drawing/2014/main" id="{8A83F936-30C8-44BF-99B1-29ED81C3AADD}"/>
              </a:ext>
            </a:extLst>
          </p:cNvPr>
          <p:cNvGrpSpPr/>
          <p:nvPr/>
        </p:nvGrpSpPr>
        <p:grpSpPr>
          <a:xfrm>
            <a:off x="3887613" y="4203864"/>
            <a:ext cx="453392" cy="402152"/>
            <a:chOff x="3887613" y="4203864"/>
            <a:chExt cx="453392" cy="402152"/>
          </a:xfrm>
        </p:grpSpPr>
        <p:sp>
          <p:nvSpPr>
            <p:cNvPr id="44" name="Oval 43">
              <a:extLst>
                <a:ext uri="{FF2B5EF4-FFF2-40B4-BE49-F238E27FC236}">
                  <a16:creationId xmlns:a16="http://schemas.microsoft.com/office/drawing/2014/main" id="{89E0B888-4803-4AFC-AC8F-660002E89908}"/>
                </a:ext>
              </a:extLst>
            </p:cNvPr>
            <p:cNvSpPr/>
            <p:nvPr/>
          </p:nvSpPr>
          <p:spPr>
            <a:xfrm>
              <a:off x="3887613" y="4203864"/>
              <a:ext cx="453392" cy="402152"/>
            </a:xfrm>
            <a:prstGeom prst="ellipse">
              <a:avLst/>
            </a:prstGeom>
            <a:scene3d>
              <a:camera prst="orthographicFront"/>
              <a:lightRig rig="threePt" dir="t"/>
            </a:scene3d>
            <a:sp3d>
              <a:bevelT prst="slop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dirty="0"/>
            </a:p>
          </p:txBody>
        </p:sp>
        <p:sp>
          <p:nvSpPr>
            <p:cNvPr id="45" name="Eksi İşareti 44">
              <a:extLst>
                <a:ext uri="{FF2B5EF4-FFF2-40B4-BE49-F238E27FC236}">
                  <a16:creationId xmlns:a16="http://schemas.microsoft.com/office/drawing/2014/main" id="{72AA3D07-AD54-4369-8375-FE38C7A5F421}"/>
                </a:ext>
              </a:extLst>
            </p:cNvPr>
            <p:cNvSpPr/>
            <p:nvPr/>
          </p:nvSpPr>
          <p:spPr>
            <a:xfrm>
              <a:off x="3953117" y="4271553"/>
              <a:ext cx="322383" cy="240483"/>
            </a:xfrm>
            <a:prstGeom prst="mathMinus">
              <a:avLst/>
            </a:prstGeom>
            <a:solidFill>
              <a:srgbClr val="FF0000"/>
            </a:solidFill>
            <a:ln>
              <a:solidFill>
                <a:srgbClr val="FF0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63" name="Grup 62">
            <a:extLst>
              <a:ext uri="{FF2B5EF4-FFF2-40B4-BE49-F238E27FC236}">
                <a16:creationId xmlns:a16="http://schemas.microsoft.com/office/drawing/2014/main" id="{53C53421-EF43-4B80-85A6-C5A6C9BF25A8}"/>
              </a:ext>
            </a:extLst>
          </p:cNvPr>
          <p:cNvGrpSpPr/>
          <p:nvPr/>
        </p:nvGrpSpPr>
        <p:grpSpPr>
          <a:xfrm>
            <a:off x="3342536" y="6104853"/>
            <a:ext cx="453392" cy="402152"/>
            <a:chOff x="3342536" y="6104853"/>
            <a:chExt cx="453392" cy="402152"/>
          </a:xfrm>
        </p:grpSpPr>
        <p:sp>
          <p:nvSpPr>
            <p:cNvPr id="46" name="Oval 45">
              <a:extLst>
                <a:ext uri="{FF2B5EF4-FFF2-40B4-BE49-F238E27FC236}">
                  <a16:creationId xmlns:a16="http://schemas.microsoft.com/office/drawing/2014/main" id="{7B984269-D94A-48E0-8F71-0D9E4FB0D554}"/>
                </a:ext>
              </a:extLst>
            </p:cNvPr>
            <p:cNvSpPr/>
            <p:nvPr/>
          </p:nvSpPr>
          <p:spPr>
            <a:xfrm>
              <a:off x="3342536" y="6104853"/>
              <a:ext cx="453392" cy="402152"/>
            </a:xfrm>
            <a:prstGeom prst="ellipse">
              <a:avLst/>
            </a:prstGeom>
            <a:scene3d>
              <a:camera prst="orthographicFront"/>
              <a:lightRig rig="threePt" dir="t"/>
            </a:scene3d>
            <a:sp3d>
              <a:bevelT prst="slop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7" name="Artı İşareti 46">
              <a:extLst>
                <a:ext uri="{FF2B5EF4-FFF2-40B4-BE49-F238E27FC236}">
                  <a16:creationId xmlns:a16="http://schemas.microsoft.com/office/drawing/2014/main" id="{2F93D071-DFD3-46AD-AAAB-B3B9B0F24E91}"/>
                </a:ext>
              </a:extLst>
            </p:cNvPr>
            <p:cNvSpPr/>
            <p:nvPr/>
          </p:nvSpPr>
          <p:spPr>
            <a:xfrm>
              <a:off x="3408040" y="6172542"/>
              <a:ext cx="322383" cy="240483"/>
            </a:xfrm>
            <a:prstGeom prst="mathPlus">
              <a:avLst/>
            </a:prstGeom>
            <a:solidFill>
              <a:srgbClr val="0047D6"/>
            </a:solidFill>
            <a:ln>
              <a:solidFill>
                <a:srgbClr val="0047D6"/>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072" name="Grup 3071">
            <a:extLst>
              <a:ext uri="{FF2B5EF4-FFF2-40B4-BE49-F238E27FC236}">
                <a16:creationId xmlns:a16="http://schemas.microsoft.com/office/drawing/2014/main" id="{F02416C2-D483-48AF-8985-066714587EA4}"/>
              </a:ext>
            </a:extLst>
          </p:cNvPr>
          <p:cNvGrpSpPr/>
          <p:nvPr/>
        </p:nvGrpSpPr>
        <p:grpSpPr>
          <a:xfrm>
            <a:off x="3887613" y="6104853"/>
            <a:ext cx="453392" cy="402152"/>
            <a:chOff x="3887613" y="6104853"/>
            <a:chExt cx="453392" cy="402152"/>
          </a:xfrm>
        </p:grpSpPr>
        <p:sp>
          <p:nvSpPr>
            <p:cNvPr id="48" name="Oval 47">
              <a:extLst>
                <a:ext uri="{FF2B5EF4-FFF2-40B4-BE49-F238E27FC236}">
                  <a16:creationId xmlns:a16="http://schemas.microsoft.com/office/drawing/2014/main" id="{5920589B-955C-4464-9F80-399EE506C497}"/>
                </a:ext>
              </a:extLst>
            </p:cNvPr>
            <p:cNvSpPr/>
            <p:nvPr/>
          </p:nvSpPr>
          <p:spPr>
            <a:xfrm>
              <a:off x="3887613" y="6104853"/>
              <a:ext cx="453392" cy="402152"/>
            </a:xfrm>
            <a:prstGeom prst="ellipse">
              <a:avLst/>
            </a:prstGeom>
            <a:scene3d>
              <a:camera prst="orthographicFront"/>
              <a:lightRig rig="threePt" dir="t"/>
            </a:scene3d>
            <a:sp3d>
              <a:bevelT prst="slop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9" name="Eksi İşareti 48">
              <a:extLst>
                <a:ext uri="{FF2B5EF4-FFF2-40B4-BE49-F238E27FC236}">
                  <a16:creationId xmlns:a16="http://schemas.microsoft.com/office/drawing/2014/main" id="{F64F92FF-BD7F-4586-82AF-08C8DAF66B6D}"/>
                </a:ext>
              </a:extLst>
            </p:cNvPr>
            <p:cNvSpPr/>
            <p:nvPr/>
          </p:nvSpPr>
          <p:spPr>
            <a:xfrm>
              <a:off x="3953117" y="6172542"/>
              <a:ext cx="322383" cy="240483"/>
            </a:xfrm>
            <a:prstGeom prst="mathMinus">
              <a:avLst/>
            </a:prstGeom>
            <a:solidFill>
              <a:srgbClr val="FF0000"/>
            </a:solidFill>
            <a:ln>
              <a:solidFill>
                <a:srgbClr val="FF0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61" name="Grup 60">
            <a:extLst>
              <a:ext uri="{FF2B5EF4-FFF2-40B4-BE49-F238E27FC236}">
                <a16:creationId xmlns:a16="http://schemas.microsoft.com/office/drawing/2014/main" id="{F8745678-37A7-4631-A3DA-2B62C747D69D}"/>
              </a:ext>
            </a:extLst>
          </p:cNvPr>
          <p:cNvGrpSpPr/>
          <p:nvPr/>
        </p:nvGrpSpPr>
        <p:grpSpPr>
          <a:xfrm>
            <a:off x="3342536" y="5481996"/>
            <a:ext cx="453392" cy="402152"/>
            <a:chOff x="3342536" y="5481996"/>
            <a:chExt cx="453392" cy="402152"/>
          </a:xfrm>
        </p:grpSpPr>
        <p:sp>
          <p:nvSpPr>
            <p:cNvPr id="50" name="Oval 49">
              <a:extLst>
                <a:ext uri="{FF2B5EF4-FFF2-40B4-BE49-F238E27FC236}">
                  <a16:creationId xmlns:a16="http://schemas.microsoft.com/office/drawing/2014/main" id="{0A3587E1-D207-41C6-AF05-E78FBD46EB94}"/>
                </a:ext>
              </a:extLst>
            </p:cNvPr>
            <p:cNvSpPr/>
            <p:nvPr/>
          </p:nvSpPr>
          <p:spPr>
            <a:xfrm>
              <a:off x="3342536" y="5481996"/>
              <a:ext cx="453392" cy="402152"/>
            </a:xfrm>
            <a:prstGeom prst="ellipse">
              <a:avLst/>
            </a:prstGeom>
            <a:scene3d>
              <a:camera prst="orthographicFront"/>
              <a:lightRig rig="threePt" dir="t"/>
            </a:scene3d>
            <a:sp3d>
              <a:bevelT prst="slop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51" name="Artı İşareti 50">
              <a:extLst>
                <a:ext uri="{FF2B5EF4-FFF2-40B4-BE49-F238E27FC236}">
                  <a16:creationId xmlns:a16="http://schemas.microsoft.com/office/drawing/2014/main" id="{56E159B1-4430-477E-9105-705C5C220743}"/>
                </a:ext>
              </a:extLst>
            </p:cNvPr>
            <p:cNvSpPr/>
            <p:nvPr/>
          </p:nvSpPr>
          <p:spPr>
            <a:xfrm>
              <a:off x="3408040" y="5549685"/>
              <a:ext cx="322383" cy="240483"/>
            </a:xfrm>
            <a:prstGeom prst="mathPlus">
              <a:avLst/>
            </a:prstGeom>
            <a:solidFill>
              <a:srgbClr val="0047D6"/>
            </a:solidFill>
            <a:ln>
              <a:solidFill>
                <a:srgbClr val="0047D6"/>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62" name="Grup 61">
            <a:extLst>
              <a:ext uri="{FF2B5EF4-FFF2-40B4-BE49-F238E27FC236}">
                <a16:creationId xmlns:a16="http://schemas.microsoft.com/office/drawing/2014/main" id="{C71C25C2-4099-44C6-A539-AC22AE4418B4}"/>
              </a:ext>
            </a:extLst>
          </p:cNvPr>
          <p:cNvGrpSpPr/>
          <p:nvPr/>
        </p:nvGrpSpPr>
        <p:grpSpPr>
          <a:xfrm>
            <a:off x="3887613" y="5481996"/>
            <a:ext cx="453392" cy="402152"/>
            <a:chOff x="3887613" y="5481996"/>
            <a:chExt cx="453392" cy="402152"/>
          </a:xfrm>
        </p:grpSpPr>
        <p:sp>
          <p:nvSpPr>
            <p:cNvPr id="52" name="Oval 51">
              <a:extLst>
                <a:ext uri="{FF2B5EF4-FFF2-40B4-BE49-F238E27FC236}">
                  <a16:creationId xmlns:a16="http://schemas.microsoft.com/office/drawing/2014/main" id="{8299E710-10A2-4947-8B8B-91AB9D5DD6EE}"/>
                </a:ext>
              </a:extLst>
            </p:cNvPr>
            <p:cNvSpPr/>
            <p:nvPr/>
          </p:nvSpPr>
          <p:spPr>
            <a:xfrm>
              <a:off x="3887613" y="5481996"/>
              <a:ext cx="453392" cy="402152"/>
            </a:xfrm>
            <a:prstGeom prst="ellipse">
              <a:avLst/>
            </a:prstGeom>
            <a:scene3d>
              <a:camera prst="orthographicFront"/>
              <a:lightRig rig="threePt" dir="t"/>
            </a:scene3d>
            <a:sp3d>
              <a:bevelT prst="slop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53" name="Eksi İşareti 52">
              <a:extLst>
                <a:ext uri="{FF2B5EF4-FFF2-40B4-BE49-F238E27FC236}">
                  <a16:creationId xmlns:a16="http://schemas.microsoft.com/office/drawing/2014/main" id="{6F0499F2-3AED-4E00-8118-DB664DA0C0FE}"/>
                </a:ext>
              </a:extLst>
            </p:cNvPr>
            <p:cNvSpPr/>
            <p:nvPr/>
          </p:nvSpPr>
          <p:spPr>
            <a:xfrm>
              <a:off x="3953117" y="5549685"/>
              <a:ext cx="322383" cy="240483"/>
            </a:xfrm>
            <a:prstGeom prst="mathMinus">
              <a:avLst/>
            </a:prstGeom>
            <a:solidFill>
              <a:srgbClr val="FF0000"/>
            </a:solidFill>
            <a:ln>
              <a:solidFill>
                <a:srgbClr val="FF0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54" name="Metin kutusu 53">
            <a:extLst>
              <a:ext uri="{FF2B5EF4-FFF2-40B4-BE49-F238E27FC236}">
                <a16:creationId xmlns:a16="http://schemas.microsoft.com/office/drawing/2014/main" id="{7138C1B7-F19F-4554-B2AF-93BF28879C06}"/>
              </a:ext>
            </a:extLst>
          </p:cNvPr>
          <p:cNvSpPr txBox="1"/>
          <p:nvPr/>
        </p:nvSpPr>
        <p:spPr>
          <a:xfrm>
            <a:off x="4349946" y="4062737"/>
            <a:ext cx="7603670" cy="256224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tr-TR" sz="1350" dirty="0"/>
              <a:t>GSA ve Parçacık Sürü Optimizasyonu (PSO), güç sistemlerindeki yük dağıtım problemini Jeneratör hızı, iletim kaybı vb. gibi bazı kısıtlar dikkate alınarak çözmek için kullanılmaktadır. Önerilen algoritma, diğer güç sistemi optimizasyon algoritmalarından (</a:t>
            </a:r>
            <a:r>
              <a:rPr lang="tr-TR" sz="1350" dirty="0" err="1"/>
              <a:t>Jiang</a:t>
            </a:r>
            <a:r>
              <a:rPr lang="tr-TR" sz="1350" dirty="0"/>
              <a:t>, </a:t>
            </a:r>
            <a:r>
              <a:rPr lang="tr-TR" sz="1350" dirty="0" err="1"/>
              <a:t>Ji</a:t>
            </a:r>
            <a:r>
              <a:rPr lang="tr-TR" sz="1350" dirty="0"/>
              <a:t>, &amp;) daha iyi performans göstermektedir. Şen, 2014). Yerçekimi arama algoritması, ajan popülasyonundaki çeşitliliği artırmak ve erken yakınsama sorununun üstesinden gelmek için Kuantum tabanlı teorilerle birleştirilir. Hibrit Kuantum tabanlı yerçekimi arama algoritması (</a:t>
            </a:r>
            <a:r>
              <a:rPr lang="tr-TR" sz="1350" dirty="0" err="1"/>
              <a:t>QBGSA</a:t>
            </a:r>
            <a:r>
              <a:rPr lang="tr-TR" sz="1350" dirty="0"/>
              <a:t>), Yerçekimi arama algoritması ayrıca, kamu hizmet sistemlerinde kar marjlarını artırmak için PSO ile </a:t>
            </a:r>
            <a:r>
              <a:rPr lang="tr-TR" sz="1350" dirty="0" err="1"/>
              <a:t>hibritleştirildiği</a:t>
            </a:r>
            <a:r>
              <a:rPr lang="tr-TR" sz="1350" dirty="0"/>
              <a:t> hizmet sistemlerinde uygulamasını bulur. Önerilen algoritmada, GSA'nın yerel arama ve iyi yakınsama özellikleri, </a:t>
            </a:r>
            <a:r>
              <a:rPr lang="tr-TR" sz="1350" dirty="0" err="1"/>
              <a:t>PSO'nun</a:t>
            </a:r>
            <a:r>
              <a:rPr lang="tr-TR" sz="1350" dirty="0"/>
              <a:t> global arama yeteneği ile birleştirilir. Sistemin doğrusal olmama durumunu ele almak için, bulanık mantık kavramları </a:t>
            </a:r>
            <a:r>
              <a:rPr lang="tr-TR" sz="1350" dirty="0" err="1"/>
              <a:t>PSO'ya</a:t>
            </a:r>
            <a:r>
              <a:rPr lang="tr-TR" sz="1350" dirty="0"/>
              <a:t>, yani Bulanık uyarlamalı parçacık sürü optimizasyonu (</a:t>
            </a:r>
            <a:r>
              <a:rPr lang="tr-TR" sz="1350" dirty="0" err="1"/>
              <a:t>FAPSO</a:t>
            </a:r>
            <a:r>
              <a:rPr lang="tr-TR" sz="1350" dirty="0"/>
              <a:t>) dahildir. Hibrit algoritma, standart kıyaslama fonksiyonları üzerinde değerlendirilir ve gerçek dünya problemi üzerinde test edilir (</a:t>
            </a:r>
            <a:r>
              <a:rPr lang="tr-TR" sz="1350" dirty="0" err="1"/>
              <a:t>Rajagopal</a:t>
            </a:r>
            <a:r>
              <a:rPr lang="tr-TR" sz="1350" dirty="0"/>
              <a:t> ve diğerleri, 2018).</a:t>
            </a:r>
          </a:p>
          <a:p>
            <a:endParaRPr lang="tr-TR" sz="1200" dirty="0"/>
          </a:p>
        </p:txBody>
      </p:sp>
      <p:sp>
        <p:nvSpPr>
          <p:cNvPr id="55" name="Metin kutusu 54">
            <a:extLst>
              <a:ext uri="{FF2B5EF4-FFF2-40B4-BE49-F238E27FC236}">
                <a16:creationId xmlns:a16="http://schemas.microsoft.com/office/drawing/2014/main" id="{4BBC4DEE-F77E-4D59-8FF0-3C8730A46DE3}"/>
              </a:ext>
            </a:extLst>
          </p:cNvPr>
          <p:cNvSpPr txBox="1"/>
          <p:nvPr/>
        </p:nvSpPr>
        <p:spPr>
          <a:xfrm>
            <a:off x="4345138" y="4062736"/>
            <a:ext cx="7646913" cy="2585323"/>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tr-TR" dirty="0"/>
              <a:t>GSA, hafızasız bir algoritmadır, yani arama operatörü yalnızca aracıların mevcut konumunu dikkate alır. Bu problem, bellek tabanlı bir algoritma olan PSO kullanılarak çözülebilir, çünkü iyi yararlanma kabiliyetine sahip güçlü arama operatörleri olan </a:t>
            </a:r>
            <a:r>
              <a:rPr lang="tr-TR" dirty="0" err="1"/>
              <a:t>pbest</a:t>
            </a:r>
            <a:r>
              <a:rPr lang="tr-TR" dirty="0"/>
              <a:t> ve </a:t>
            </a:r>
            <a:r>
              <a:rPr lang="tr-TR" dirty="0" err="1"/>
              <a:t>gbest</a:t>
            </a:r>
            <a:r>
              <a:rPr lang="tr-TR" dirty="0"/>
              <a:t> operatörlerini kullanır. </a:t>
            </a:r>
            <a:r>
              <a:rPr lang="tr-TR" dirty="0" err="1"/>
              <a:t>pbest</a:t>
            </a:r>
            <a:r>
              <a:rPr lang="tr-TR" dirty="0"/>
              <a:t>, parçacıkların yerel kullanımı için kullanılır ve </a:t>
            </a:r>
            <a:r>
              <a:rPr lang="tr-TR" dirty="0" err="1"/>
              <a:t>gbest</a:t>
            </a:r>
            <a:r>
              <a:rPr lang="tr-TR" dirty="0"/>
              <a:t>, uygulanabilir çözümlerden global optimumu elde etmek için kullanılır. Optimal çözümlerin kalitesini artırmak için, sosyal operatörler, yani </a:t>
            </a:r>
            <a:r>
              <a:rPr lang="tr-TR" dirty="0" err="1"/>
              <a:t>PSO'nun</a:t>
            </a:r>
            <a:r>
              <a:rPr lang="tr-TR" dirty="0"/>
              <a:t> </a:t>
            </a:r>
            <a:r>
              <a:rPr lang="tr-TR" dirty="0" err="1"/>
              <a:t>pbest</a:t>
            </a:r>
            <a:r>
              <a:rPr lang="tr-TR" dirty="0"/>
              <a:t> ve </a:t>
            </a:r>
            <a:r>
              <a:rPr lang="tr-TR" dirty="0" err="1"/>
              <a:t>gbest</a:t>
            </a:r>
            <a:r>
              <a:rPr lang="tr-TR" dirty="0"/>
              <a:t>, GSA operatörleri ile birleştirilir. Geliştirilmiş GSA-PSO </a:t>
            </a:r>
            <a:r>
              <a:rPr lang="tr-TR" dirty="0" err="1"/>
              <a:t>hibrit</a:t>
            </a:r>
            <a:r>
              <a:rPr lang="tr-TR" dirty="0"/>
              <a:t> algoritması, yol planlama küresel optimizasyon problemini çözmek için kullanılır (</a:t>
            </a:r>
            <a:r>
              <a:rPr lang="tr-TR" dirty="0" err="1"/>
              <a:t>Pei</a:t>
            </a:r>
            <a:r>
              <a:rPr lang="tr-TR" dirty="0"/>
              <a:t> ve diğerleri, 2012).</a:t>
            </a:r>
          </a:p>
        </p:txBody>
      </p:sp>
      <p:sp>
        <p:nvSpPr>
          <p:cNvPr id="56" name="Metin kutusu 55">
            <a:extLst>
              <a:ext uri="{FF2B5EF4-FFF2-40B4-BE49-F238E27FC236}">
                <a16:creationId xmlns:a16="http://schemas.microsoft.com/office/drawing/2014/main" id="{C9049BC0-B31C-47F4-9C09-94C115EF96D4}"/>
              </a:ext>
            </a:extLst>
          </p:cNvPr>
          <p:cNvSpPr txBox="1"/>
          <p:nvPr/>
        </p:nvSpPr>
        <p:spPr>
          <a:xfrm>
            <a:off x="4341619" y="4061355"/>
            <a:ext cx="7646914" cy="2616101"/>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tr-TR" sz="1400" dirty="0"/>
              <a:t>Binary GSA sınıflandırma doğruluğunu arttırmak için </a:t>
            </a:r>
            <a:r>
              <a:rPr lang="tr-TR" sz="1400" dirty="0" err="1"/>
              <a:t>KNN</a:t>
            </a:r>
            <a:r>
              <a:rPr lang="tr-TR" sz="1400" dirty="0"/>
              <a:t>(K-</a:t>
            </a:r>
            <a:r>
              <a:rPr lang="tr-TR" sz="1400" dirty="0" err="1"/>
              <a:t>Nearest</a:t>
            </a:r>
            <a:r>
              <a:rPr lang="tr-TR" sz="1400" dirty="0"/>
              <a:t> </a:t>
            </a:r>
            <a:r>
              <a:rPr lang="tr-TR" sz="1400" dirty="0" err="1"/>
              <a:t>Neighbor</a:t>
            </a:r>
            <a:r>
              <a:rPr lang="tr-TR" sz="1400" dirty="0"/>
              <a:t>) ile hibritleştirilmiştir.Makine öğrenimi veri kümeleri üzerinde değerlendirilir.</a:t>
            </a:r>
          </a:p>
          <a:p>
            <a:r>
              <a:rPr lang="tr-TR" sz="1400" dirty="0" err="1"/>
              <a:t>AIS</a:t>
            </a:r>
            <a:r>
              <a:rPr lang="tr-TR" sz="1400" dirty="0"/>
              <a:t>(Yapay bağışıklık sistemi algoritması, virüsler ve bakteriler gibi zararlı ajanların dış müdahalesine karşı insan vücudunun savunma mekanizmasından </a:t>
            </a:r>
            <a:r>
              <a:rPr lang="tr-TR" sz="1400" dirty="0" err="1"/>
              <a:t>esinlenmiş,Antikor</a:t>
            </a:r>
            <a:r>
              <a:rPr lang="tr-TR" sz="1400" dirty="0"/>
              <a:t> ve aşılama kavramlarını kullanır.).GSA sürü tabanlı bir tekniktir büyük problem setlerinde </a:t>
            </a:r>
            <a:r>
              <a:rPr lang="tr-TR" sz="1400" dirty="0" err="1"/>
              <a:t>verimlidir.GSA</a:t>
            </a:r>
            <a:r>
              <a:rPr lang="tr-TR" sz="1400" dirty="0"/>
              <a:t> son yinelemelerde yerel optimumda takılıp kalma dezavantajına </a:t>
            </a:r>
            <a:r>
              <a:rPr lang="tr-TR" sz="1400" dirty="0" err="1"/>
              <a:t>sahiptir.GSA-AIS</a:t>
            </a:r>
            <a:r>
              <a:rPr lang="tr-TR" sz="1400" dirty="0"/>
              <a:t> ile bu sorun </a:t>
            </a:r>
            <a:r>
              <a:rPr lang="tr-TR" sz="1400" dirty="0" err="1"/>
              <a:t>çözülür.DE</a:t>
            </a:r>
            <a:r>
              <a:rPr lang="tr-TR" sz="1400" dirty="0"/>
              <a:t>(</a:t>
            </a:r>
            <a:r>
              <a:rPr lang="tr-TR" sz="1400" dirty="0" err="1"/>
              <a:t>Diferanasiyel</a:t>
            </a:r>
            <a:r>
              <a:rPr lang="tr-TR" sz="1400" dirty="0"/>
              <a:t> Evrim algoritması) ile </a:t>
            </a:r>
            <a:r>
              <a:rPr lang="tr-TR" sz="1400" dirty="0" err="1"/>
              <a:t>hibritlenerek</a:t>
            </a:r>
            <a:r>
              <a:rPr lang="tr-TR" sz="1400" dirty="0"/>
              <a:t> kısıtlanmamış problemleri </a:t>
            </a:r>
            <a:r>
              <a:rPr lang="tr-TR" sz="1400" dirty="0" err="1"/>
              <a:t>çözer.CHAOS</a:t>
            </a:r>
            <a:r>
              <a:rPr lang="tr-TR" sz="1400" dirty="0"/>
              <a:t>(</a:t>
            </a:r>
            <a:r>
              <a:rPr lang="tr-TR" sz="1400" dirty="0" err="1"/>
              <a:t>Kaoitik</a:t>
            </a:r>
            <a:r>
              <a:rPr lang="tr-TR" sz="1400" dirty="0"/>
              <a:t> haritalar yöntemi) ile </a:t>
            </a:r>
            <a:r>
              <a:rPr lang="tr-TR" sz="1400" dirty="0" err="1"/>
              <a:t>hibritlenerek</a:t>
            </a:r>
            <a:r>
              <a:rPr lang="tr-TR" sz="1400" dirty="0"/>
              <a:t> </a:t>
            </a:r>
            <a:r>
              <a:rPr lang="tr-TR" sz="1400" dirty="0" err="1"/>
              <a:t>exploration</a:t>
            </a:r>
            <a:r>
              <a:rPr lang="tr-TR" sz="1400" dirty="0"/>
              <a:t> ve Exploitation yeteneklerini </a:t>
            </a:r>
            <a:r>
              <a:rPr lang="tr-TR" sz="1400" dirty="0" err="1"/>
              <a:t>arttır.PSO’da</a:t>
            </a:r>
            <a:r>
              <a:rPr lang="tr-TR" sz="1400" dirty="0"/>
              <a:t> GSA gibi sürü tabanlı algoritmadır(</a:t>
            </a:r>
            <a:r>
              <a:rPr lang="tr-TR" sz="1400" dirty="0" err="1"/>
              <a:t>PSO,Kuşların</a:t>
            </a:r>
            <a:r>
              <a:rPr lang="tr-TR" sz="1400" dirty="0"/>
              <a:t> ve balıkların sosyal davranışlarına dayalı) </a:t>
            </a:r>
            <a:r>
              <a:rPr lang="tr-TR" sz="1400" dirty="0" err="1"/>
              <a:t>hibritleşme</a:t>
            </a:r>
            <a:r>
              <a:rPr lang="tr-TR" sz="1400" dirty="0"/>
              <a:t> sonucu hesaplama maliyetinde azalma ve </a:t>
            </a:r>
            <a:r>
              <a:rPr lang="tr-TR" sz="1400" dirty="0" err="1"/>
              <a:t>PSO’nun</a:t>
            </a:r>
            <a:r>
              <a:rPr lang="tr-TR" sz="1400" dirty="0"/>
              <a:t> fizibilite ve verimliliğinde artış olur.</a:t>
            </a:r>
          </a:p>
          <a:p>
            <a:endParaRPr lang="tr-TR" sz="2400" dirty="0"/>
          </a:p>
        </p:txBody>
      </p:sp>
      <p:sp>
        <p:nvSpPr>
          <p:cNvPr id="57" name="Metin kutusu 56">
            <a:extLst>
              <a:ext uri="{FF2B5EF4-FFF2-40B4-BE49-F238E27FC236}">
                <a16:creationId xmlns:a16="http://schemas.microsoft.com/office/drawing/2014/main" id="{CCDE946C-F5D0-4A48-B699-9E6F6C164BB7}"/>
              </a:ext>
            </a:extLst>
          </p:cNvPr>
          <p:cNvSpPr txBox="1"/>
          <p:nvPr/>
        </p:nvSpPr>
        <p:spPr>
          <a:xfrm>
            <a:off x="204081" y="227101"/>
            <a:ext cx="11555238" cy="769441"/>
          </a:xfrm>
          <a:prstGeom prst="rect">
            <a:avLst/>
          </a:prstGeom>
          <a:solidFill>
            <a:schemeClr val="accent1">
              <a:alpha val="89804"/>
            </a:schemeClr>
          </a:solidFill>
          <a:ln>
            <a:solidFill>
              <a:schemeClr val="tx1"/>
            </a:solidFill>
          </a:ln>
        </p:spPr>
        <p:txBody>
          <a:bodyPr wrap="square" rtlCol="0">
            <a:spAutoFit/>
          </a:bodyPr>
          <a:lstStyle/>
          <a:p>
            <a:pPr algn="ctr"/>
            <a:r>
              <a:rPr lang="tr-TR" sz="4400" b="1" dirty="0">
                <a:ln>
                  <a:solidFill>
                    <a:schemeClr val="tx1"/>
                  </a:solidFill>
                </a:ln>
                <a:solidFill>
                  <a:schemeClr val="bg1"/>
                </a:solidFill>
                <a:latin typeface="Bahnschrift" panose="020B0502040204020203" pitchFamily="34" charset="0"/>
              </a:rPr>
              <a:t>GSA </a:t>
            </a:r>
            <a:r>
              <a:rPr lang="tr-TR" sz="4400" b="1" dirty="0" err="1">
                <a:ln>
                  <a:solidFill>
                    <a:schemeClr val="tx1"/>
                  </a:solidFill>
                </a:ln>
                <a:solidFill>
                  <a:schemeClr val="bg1"/>
                </a:solidFill>
                <a:latin typeface="Bahnschrift" panose="020B0502040204020203" pitchFamily="34" charset="0"/>
              </a:rPr>
              <a:t>HİBRİTLERİ</a:t>
            </a:r>
            <a:endParaRPr lang="tr-TR" sz="4400" b="1" dirty="0">
              <a:ln>
                <a:solidFill>
                  <a:schemeClr val="tx1"/>
                </a:solidFill>
              </a:ln>
              <a:solidFill>
                <a:schemeClr val="bg1"/>
              </a:solidFill>
              <a:latin typeface="Bahnschrift" panose="020B0502040204020203" pitchFamily="34" charset="0"/>
            </a:endParaRPr>
          </a:p>
        </p:txBody>
      </p:sp>
      <p:sp>
        <p:nvSpPr>
          <p:cNvPr id="3073" name="Metin kutusu 3072">
            <a:extLst>
              <a:ext uri="{FF2B5EF4-FFF2-40B4-BE49-F238E27FC236}">
                <a16:creationId xmlns:a16="http://schemas.microsoft.com/office/drawing/2014/main" id="{79C1A8BB-2D4F-4366-B437-5592B2B96095}"/>
              </a:ext>
            </a:extLst>
          </p:cNvPr>
          <p:cNvSpPr txBox="1"/>
          <p:nvPr/>
        </p:nvSpPr>
        <p:spPr>
          <a:xfrm>
            <a:off x="164924" y="4174380"/>
            <a:ext cx="2979492" cy="369332"/>
          </a:xfrm>
          <a:prstGeom prst="rect">
            <a:avLst/>
          </a:prstGeom>
          <a:noFill/>
        </p:spPr>
        <p:txBody>
          <a:bodyPr wrap="square" rtlCol="0">
            <a:spAutoFit/>
          </a:bodyPr>
          <a:lstStyle/>
          <a:p>
            <a:r>
              <a:rPr lang="tr-TR" b="1" dirty="0" err="1">
                <a:ln>
                  <a:solidFill>
                    <a:sysClr val="windowText" lastClr="000000"/>
                  </a:solidFill>
                </a:ln>
              </a:rPr>
              <a:t>Neural</a:t>
            </a:r>
            <a:r>
              <a:rPr lang="tr-TR" b="1" dirty="0">
                <a:ln>
                  <a:solidFill>
                    <a:sysClr val="windowText" lastClr="000000"/>
                  </a:solidFill>
                </a:ln>
              </a:rPr>
              <a:t> Networks(Sinir Ağları)</a:t>
            </a:r>
          </a:p>
        </p:txBody>
      </p:sp>
      <p:sp>
        <p:nvSpPr>
          <p:cNvPr id="67" name="Metin kutusu 66">
            <a:extLst>
              <a:ext uri="{FF2B5EF4-FFF2-40B4-BE49-F238E27FC236}">
                <a16:creationId xmlns:a16="http://schemas.microsoft.com/office/drawing/2014/main" id="{A7340298-68D0-425E-933B-5274FEC13AE3}"/>
              </a:ext>
            </a:extLst>
          </p:cNvPr>
          <p:cNvSpPr txBox="1"/>
          <p:nvPr/>
        </p:nvSpPr>
        <p:spPr>
          <a:xfrm>
            <a:off x="171996" y="4857628"/>
            <a:ext cx="3105036" cy="369332"/>
          </a:xfrm>
          <a:prstGeom prst="rect">
            <a:avLst/>
          </a:prstGeom>
          <a:noFill/>
        </p:spPr>
        <p:txBody>
          <a:bodyPr wrap="square" rtlCol="0">
            <a:spAutoFit/>
          </a:bodyPr>
          <a:lstStyle/>
          <a:p>
            <a:pPr algn="l"/>
            <a:r>
              <a:rPr lang="tr-TR" b="1" dirty="0" err="1">
                <a:ln>
                  <a:solidFill>
                    <a:sysClr val="windowText" lastClr="000000"/>
                  </a:solidFill>
                </a:ln>
              </a:rPr>
              <a:t>Power</a:t>
            </a:r>
            <a:r>
              <a:rPr lang="tr-TR" b="1" dirty="0">
                <a:ln>
                  <a:solidFill>
                    <a:sysClr val="windowText" lastClr="000000"/>
                  </a:solidFill>
                </a:ln>
              </a:rPr>
              <a:t> </a:t>
            </a:r>
            <a:r>
              <a:rPr lang="tr-TR" b="1" dirty="0" err="1">
                <a:ln>
                  <a:solidFill>
                    <a:sysClr val="windowText" lastClr="000000"/>
                  </a:solidFill>
                </a:ln>
              </a:rPr>
              <a:t>Systems</a:t>
            </a:r>
            <a:r>
              <a:rPr lang="tr-TR" b="1" dirty="0">
                <a:ln>
                  <a:solidFill>
                    <a:sysClr val="windowText" lastClr="000000"/>
                  </a:solidFill>
                </a:ln>
              </a:rPr>
              <a:t>(Güç Sistemleri)</a:t>
            </a:r>
          </a:p>
        </p:txBody>
      </p:sp>
      <p:sp>
        <p:nvSpPr>
          <p:cNvPr id="68" name="Metin kutusu 67">
            <a:extLst>
              <a:ext uri="{FF2B5EF4-FFF2-40B4-BE49-F238E27FC236}">
                <a16:creationId xmlns:a16="http://schemas.microsoft.com/office/drawing/2014/main" id="{347A33FB-2608-4319-9BB4-690740248664}"/>
              </a:ext>
            </a:extLst>
          </p:cNvPr>
          <p:cNvSpPr txBox="1"/>
          <p:nvPr/>
        </p:nvSpPr>
        <p:spPr>
          <a:xfrm>
            <a:off x="171995" y="5474575"/>
            <a:ext cx="2284694" cy="369332"/>
          </a:xfrm>
          <a:prstGeom prst="rect">
            <a:avLst/>
          </a:prstGeom>
          <a:noFill/>
        </p:spPr>
        <p:txBody>
          <a:bodyPr wrap="square" rtlCol="0">
            <a:spAutoFit/>
          </a:bodyPr>
          <a:lstStyle/>
          <a:p>
            <a:pPr algn="l"/>
            <a:r>
              <a:rPr lang="tr-TR" b="1" dirty="0">
                <a:ln>
                  <a:solidFill>
                    <a:sysClr val="windowText" lastClr="000000"/>
                  </a:solidFill>
                </a:ln>
              </a:rPr>
              <a:t>Routing(Yönlendirme)</a:t>
            </a:r>
          </a:p>
        </p:txBody>
      </p:sp>
      <p:sp>
        <p:nvSpPr>
          <p:cNvPr id="69" name="Metin kutusu 68">
            <a:extLst>
              <a:ext uri="{FF2B5EF4-FFF2-40B4-BE49-F238E27FC236}">
                <a16:creationId xmlns:a16="http://schemas.microsoft.com/office/drawing/2014/main" id="{3B321428-02AE-47EC-92E7-9A602D546856}"/>
              </a:ext>
            </a:extLst>
          </p:cNvPr>
          <p:cNvSpPr txBox="1"/>
          <p:nvPr/>
        </p:nvSpPr>
        <p:spPr>
          <a:xfrm>
            <a:off x="171995" y="6119002"/>
            <a:ext cx="2888198" cy="369332"/>
          </a:xfrm>
          <a:prstGeom prst="rect">
            <a:avLst/>
          </a:prstGeom>
          <a:noFill/>
        </p:spPr>
        <p:txBody>
          <a:bodyPr wrap="square" rtlCol="0">
            <a:spAutoFit/>
          </a:bodyPr>
          <a:lstStyle/>
          <a:p>
            <a:pPr algn="l"/>
            <a:r>
              <a:rPr lang="tr-TR" b="1" dirty="0" err="1">
                <a:ln>
                  <a:solidFill>
                    <a:sysClr val="windowText" lastClr="000000"/>
                  </a:solidFill>
                </a:ln>
              </a:rPr>
              <a:t>Optimization</a:t>
            </a:r>
            <a:r>
              <a:rPr lang="tr-TR" b="1" dirty="0">
                <a:ln>
                  <a:solidFill>
                    <a:sysClr val="windowText" lastClr="000000"/>
                  </a:solidFill>
                </a:ln>
              </a:rPr>
              <a:t>(Optimizasyon)</a:t>
            </a:r>
          </a:p>
        </p:txBody>
      </p:sp>
    </p:spTree>
    <p:extLst>
      <p:ext uri="{BB962C8B-B14F-4D97-AF65-F5344CB8AC3E}">
        <p14:creationId xmlns:p14="http://schemas.microsoft.com/office/powerpoint/2010/main" val="40951214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3" presetClass="emph" presetSubtype="2" fill="hold" grpId="0" nodeType="withEffect">
                                  <p:stCondLst>
                                    <p:cond delay="0"/>
                                  </p:stCondLst>
                                  <p:childTnLst>
                                    <p:animClr clrSpc="rgb" dir="cw">
                                      <p:cBhvr override="childStyle">
                                        <p:cTn id="10" dur="1000" fill="hold"/>
                                        <p:tgtEl>
                                          <p:spTgt spid="3073"/>
                                        </p:tgtEl>
                                        <p:attrNameLst>
                                          <p:attrName>style.color</p:attrName>
                                        </p:attrNameLst>
                                      </p:cBhvr>
                                      <p:to>
                                        <a:srgbClr val="FF0505"/>
                                      </p:to>
                                    </p:animClr>
                                  </p:childTnLst>
                                </p:cTn>
                              </p:par>
                            </p:childTnLst>
                          </p:cTn>
                        </p:par>
                      </p:childTnLst>
                    </p:cTn>
                  </p:par>
                </p:childTnLst>
              </p:cTn>
              <p:nextCondLst>
                <p:cond evt="onClick" delay="0">
                  <p:tgtEl>
                    <p:spTgt spid="35"/>
                  </p:tgtEl>
                </p:cond>
              </p:nextCondLst>
            </p:seq>
            <p:seq concurrent="1" nextAc="seek">
              <p:cTn id="11" restart="whenNotActive" fill="hold" evtFilter="cancelBubble" nodeType="interactiveSeq">
                <p:stCondLst>
                  <p:cond evt="onClick" delay="0">
                    <p:tgtEl>
                      <p:spTgt spid="58"/>
                    </p:tgtEl>
                  </p:cond>
                </p:stCondLst>
                <p:endSync evt="end" delay="0">
                  <p:rtn val="all"/>
                </p:endSync>
                <p:childTnLst>
                  <p:par>
                    <p:cTn id="12" fill="hold">
                      <p:stCondLst>
                        <p:cond delay="0"/>
                      </p:stCondLst>
                      <p:childTnLst>
                        <p:par>
                          <p:cTn id="13" fill="hold">
                            <p:stCondLst>
                              <p:cond delay="0"/>
                            </p:stCondLst>
                            <p:childTnLst>
                              <p:par>
                                <p:cTn id="14" presetID="2" presetClass="exit" presetSubtype="4" fill="hold" grpId="1" nodeType="clickEffect">
                                  <p:stCondLst>
                                    <p:cond delay="0"/>
                                  </p:stCondLst>
                                  <p:childTnLst>
                                    <p:anim calcmode="lin" valueType="num">
                                      <p:cBhvr additive="base">
                                        <p:cTn id="15" dur="500"/>
                                        <p:tgtEl>
                                          <p:spTgt spid="10"/>
                                        </p:tgtEl>
                                        <p:attrNameLst>
                                          <p:attrName>ppt_x</p:attrName>
                                        </p:attrNameLst>
                                      </p:cBhvr>
                                      <p:tavLst>
                                        <p:tav tm="0">
                                          <p:val>
                                            <p:strVal val="ppt_x"/>
                                          </p:val>
                                        </p:tav>
                                        <p:tav tm="100000">
                                          <p:val>
                                            <p:strVal val="ppt_x"/>
                                          </p:val>
                                        </p:tav>
                                      </p:tavLst>
                                    </p:anim>
                                    <p:anim calcmode="lin" valueType="num">
                                      <p:cBhvr additive="base">
                                        <p:cTn id="16" dur="500"/>
                                        <p:tgtEl>
                                          <p:spTgt spid="10"/>
                                        </p:tgtEl>
                                        <p:attrNameLst>
                                          <p:attrName>ppt_y</p:attrName>
                                        </p:attrNameLst>
                                      </p:cBhvr>
                                      <p:tavLst>
                                        <p:tav tm="0">
                                          <p:val>
                                            <p:strVal val="ppt_y"/>
                                          </p:val>
                                        </p:tav>
                                        <p:tav tm="100000">
                                          <p:val>
                                            <p:strVal val="1+ppt_h/2"/>
                                          </p:val>
                                        </p:tav>
                                      </p:tavLst>
                                    </p:anim>
                                    <p:set>
                                      <p:cBhvr>
                                        <p:cTn id="17" dur="1" fill="hold">
                                          <p:stCondLst>
                                            <p:cond delay="499"/>
                                          </p:stCondLst>
                                        </p:cTn>
                                        <p:tgtEl>
                                          <p:spTgt spid="10"/>
                                        </p:tgtEl>
                                        <p:attrNameLst>
                                          <p:attrName>style.visibility</p:attrName>
                                        </p:attrNameLst>
                                      </p:cBhvr>
                                      <p:to>
                                        <p:strVal val="hidden"/>
                                      </p:to>
                                    </p:set>
                                  </p:childTnLst>
                                </p:cTn>
                              </p:par>
                              <p:par>
                                <p:cTn id="18" presetID="3" presetClass="emph" presetSubtype="2" fill="hold" grpId="1" nodeType="withEffect">
                                  <p:stCondLst>
                                    <p:cond delay="0"/>
                                  </p:stCondLst>
                                  <p:childTnLst>
                                    <p:animClr clrSpc="rgb" dir="cw">
                                      <p:cBhvr override="childStyle">
                                        <p:cTn id="19" dur="1000" fill="hold"/>
                                        <p:tgtEl>
                                          <p:spTgt spid="3073"/>
                                        </p:tgtEl>
                                        <p:attrNameLst>
                                          <p:attrName>style.color</p:attrName>
                                        </p:attrNameLst>
                                      </p:cBhvr>
                                      <p:to>
                                        <a:schemeClr val="tx1"/>
                                      </p:to>
                                    </p:animClr>
                                  </p:childTnLst>
                                </p:cTn>
                              </p:par>
                            </p:childTnLst>
                          </p:cTn>
                        </p:par>
                      </p:childTnLst>
                    </p:cTn>
                  </p:par>
                </p:childTnLst>
              </p:cTn>
              <p:nextCondLst>
                <p:cond evt="onClick" delay="0">
                  <p:tgtEl>
                    <p:spTgt spid="58"/>
                  </p:tgtEl>
                </p:cond>
              </p:nextCondLst>
            </p:seq>
            <p:seq concurrent="1" nextAc="seek">
              <p:cTn id="20" restart="whenNotActive" fill="hold" evtFilter="cancelBubble" nodeType="interactiveSeq">
                <p:stCondLst>
                  <p:cond evt="onClick" delay="0">
                    <p:tgtEl>
                      <p:spTgt spid="59"/>
                    </p:tgtEl>
                  </p:cond>
                </p:stCondLst>
                <p:endSync evt="end" delay="0">
                  <p:rtn val="all"/>
                </p:endSync>
                <p:childTnLst>
                  <p:par>
                    <p:cTn id="21" fill="hold">
                      <p:stCondLst>
                        <p:cond delay="0"/>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1+#ppt_h/2"/>
                                          </p:val>
                                        </p:tav>
                                        <p:tav tm="100000">
                                          <p:val>
                                            <p:strVal val="#ppt_y"/>
                                          </p:val>
                                        </p:tav>
                                      </p:tavLst>
                                    </p:anim>
                                  </p:childTnLst>
                                </p:cTn>
                              </p:par>
                              <p:par>
                                <p:cTn id="27" presetID="3" presetClass="emph" presetSubtype="2" fill="hold" grpId="1" nodeType="withEffect">
                                  <p:stCondLst>
                                    <p:cond delay="0"/>
                                  </p:stCondLst>
                                  <p:childTnLst>
                                    <p:animClr clrSpc="rgb" dir="cw">
                                      <p:cBhvr override="childStyle">
                                        <p:cTn id="28" dur="1000" fill="hold"/>
                                        <p:tgtEl>
                                          <p:spTgt spid="67"/>
                                        </p:tgtEl>
                                        <p:attrNameLst>
                                          <p:attrName>style.color</p:attrName>
                                        </p:attrNameLst>
                                      </p:cBhvr>
                                      <p:to>
                                        <a:srgbClr val="FF0505"/>
                                      </p:to>
                                    </p:animClr>
                                  </p:childTnLst>
                                </p:cTn>
                              </p:par>
                            </p:childTnLst>
                          </p:cTn>
                        </p:par>
                      </p:childTnLst>
                    </p:cTn>
                  </p:par>
                </p:childTnLst>
              </p:cTn>
              <p:nextCondLst>
                <p:cond evt="onClick" delay="0">
                  <p:tgtEl>
                    <p:spTgt spid="59"/>
                  </p:tgtEl>
                </p:cond>
              </p:nextCondLst>
            </p:seq>
            <p:seq concurrent="1" nextAc="seek">
              <p:cTn id="29" restart="whenNotActive" fill="hold" evtFilter="cancelBubble" nodeType="interactiveSeq">
                <p:stCondLst>
                  <p:cond evt="onClick" delay="0">
                    <p:tgtEl>
                      <p:spTgt spid="60"/>
                    </p:tgtEl>
                  </p:cond>
                </p:stCondLst>
                <p:endSync evt="end" delay="0">
                  <p:rtn val="all"/>
                </p:endSync>
                <p:childTnLst>
                  <p:par>
                    <p:cTn id="30" fill="hold">
                      <p:stCondLst>
                        <p:cond delay="0"/>
                      </p:stCondLst>
                      <p:childTnLst>
                        <p:par>
                          <p:cTn id="31" fill="hold">
                            <p:stCondLst>
                              <p:cond delay="0"/>
                            </p:stCondLst>
                            <p:childTnLst>
                              <p:par>
                                <p:cTn id="32" presetID="2" presetClass="exit" presetSubtype="4" fill="hold" grpId="1" nodeType="clickEffect">
                                  <p:stCondLst>
                                    <p:cond delay="0"/>
                                  </p:stCondLst>
                                  <p:childTnLst>
                                    <p:anim calcmode="lin" valueType="num">
                                      <p:cBhvr additive="base">
                                        <p:cTn id="33" dur="500"/>
                                        <p:tgtEl>
                                          <p:spTgt spid="54"/>
                                        </p:tgtEl>
                                        <p:attrNameLst>
                                          <p:attrName>ppt_x</p:attrName>
                                        </p:attrNameLst>
                                      </p:cBhvr>
                                      <p:tavLst>
                                        <p:tav tm="0">
                                          <p:val>
                                            <p:strVal val="ppt_x"/>
                                          </p:val>
                                        </p:tav>
                                        <p:tav tm="100000">
                                          <p:val>
                                            <p:strVal val="ppt_x"/>
                                          </p:val>
                                        </p:tav>
                                      </p:tavLst>
                                    </p:anim>
                                    <p:anim calcmode="lin" valueType="num">
                                      <p:cBhvr additive="base">
                                        <p:cTn id="34" dur="500"/>
                                        <p:tgtEl>
                                          <p:spTgt spid="54"/>
                                        </p:tgtEl>
                                        <p:attrNameLst>
                                          <p:attrName>ppt_y</p:attrName>
                                        </p:attrNameLst>
                                      </p:cBhvr>
                                      <p:tavLst>
                                        <p:tav tm="0">
                                          <p:val>
                                            <p:strVal val="ppt_y"/>
                                          </p:val>
                                        </p:tav>
                                        <p:tav tm="100000">
                                          <p:val>
                                            <p:strVal val="1+ppt_h/2"/>
                                          </p:val>
                                        </p:tav>
                                      </p:tavLst>
                                    </p:anim>
                                    <p:set>
                                      <p:cBhvr>
                                        <p:cTn id="35" dur="1" fill="hold">
                                          <p:stCondLst>
                                            <p:cond delay="499"/>
                                          </p:stCondLst>
                                        </p:cTn>
                                        <p:tgtEl>
                                          <p:spTgt spid="54"/>
                                        </p:tgtEl>
                                        <p:attrNameLst>
                                          <p:attrName>style.visibility</p:attrName>
                                        </p:attrNameLst>
                                      </p:cBhvr>
                                      <p:to>
                                        <p:strVal val="hidden"/>
                                      </p:to>
                                    </p:set>
                                  </p:childTnLst>
                                </p:cTn>
                              </p:par>
                              <p:par>
                                <p:cTn id="36" presetID="3" presetClass="emph" presetSubtype="2" fill="hold" grpId="0" nodeType="withEffect">
                                  <p:stCondLst>
                                    <p:cond delay="0"/>
                                  </p:stCondLst>
                                  <p:childTnLst>
                                    <p:animClr clrSpc="rgb" dir="cw">
                                      <p:cBhvr override="childStyle">
                                        <p:cTn id="37" dur="1000" fill="hold"/>
                                        <p:tgtEl>
                                          <p:spTgt spid="67"/>
                                        </p:tgtEl>
                                        <p:attrNameLst>
                                          <p:attrName>style.color</p:attrName>
                                        </p:attrNameLst>
                                      </p:cBhvr>
                                      <p:to>
                                        <a:schemeClr val="tx1"/>
                                      </p:to>
                                    </p:animClr>
                                  </p:childTnLst>
                                </p:cTn>
                              </p:par>
                            </p:childTnLst>
                          </p:cTn>
                        </p:par>
                      </p:childTnLst>
                    </p:cTn>
                  </p:par>
                </p:childTnLst>
              </p:cTn>
              <p:nextCondLst>
                <p:cond evt="onClick" delay="0">
                  <p:tgtEl>
                    <p:spTgt spid="60"/>
                  </p:tgtEl>
                </p:cond>
              </p:nextCondLst>
            </p:seq>
            <p:seq concurrent="1" nextAc="seek">
              <p:cTn id="38" restart="whenNotActive" fill="hold" evtFilter="cancelBubble" nodeType="interactiveSeq">
                <p:stCondLst>
                  <p:cond evt="onClick" delay="0">
                    <p:tgtEl>
                      <p:spTgt spid="61"/>
                    </p:tgtEl>
                  </p:cond>
                </p:stCondLst>
                <p:endSync evt="end" delay="0">
                  <p:rtn val="all"/>
                </p:endSync>
                <p:childTnLst>
                  <p:par>
                    <p:cTn id="39" fill="hold">
                      <p:stCondLst>
                        <p:cond delay="0"/>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ppt_x"/>
                                          </p:val>
                                        </p:tav>
                                        <p:tav tm="100000">
                                          <p:val>
                                            <p:strVal val="#ppt_x"/>
                                          </p:val>
                                        </p:tav>
                                      </p:tavLst>
                                    </p:anim>
                                    <p:anim calcmode="lin" valueType="num">
                                      <p:cBhvr additive="base">
                                        <p:cTn id="44" dur="500" fill="hold"/>
                                        <p:tgtEl>
                                          <p:spTgt spid="55"/>
                                        </p:tgtEl>
                                        <p:attrNameLst>
                                          <p:attrName>ppt_y</p:attrName>
                                        </p:attrNameLst>
                                      </p:cBhvr>
                                      <p:tavLst>
                                        <p:tav tm="0">
                                          <p:val>
                                            <p:strVal val="1+#ppt_h/2"/>
                                          </p:val>
                                        </p:tav>
                                        <p:tav tm="100000">
                                          <p:val>
                                            <p:strVal val="#ppt_y"/>
                                          </p:val>
                                        </p:tav>
                                      </p:tavLst>
                                    </p:anim>
                                  </p:childTnLst>
                                </p:cTn>
                              </p:par>
                              <p:par>
                                <p:cTn id="45" presetID="3" presetClass="emph" presetSubtype="2" fill="hold" grpId="0" nodeType="withEffect">
                                  <p:stCondLst>
                                    <p:cond delay="0"/>
                                  </p:stCondLst>
                                  <p:childTnLst>
                                    <p:animClr clrSpc="rgb" dir="cw">
                                      <p:cBhvr override="childStyle">
                                        <p:cTn id="46" dur="1000" fill="hold"/>
                                        <p:tgtEl>
                                          <p:spTgt spid="68"/>
                                        </p:tgtEl>
                                        <p:attrNameLst>
                                          <p:attrName>style.color</p:attrName>
                                        </p:attrNameLst>
                                      </p:cBhvr>
                                      <p:to>
                                        <a:srgbClr val="FF0505"/>
                                      </p:to>
                                    </p:animClr>
                                  </p:childTnLst>
                                </p:cTn>
                              </p:par>
                            </p:childTnLst>
                          </p:cTn>
                        </p:par>
                      </p:childTnLst>
                    </p:cTn>
                  </p:par>
                </p:childTnLst>
              </p:cTn>
              <p:nextCondLst>
                <p:cond evt="onClick" delay="0">
                  <p:tgtEl>
                    <p:spTgt spid="61"/>
                  </p:tgtEl>
                </p:cond>
              </p:nextCondLst>
            </p:seq>
            <p:seq concurrent="1" nextAc="seek">
              <p:cTn id="47" restart="whenNotActive" fill="hold" evtFilter="cancelBubble" nodeType="interactiveSeq">
                <p:stCondLst>
                  <p:cond evt="onClick" delay="0">
                    <p:tgtEl>
                      <p:spTgt spid="62"/>
                    </p:tgtEl>
                  </p:cond>
                </p:stCondLst>
                <p:endSync evt="end" delay="0">
                  <p:rtn val="all"/>
                </p:endSync>
                <p:childTnLst>
                  <p:par>
                    <p:cTn id="48" fill="hold">
                      <p:stCondLst>
                        <p:cond delay="0"/>
                      </p:stCondLst>
                      <p:childTnLst>
                        <p:par>
                          <p:cTn id="49" fill="hold">
                            <p:stCondLst>
                              <p:cond delay="0"/>
                            </p:stCondLst>
                            <p:childTnLst>
                              <p:par>
                                <p:cTn id="50" presetID="2" presetClass="exit" presetSubtype="4" fill="hold" grpId="1" nodeType="clickEffect">
                                  <p:stCondLst>
                                    <p:cond delay="0"/>
                                  </p:stCondLst>
                                  <p:childTnLst>
                                    <p:anim calcmode="lin" valueType="num">
                                      <p:cBhvr additive="base">
                                        <p:cTn id="51" dur="500"/>
                                        <p:tgtEl>
                                          <p:spTgt spid="55"/>
                                        </p:tgtEl>
                                        <p:attrNameLst>
                                          <p:attrName>ppt_x</p:attrName>
                                        </p:attrNameLst>
                                      </p:cBhvr>
                                      <p:tavLst>
                                        <p:tav tm="0">
                                          <p:val>
                                            <p:strVal val="ppt_x"/>
                                          </p:val>
                                        </p:tav>
                                        <p:tav tm="100000">
                                          <p:val>
                                            <p:strVal val="ppt_x"/>
                                          </p:val>
                                        </p:tav>
                                      </p:tavLst>
                                    </p:anim>
                                    <p:anim calcmode="lin" valueType="num">
                                      <p:cBhvr additive="base">
                                        <p:cTn id="52" dur="500"/>
                                        <p:tgtEl>
                                          <p:spTgt spid="55"/>
                                        </p:tgtEl>
                                        <p:attrNameLst>
                                          <p:attrName>ppt_y</p:attrName>
                                        </p:attrNameLst>
                                      </p:cBhvr>
                                      <p:tavLst>
                                        <p:tav tm="0">
                                          <p:val>
                                            <p:strVal val="ppt_y"/>
                                          </p:val>
                                        </p:tav>
                                        <p:tav tm="100000">
                                          <p:val>
                                            <p:strVal val="1+ppt_h/2"/>
                                          </p:val>
                                        </p:tav>
                                      </p:tavLst>
                                    </p:anim>
                                    <p:set>
                                      <p:cBhvr>
                                        <p:cTn id="53" dur="1" fill="hold">
                                          <p:stCondLst>
                                            <p:cond delay="499"/>
                                          </p:stCondLst>
                                        </p:cTn>
                                        <p:tgtEl>
                                          <p:spTgt spid="55"/>
                                        </p:tgtEl>
                                        <p:attrNameLst>
                                          <p:attrName>style.visibility</p:attrName>
                                        </p:attrNameLst>
                                      </p:cBhvr>
                                      <p:to>
                                        <p:strVal val="hidden"/>
                                      </p:to>
                                    </p:set>
                                  </p:childTnLst>
                                </p:cTn>
                              </p:par>
                              <p:par>
                                <p:cTn id="54" presetID="3" presetClass="emph" presetSubtype="2" fill="hold" grpId="1" nodeType="withEffect">
                                  <p:stCondLst>
                                    <p:cond delay="0"/>
                                  </p:stCondLst>
                                  <p:childTnLst>
                                    <p:animClr clrSpc="rgb" dir="cw">
                                      <p:cBhvr override="childStyle">
                                        <p:cTn id="55" dur="1000" fill="hold"/>
                                        <p:tgtEl>
                                          <p:spTgt spid="68"/>
                                        </p:tgtEl>
                                        <p:attrNameLst>
                                          <p:attrName>style.color</p:attrName>
                                        </p:attrNameLst>
                                      </p:cBhvr>
                                      <p:to>
                                        <a:schemeClr val="tx1"/>
                                      </p:to>
                                    </p:animClr>
                                  </p:childTnLst>
                                </p:cTn>
                              </p:par>
                            </p:childTnLst>
                          </p:cTn>
                        </p:par>
                      </p:childTnLst>
                    </p:cTn>
                  </p:par>
                </p:childTnLst>
              </p:cTn>
              <p:nextCondLst>
                <p:cond evt="onClick" delay="0">
                  <p:tgtEl>
                    <p:spTgt spid="62"/>
                  </p:tgtEl>
                </p:cond>
              </p:nextCondLst>
            </p:seq>
            <p:seq concurrent="1" nextAc="seek">
              <p:cTn id="56" restart="whenNotActive" fill="hold" evtFilter="cancelBubble" nodeType="interactiveSeq">
                <p:stCondLst>
                  <p:cond evt="onClick" delay="0">
                    <p:tgtEl>
                      <p:spTgt spid="63"/>
                    </p:tgtEl>
                  </p:cond>
                </p:stCondLst>
                <p:endSync evt="end" delay="0">
                  <p:rtn val="all"/>
                </p:endSync>
                <p:childTnLst>
                  <p:par>
                    <p:cTn id="57" fill="hold">
                      <p:stCondLst>
                        <p:cond delay="0"/>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ppt_x"/>
                                          </p:val>
                                        </p:tav>
                                        <p:tav tm="100000">
                                          <p:val>
                                            <p:strVal val="#ppt_x"/>
                                          </p:val>
                                        </p:tav>
                                      </p:tavLst>
                                    </p:anim>
                                    <p:anim calcmode="lin" valueType="num">
                                      <p:cBhvr additive="base">
                                        <p:cTn id="62" dur="500" fill="hold"/>
                                        <p:tgtEl>
                                          <p:spTgt spid="56"/>
                                        </p:tgtEl>
                                        <p:attrNameLst>
                                          <p:attrName>ppt_y</p:attrName>
                                        </p:attrNameLst>
                                      </p:cBhvr>
                                      <p:tavLst>
                                        <p:tav tm="0">
                                          <p:val>
                                            <p:strVal val="1+#ppt_h/2"/>
                                          </p:val>
                                        </p:tav>
                                        <p:tav tm="100000">
                                          <p:val>
                                            <p:strVal val="#ppt_y"/>
                                          </p:val>
                                        </p:tav>
                                      </p:tavLst>
                                    </p:anim>
                                  </p:childTnLst>
                                </p:cTn>
                              </p:par>
                              <p:par>
                                <p:cTn id="63" presetID="3" presetClass="emph" presetSubtype="2" fill="hold" grpId="0" nodeType="withEffect">
                                  <p:stCondLst>
                                    <p:cond delay="0"/>
                                  </p:stCondLst>
                                  <p:childTnLst>
                                    <p:animClr clrSpc="rgb" dir="cw">
                                      <p:cBhvr override="childStyle">
                                        <p:cTn id="64" dur="1000" fill="hold"/>
                                        <p:tgtEl>
                                          <p:spTgt spid="69"/>
                                        </p:tgtEl>
                                        <p:attrNameLst>
                                          <p:attrName>style.color</p:attrName>
                                        </p:attrNameLst>
                                      </p:cBhvr>
                                      <p:to>
                                        <a:srgbClr val="FF0505"/>
                                      </p:to>
                                    </p:animClr>
                                  </p:childTnLst>
                                </p:cTn>
                              </p:par>
                            </p:childTnLst>
                          </p:cTn>
                        </p:par>
                      </p:childTnLst>
                    </p:cTn>
                  </p:par>
                </p:childTnLst>
              </p:cTn>
              <p:nextCondLst>
                <p:cond evt="onClick" delay="0">
                  <p:tgtEl>
                    <p:spTgt spid="63"/>
                  </p:tgtEl>
                </p:cond>
              </p:nextCondLst>
            </p:seq>
            <p:seq concurrent="1" nextAc="seek">
              <p:cTn id="65" restart="whenNotActive" fill="hold" evtFilter="cancelBubble" nodeType="interactiveSeq">
                <p:stCondLst>
                  <p:cond evt="onClick" delay="0">
                    <p:tgtEl>
                      <p:spTgt spid="3072"/>
                    </p:tgtEl>
                  </p:cond>
                </p:stCondLst>
                <p:endSync evt="end" delay="0">
                  <p:rtn val="all"/>
                </p:endSync>
                <p:childTnLst>
                  <p:par>
                    <p:cTn id="66" fill="hold">
                      <p:stCondLst>
                        <p:cond delay="0"/>
                      </p:stCondLst>
                      <p:childTnLst>
                        <p:par>
                          <p:cTn id="67" fill="hold">
                            <p:stCondLst>
                              <p:cond delay="0"/>
                            </p:stCondLst>
                            <p:childTnLst>
                              <p:par>
                                <p:cTn id="68" presetID="2" presetClass="exit" presetSubtype="4" fill="hold" grpId="1" nodeType="clickEffect">
                                  <p:stCondLst>
                                    <p:cond delay="0"/>
                                  </p:stCondLst>
                                  <p:childTnLst>
                                    <p:anim calcmode="lin" valueType="num">
                                      <p:cBhvr additive="base">
                                        <p:cTn id="69" dur="500"/>
                                        <p:tgtEl>
                                          <p:spTgt spid="56"/>
                                        </p:tgtEl>
                                        <p:attrNameLst>
                                          <p:attrName>ppt_x</p:attrName>
                                        </p:attrNameLst>
                                      </p:cBhvr>
                                      <p:tavLst>
                                        <p:tav tm="0">
                                          <p:val>
                                            <p:strVal val="ppt_x"/>
                                          </p:val>
                                        </p:tav>
                                        <p:tav tm="100000">
                                          <p:val>
                                            <p:strVal val="ppt_x"/>
                                          </p:val>
                                        </p:tav>
                                      </p:tavLst>
                                    </p:anim>
                                    <p:anim calcmode="lin" valueType="num">
                                      <p:cBhvr additive="base">
                                        <p:cTn id="70" dur="500"/>
                                        <p:tgtEl>
                                          <p:spTgt spid="56"/>
                                        </p:tgtEl>
                                        <p:attrNameLst>
                                          <p:attrName>ppt_y</p:attrName>
                                        </p:attrNameLst>
                                      </p:cBhvr>
                                      <p:tavLst>
                                        <p:tav tm="0">
                                          <p:val>
                                            <p:strVal val="ppt_y"/>
                                          </p:val>
                                        </p:tav>
                                        <p:tav tm="100000">
                                          <p:val>
                                            <p:strVal val="1+ppt_h/2"/>
                                          </p:val>
                                        </p:tav>
                                      </p:tavLst>
                                    </p:anim>
                                    <p:set>
                                      <p:cBhvr>
                                        <p:cTn id="71" dur="1" fill="hold">
                                          <p:stCondLst>
                                            <p:cond delay="499"/>
                                          </p:stCondLst>
                                        </p:cTn>
                                        <p:tgtEl>
                                          <p:spTgt spid="56"/>
                                        </p:tgtEl>
                                        <p:attrNameLst>
                                          <p:attrName>style.visibility</p:attrName>
                                        </p:attrNameLst>
                                      </p:cBhvr>
                                      <p:to>
                                        <p:strVal val="hidden"/>
                                      </p:to>
                                    </p:set>
                                  </p:childTnLst>
                                </p:cTn>
                              </p:par>
                              <p:par>
                                <p:cTn id="72" presetID="3" presetClass="emph" presetSubtype="2" fill="hold" grpId="1" nodeType="withEffect">
                                  <p:stCondLst>
                                    <p:cond delay="0"/>
                                  </p:stCondLst>
                                  <p:childTnLst>
                                    <p:animClr clrSpc="rgb" dir="cw">
                                      <p:cBhvr override="childStyle">
                                        <p:cTn id="73" dur="1000" fill="hold"/>
                                        <p:tgtEl>
                                          <p:spTgt spid="69"/>
                                        </p:tgtEl>
                                        <p:attrNameLst>
                                          <p:attrName>style.color</p:attrName>
                                        </p:attrNameLst>
                                      </p:cBhvr>
                                      <p:to>
                                        <a:schemeClr val="tx1"/>
                                      </p:to>
                                    </p:animClr>
                                  </p:childTnLst>
                                </p:cTn>
                              </p:par>
                            </p:childTnLst>
                          </p:cTn>
                        </p:par>
                      </p:childTnLst>
                    </p:cTn>
                  </p:par>
                </p:childTnLst>
              </p:cTn>
              <p:nextCondLst>
                <p:cond evt="onClick" delay="0">
                  <p:tgtEl>
                    <p:spTgt spid="3072"/>
                  </p:tgtEl>
                </p:cond>
              </p:nextCondLst>
            </p:seq>
          </p:childTnLst>
        </p:cTn>
      </p:par>
    </p:tnLst>
    <p:bldLst>
      <p:bldP spid="10" grpId="0" animBg="1"/>
      <p:bldP spid="10" grpId="1" animBg="1"/>
      <p:bldP spid="54" grpId="0" animBg="1"/>
      <p:bldP spid="54" grpId="1" animBg="1"/>
      <p:bldP spid="55" grpId="0" animBg="1"/>
      <p:bldP spid="55" grpId="1" animBg="1"/>
      <p:bldP spid="56" grpId="0" animBg="1"/>
      <p:bldP spid="56" grpId="1" animBg="1"/>
      <p:bldP spid="3073" grpId="0"/>
      <p:bldP spid="3073" grpId="1"/>
      <p:bldP spid="67" grpId="0"/>
      <p:bldP spid="67" grpId="1"/>
      <p:bldP spid="68" grpId="0"/>
      <p:bldP spid="68" grpId="1"/>
      <p:bldP spid="69" grpId="0"/>
      <p:bldP spid="69"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llustration of tree roots and mushrooms">
            <a:extLst>
              <a:ext uri="{FF2B5EF4-FFF2-40B4-BE49-F238E27FC236}">
                <a16:creationId xmlns:a16="http://schemas.microsoft.com/office/drawing/2014/main" id="{70A794E0-E2A2-415E-8864-AED96FB52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o 5">
            <a:extLst>
              <a:ext uri="{FF2B5EF4-FFF2-40B4-BE49-F238E27FC236}">
                <a16:creationId xmlns:a16="http://schemas.microsoft.com/office/drawing/2014/main" id="{542E28E8-FB1D-47C9-B9DB-805E502D1F1F}"/>
              </a:ext>
            </a:extLst>
          </p:cNvPr>
          <p:cNvGraphicFramePr>
            <a:graphicFrameLocks noGrp="1"/>
          </p:cNvGraphicFramePr>
          <p:nvPr>
            <p:extLst>
              <p:ext uri="{D42A27DB-BD31-4B8C-83A1-F6EECF244321}">
                <p14:modId xmlns:p14="http://schemas.microsoft.com/office/powerpoint/2010/main" val="104575907"/>
              </p:ext>
            </p:extLst>
          </p:nvPr>
        </p:nvGraphicFramePr>
        <p:xfrm>
          <a:off x="700910" y="897812"/>
          <a:ext cx="11151566" cy="5062376"/>
        </p:xfrm>
        <a:graphic>
          <a:graphicData uri="http://schemas.openxmlformats.org/drawingml/2006/table">
            <a:tbl>
              <a:tblPr firstRow="1" bandRow="1">
                <a:tableStyleId>{5C22544A-7EE6-4342-B048-85BDC9FD1C3A}</a:tableStyleId>
              </a:tblPr>
              <a:tblGrid>
                <a:gridCol w="5575783">
                  <a:extLst>
                    <a:ext uri="{9D8B030D-6E8A-4147-A177-3AD203B41FA5}">
                      <a16:colId xmlns:a16="http://schemas.microsoft.com/office/drawing/2014/main" val="3802431020"/>
                    </a:ext>
                  </a:extLst>
                </a:gridCol>
                <a:gridCol w="5575783">
                  <a:extLst>
                    <a:ext uri="{9D8B030D-6E8A-4147-A177-3AD203B41FA5}">
                      <a16:colId xmlns:a16="http://schemas.microsoft.com/office/drawing/2014/main" val="3007331187"/>
                    </a:ext>
                  </a:extLst>
                </a:gridCol>
              </a:tblGrid>
              <a:tr h="552787">
                <a:tc>
                  <a:txBody>
                    <a:bodyPr/>
                    <a:lstStyle/>
                    <a:p>
                      <a:r>
                        <a:rPr lang="tr-TR" sz="3600" dirty="0">
                          <a:latin typeface="Bahnschrift Condensed" panose="020B0502040204020203" pitchFamily="34" charset="0"/>
                        </a:rPr>
                        <a:t>GSA HİBRİT KÜMELEME TEKNİKLERİ</a:t>
                      </a:r>
                    </a:p>
                  </a:txBody>
                  <a:tcPr>
                    <a:solidFill>
                      <a:schemeClr val="tx1">
                        <a:lumMod val="95000"/>
                        <a:lumOff val="5000"/>
                      </a:schemeClr>
                    </a:solidFill>
                  </a:tcPr>
                </a:tc>
                <a:tc>
                  <a:txBody>
                    <a:bodyPr/>
                    <a:lstStyle/>
                    <a:p>
                      <a:r>
                        <a:rPr lang="tr-TR" sz="3600" dirty="0">
                          <a:latin typeface="Bahnschrift Condensed" panose="020B0502040204020203" pitchFamily="34" charset="0"/>
                        </a:rPr>
                        <a:t>GSA HİBRİT SINIFLAMA TEKNİKLERİ</a:t>
                      </a:r>
                    </a:p>
                  </a:txBody>
                  <a:tcPr>
                    <a:solidFill>
                      <a:schemeClr val="tx1">
                        <a:lumMod val="95000"/>
                        <a:lumOff val="5000"/>
                      </a:schemeClr>
                    </a:solidFill>
                  </a:tcPr>
                </a:tc>
                <a:extLst>
                  <a:ext uri="{0D108BD9-81ED-4DB2-BD59-A6C34878D82A}">
                    <a16:rowId xmlns:a16="http://schemas.microsoft.com/office/drawing/2014/main" val="3616777760"/>
                  </a:ext>
                </a:extLst>
              </a:tr>
              <a:tr h="552787">
                <a:tc>
                  <a:txBody>
                    <a:bodyPr/>
                    <a:lstStyle/>
                    <a:p>
                      <a:r>
                        <a:rPr lang="tr-TR" sz="2800" dirty="0">
                          <a:latin typeface="Bahnschrift Condensed" panose="020B0502040204020203" pitchFamily="34" charset="0"/>
                        </a:rPr>
                        <a:t>k-</a:t>
                      </a:r>
                      <a:r>
                        <a:rPr lang="tr-TR" sz="2800" dirty="0" err="1">
                          <a:latin typeface="Bahnschrift Condensed" panose="020B0502040204020203" pitchFamily="34" charset="0"/>
                        </a:rPr>
                        <a:t>Harmonic</a:t>
                      </a:r>
                      <a:r>
                        <a:rPr lang="tr-TR" sz="2800" dirty="0">
                          <a:latin typeface="Bahnschrift Condensed" panose="020B0502040204020203" pitchFamily="34" charset="0"/>
                        </a:rPr>
                        <a:t> </a:t>
                      </a:r>
                      <a:r>
                        <a:rPr lang="tr-TR" sz="2800" dirty="0" err="1">
                          <a:latin typeface="Bahnschrift Condensed" panose="020B0502040204020203" pitchFamily="34" charset="0"/>
                        </a:rPr>
                        <a:t>Means</a:t>
                      </a:r>
                      <a:r>
                        <a:rPr lang="tr-TR" sz="2800" dirty="0">
                          <a:latin typeface="Bahnschrift Condensed" panose="020B0502040204020203" pitchFamily="34" charset="0"/>
                        </a:rPr>
                        <a:t>-GSA</a:t>
                      </a:r>
                    </a:p>
                  </a:txBody>
                  <a:tcPr>
                    <a:solidFill>
                      <a:srgbClr val="00FF00">
                        <a:alpha val="89804"/>
                      </a:srgbClr>
                    </a:solidFill>
                  </a:tcPr>
                </a:tc>
                <a:tc>
                  <a:txBody>
                    <a:bodyPr/>
                    <a:lstStyle/>
                    <a:p>
                      <a:r>
                        <a:rPr lang="tr-TR" sz="2800" dirty="0">
                          <a:latin typeface="Bahnschrift Condensed" panose="020B0502040204020203" pitchFamily="34" charset="0"/>
                        </a:rPr>
                        <a:t>GSA-</a:t>
                      </a:r>
                      <a:r>
                        <a:rPr lang="tr-TR" sz="2800" dirty="0" err="1">
                          <a:latin typeface="Bahnschrift Condensed" panose="020B0502040204020203" pitchFamily="34" charset="0"/>
                        </a:rPr>
                        <a:t>Support</a:t>
                      </a:r>
                      <a:r>
                        <a:rPr lang="tr-TR" sz="2800" dirty="0">
                          <a:latin typeface="Bahnschrift Condensed" panose="020B0502040204020203" pitchFamily="34" charset="0"/>
                        </a:rPr>
                        <a:t> </a:t>
                      </a:r>
                      <a:r>
                        <a:rPr lang="tr-TR" sz="2800" dirty="0" err="1">
                          <a:latin typeface="Bahnschrift Condensed" panose="020B0502040204020203" pitchFamily="34" charset="0"/>
                        </a:rPr>
                        <a:t>Vector</a:t>
                      </a:r>
                      <a:r>
                        <a:rPr lang="tr-TR" sz="2800" dirty="0">
                          <a:latin typeface="Bahnschrift Condensed" panose="020B0502040204020203" pitchFamily="34" charset="0"/>
                        </a:rPr>
                        <a:t> Machine (</a:t>
                      </a:r>
                      <a:r>
                        <a:rPr lang="tr-TR" sz="2800" dirty="0" err="1">
                          <a:latin typeface="Bahnschrift Condensed" panose="020B0502040204020203" pitchFamily="34" charset="0"/>
                        </a:rPr>
                        <a:t>SVM</a:t>
                      </a:r>
                      <a:r>
                        <a:rPr lang="tr-TR" sz="2800" dirty="0">
                          <a:latin typeface="Bahnschrift Condensed" panose="020B0502040204020203" pitchFamily="34" charset="0"/>
                        </a:rPr>
                        <a:t>) </a:t>
                      </a:r>
                    </a:p>
                  </a:txBody>
                  <a:tcPr>
                    <a:solidFill>
                      <a:srgbClr val="00FF00">
                        <a:alpha val="89804"/>
                      </a:srgbClr>
                    </a:solidFill>
                  </a:tcPr>
                </a:tc>
                <a:extLst>
                  <a:ext uri="{0D108BD9-81ED-4DB2-BD59-A6C34878D82A}">
                    <a16:rowId xmlns:a16="http://schemas.microsoft.com/office/drawing/2014/main" val="506422078"/>
                  </a:ext>
                </a:extLst>
              </a:tr>
              <a:tr h="552787">
                <a:tc>
                  <a:txBody>
                    <a:bodyPr/>
                    <a:lstStyle/>
                    <a:p>
                      <a:r>
                        <a:rPr lang="da-DK" sz="2800" dirty="0">
                          <a:latin typeface="Bahnschrift Condensed" panose="020B0502040204020203" pitchFamily="34" charset="0"/>
                        </a:rPr>
                        <a:t>GSA-Data Clustering</a:t>
                      </a:r>
                      <a:endParaRPr lang="tr-TR" sz="2800" dirty="0">
                        <a:latin typeface="Bahnschrift Condensed" panose="020B0502040204020203" pitchFamily="34" charset="0"/>
                      </a:endParaRPr>
                    </a:p>
                  </a:txBody>
                  <a:tcPr>
                    <a:solidFill>
                      <a:srgbClr val="00FF00">
                        <a:alpha val="89804"/>
                      </a:srgbClr>
                    </a:solidFill>
                  </a:tcPr>
                </a:tc>
                <a:tc>
                  <a:txBody>
                    <a:bodyPr/>
                    <a:lstStyle/>
                    <a:p>
                      <a:r>
                        <a:rPr lang="tr-TR" sz="2800" dirty="0">
                          <a:latin typeface="Bahnschrift Condensed" panose="020B0502040204020203" pitchFamily="34" charset="0"/>
                        </a:rPr>
                        <a:t>GSA-</a:t>
                      </a:r>
                      <a:r>
                        <a:rPr lang="tr-TR" sz="2800" dirty="0" err="1">
                          <a:latin typeface="Bahnschrift Condensed" panose="020B0502040204020203" pitchFamily="34" charset="0"/>
                        </a:rPr>
                        <a:t>Intervals</a:t>
                      </a:r>
                      <a:r>
                        <a:rPr lang="tr-TR" sz="2800" dirty="0">
                          <a:latin typeface="Bahnschrift Condensed" panose="020B0502040204020203" pitchFamily="34" charset="0"/>
                        </a:rPr>
                        <a:t> </a:t>
                      </a:r>
                      <a:r>
                        <a:rPr lang="tr-TR" sz="2800" dirty="0" err="1">
                          <a:latin typeface="Bahnschrift Condensed" panose="020B0502040204020203" pitchFamily="34" charset="0"/>
                        </a:rPr>
                        <a:t>Number</a:t>
                      </a:r>
                      <a:r>
                        <a:rPr lang="tr-TR" sz="2800" dirty="0">
                          <a:latin typeface="Bahnschrift Condensed" panose="020B0502040204020203" pitchFamily="34" charset="0"/>
                        </a:rPr>
                        <a:t> (</a:t>
                      </a:r>
                      <a:r>
                        <a:rPr lang="tr-TR" sz="2800" dirty="0" err="1">
                          <a:latin typeface="Bahnschrift Condensed" panose="020B0502040204020203" pitchFamily="34" charset="0"/>
                        </a:rPr>
                        <a:t>IN</a:t>
                      </a:r>
                      <a:r>
                        <a:rPr lang="tr-TR" sz="2800" dirty="0">
                          <a:latin typeface="Bahnschrift Condensed" panose="020B0502040204020203" pitchFamily="34" charset="0"/>
                        </a:rPr>
                        <a:t>) </a:t>
                      </a:r>
                      <a:r>
                        <a:rPr lang="tr-TR" sz="2800" dirty="0" err="1">
                          <a:latin typeface="Bahnschrift Condensed" panose="020B0502040204020203" pitchFamily="34" charset="0"/>
                        </a:rPr>
                        <a:t>KNN</a:t>
                      </a:r>
                      <a:r>
                        <a:rPr lang="tr-TR" sz="2800" dirty="0">
                          <a:latin typeface="Bahnschrift Condensed" panose="020B0502040204020203" pitchFamily="34" charset="0"/>
                        </a:rPr>
                        <a:t> </a:t>
                      </a:r>
                    </a:p>
                  </a:txBody>
                  <a:tcPr>
                    <a:solidFill>
                      <a:srgbClr val="00FF00">
                        <a:alpha val="89804"/>
                      </a:srgbClr>
                    </a:solidFill>
                  </a:tcPr>
                </a:tc>
                <a:extLst>
                  <a:ext uri="{0D108BD9-81ED-4DB2-BD59-A6C34878D82A}">
                    <a16:rowId xmlns:a16="http://schemas.microsoft.com/office/drawing/2014/main" val="4011899474"/>
                  </a:ext>
                </a:extLst>
              </a:tr>
              <a:tr h="552787">
                <a:tc>
                  <a:txBody>
                    <a:bodyPr/>
                    <a:lstStyle/>
                    <a:p>
                      <a:r>
                        <a:rPr lang="tr-TR" sz="2800" dirty="0">
                          <a:latin typeface="Bahnschrift Condensed" panose="020B0502040204020203" pitchFamily="34" charset="0"/>
                        </a:rPr>
                        <a:t>k-</a:t>
                      </a:r>
                      <a:r>
                        <a:rPr lang="tr-TR" sz="2800" dirty="0" err="1">
                          <a:latin typeface="Bahnschrift Condensed" panose="020B0502040204020203" pitchFamily="34" charset="0"/>
                        </a:rPr>
                        <a:t>Means</a:t>
                      </a:r>
                      <a:r>
                        <a:rPr lang="tr-TR" sz="2800" dirty="0">
                          <a:latin typeface="Bahnschrift Condensed" panose="020B0502040204020203" pitchFamily="34" charset="0"/>
                        </a:rPr>
                        <a:t>-GSA </a:t>
                      </a:r>
                    </a:p>
                  </a:txBody>
                  <a:tcPr>
                    <a:solidFill>
                      <a:srgbClr val="00FF00">
                        <a:alpha val="89804"/>
                      </a:srgbClr>
                    </a:solidFill>
                  </a:tcPr>
                </a:tc>
                <a:tc>
                  <a:txBody>
                    <a:bodyPr/>
                    <a:lstStyle/>
                    <a:p>
                      <a:r>
                        <a:rPr lang="tr-TR" sz="2800" dirty="0">
                          <a:latin typeface="Bahnschrift Condensed" panose="020B0502040204020203" pitchFamily="34" charset="0"/>
                        </a:rPr>
                        <a:t>GSA-</a:t>
                      </a:r>
                      <a:r>
                        <a:rPr lang="tr-TR" sz="2800" dirty="0" err="1">
                          <a:latin typeface="Bahnschrift Condensed" panose="020B0502040204020203" pitchFamily="34" charset="0"/>
                        </a:rPr>
                        <a:t>Neural</a:t>
                      </a:r>
                      <a:r>
                        <a:rPr lang="tr-TR" sz="2800" dirty="0">
                          <a:latin typeface="Bahnschrift Condensed" panose="020B0502040204020203" pitchFamily="34" charset="0"/>
                        </a:rPr>
                        <a:t> Network </a:t>
                      </a:r>
                      <a:r>
                        <a:rPr lang="tr-TR" sz="2800" dirty="0" err="1">
                          <a:latin typeface="Bahnschrift Condensed" panose="020B0502040204020203" pitchFamily="34" charset="0"/>
                        </a:rPr>
                        <a:t>Classifier</a:t>
                      </a:r>
                      <a:r>
                        <a:rPr lang="tr-TR" sz="2800" dirty="0">
                          <a:latin typeface="Bahnschrift Condensed" panose="020B0502040204020203" pitchFamily="34" charset="0"/>
                        </a:rPr>
                        <a:t> </a:t>
                      </a:r>
                    </a:p>
                  </a:txBody>
                  <a:tcPr>
                    <a:solidFill>
                      <a:srgbClr val="00FF00">
                        <a:alpha val="89804"/>
                      </a:srgbClr>
                    </a:solidFill>
                  </a:tcPr>
                </a:tc>
                <a:extLst>
                  <a:ext uri="{0D108BD9-81ED-4DB2-BD59-A6C34878D82A}">
                    <a16:rowId xmlns:a16="http://schemas.microsoft.com/office/drawing/2014/main" val="4283172552"/>
                  </a:ext>
                </a:extLst>
              </a:tr>
              <a:tr h="552787">
                <a:tc>
                  <a:txBody>
                    <a:bodyPr/>
                    <a:lstStyle/>
                    <a:p>
                      <a:r>
                        <a:rPr lang="tr-TR" sz="2800" dirty="0">
                          <a:latin typeface="Bahnschrift Condensed" panose="020B0502040204020203" pitchFamily="34" charset="0"/>
                        </a:rPr>
                        <a:t>GSA-</a:t>
                      </a:r>
                      <a:r>
                        <a:rPr lang="tr-TR" sz="2800" dirty="0" err="1">
                          <a:latin typeface="Bahnschrift Condensed" panose="020B0502040204020203" pitchFamily="34" charset="0"/>
                        </a:rPr>
                        <a:t>Heuristic</a:t>
                      </a:r>
                      <a:r>
                        <a:rPr lang="tr-TR" sz="2800" dirty="0">
                          <a:latin typeface="Bahnschrift Condensed" panose="020B0502040204020203" pitchFamily="34" charset="0"/>
                        </a:rPr>
                        <a:t> Search (</a:t>
                      </a:r>
                      <a:r>
                        <a:rPr lang="tr-TR" sz="2800" dirty="0" err="1">
                          <a:latin typeface="Bahnschrift Condensed" panose="020B0502040204020203" pitchFamily="34" charset="0"/>
                        </a:rPr>
                        <a:t>HS</a:t>
                      </a:r>
                      <a:r>
                        <a:rPr lang="tr-TR" sz="2800" dirty="0">
                          <a:latin typeface="Bahnschrift Condensed" panose="020B0502040204020203" pitchFamily="34" charset="0"/>
                        </a:rPr>
                        <a:t>) </a:t>
                      </a:r>
                    </a:p>
                  </a:txBody>
                  <a:tcPr>
                    <a:solidFill>
                      <a:srgbClr val="00FF00">
                        <a:alpha val="89804"/>
                      </a:srgbClr>
                    </a:solidFill>
                  </a:tcPr>
                </a:tc>
                <a:tc>
                  <a:txBody>
                    <a:bodyPr/>
                    <a:lstStyle/>
                    <a:p>
                      <a:r>
                        <a:rPr lang="tr-TR" sz="2800" dirty="0" err="1">
                          <a:latin typeface="Bahnschrift Condensed" panose="020B0502040204020203" pitchFamily="34" charset="0"/>
                        </a:rPr>
                        <a:t>Improved</a:t>
                      </a:r>
                      <a:r>
                        <a:rPr lang="tr-TR" sz="2800" dirty="0">
                          <a:latin typeface="Bahnschrift Condensed" panose="020B0502040204020203" pitchFamily="34" charset="0"/>
                        </a:rPr>
                        <a:t> Binary GSA-</a:t>
                      </a:r>
                      <a:r>
                        <a:rPr lang="tr-TR" sz="2800" dirty="0" err="1">
                          <a:latin typeface="Bahnschrift Condensed" panose="020B0502040204020203" pitchFamily="34" charset="0"/>
                        </a:rPr>
                        <a:t>SVM</a:t>
                      </a:r>
                      <a:r>
                        <a:rPr lang="tr-TR" sz="2800" dirty="0">
                          <a:latin typeface="Bahnschrift Condensed" panose="020B0502040204020203" pitchFamily="34" charset="0"/>
                        </a:rPr>
                        <a:t> </a:t>
                      </a:r>
                    </a:p>
                  </a:txBody>
                  <a:tcPr>
                    <a:solidFill>
                      <a:srgbClr val="00FF00">
                        <a:alpha val="89804"/>
                      </a:srgbClr>
                    </a:solidFill>
                  </a:tcPr>
                </a:tc>
                <a:extLst>
                  <a:ext uri="{0D108BD9-81ED-4DB2-BD59-A6C34878D82A}">
                    <a16:rowId xmlns:a16="http://schemas.microsoft.com/office/drawing/2014/main" val="614094195"/>
                  </a:ext>
                </a:extLst>
              </a:tr>
              <a:tr h="552787">
                <a:tc>
                  <a:txBody>
                    <a:bodyPr/>
                    <a:lstStyle/>
                    <a:p>
                      <a:r>
                        <a:rPr lang="tr-TR" sz="2800" dirty="0">
                          <a:latin typeface="Bahnschrift Condensed" panose="020B0502040204020203" pitchFamily="34" charset="0"/>
                        </a:rPr>
                        <a:t>GSA-</a:t>
                      </a:r>
                      <a:r>
                        <a:rPr lang="tr-TR" sz="2800" dirty="0" err="1">
                          <a:latin typeface="Bahnschrift Condensed" panose="020B0502040204020203" pitchFamily="34" charset="0"/>
                        </a:rPr>
                        <a:t>Kernel</a:t>
                      </a:r>
                      <a:r>
                        <a:rPr lang="tr-TR" sz="2800" dirty="0">
                          <a:latin typeface="Bahnschrift Condensed" panose="020B0502040204020203" pitchFamily="34" charset="0"/>
                        </a:rPr>
                        <a:t> Clustering </a:t>
                      </a:r>
                    </a:p>
                  </a:txBody>
                  <a:tcPr>
                    <a:solidFill>
                      <a:srgbClr val="00FF00">
                        <a:alpha val="89804"/>
                      </a:srgbClr>
                    </a:solidFill>
                  </a:tcPr>
                </a:tc>
                <a:tc>
                  <a:txBody>
                    <a:bodyPr/>
                    <a:lstStyle/>
                    <a:p>
                      <a:r>
                        <a:rPr lang="tr-TR" sz="2800" dirty="0">
                          <a:latin typeface="Bahnschrift Condensed" panose="020B0502040204020203" pitchFamily="34" charset="0"/>
                        </a:rPr>
                        <a:t>GSA-Optimum </a:t>
                      </a:r>
                      <a:r>
                        <a:rPr lang="tr-TR" sz="2800" dirty="0" err="1">
                          <a:latin typeface="Bahnschrift Condensed" panose="020B0502040204020203" pitchFamily="34" charset="0"/>
                        </a:rPr>
                        <a:t>Path</a:t>
                      </a:r>
                      <a:r>
                        <a:rPr lang="tr-TR" sz="2800" dirty="0">
                          <a:latin typeface="Bahnschrift Condensed" panose="020B0502040204020203" pitchFamily="34" charset="0"/>
                        </a:rPr>
                        <a:t> </a:t>
                      </a:r>
                      <a:r>
                        <a:rPr lang="tr-TR" sz="2800" dirty="0" err="1">
                          <a:latin typeface="Bahnschrift Condensed" panose="020B0502040204020203" pitchFamily="34" charset="0"/>
                        </a:rPr>
                        <a:t>Forest</a:t>
                      </a:r>
                      <a:r>
                        <a:rPr lang="tr-TR" sz="2800" dirty="0">
                          <a:latin typeface="Bahnschrift Condensed" panose="020B0502040204020203" pitchFamily="34" charset="0"/>
                        </a:rPr>
                        <a:t> (</a:t>
                      </a:r>
                      <a:r>
                        <a:rPr lang="tr-TR" sz="2800" dirty="0" err="1">
                          <a:latin typeface="Bahnschrift Condensed" panose="020B0502040204020203" pitchFamily="34" charset="0"/>
                        </a:rPr>
                        <a:t>OPF</a:t>
                      </a:r>
                      <a:r>
                        <a:rPr lang="tr-TR" sz="2800" dirty="0">
                          <a:latin typeface="Bahnschrift Condensed" panose="020B0502040204020203" pitchFamily="34" charset="0"/>
                        </a:rPr>
                        <a:t>) </a:t>
                      </a:r>
                    </a:p>
                  </a:txBody>
                  <a:tcPr>
                    <a:solidFill>
                      <a:srgbClr val="00FF00">
                        <a:alpha val="89804"/>
                      </a:srgbClr>
                    </a:solidFill>
                  </a:tcPr>
                </a:tc>
                <a:extLst>
                  <a:ext uri="{0D108BD9-81ED-4DB2-BD59-A6C34878D82A}">
                    <a16:rowId xmlns:a16="http://schemas.microsoft.com/office/drawing/2014/main" val="1880043668"/>
                  </a:ext>
                </a:extLst>
              </a:tr>
              <a:tr h="552787">
                <a:tc>
                  <a:txBody>
                    <a:bodyPr/>
                    <a:lstStyle/>
                    <a:p>
                      <a:r>
                        <a:rPr lang="tr-TR" sz="2800" dirty="0" err="1">
                          <a:latin typeface="Bahnschrift Condensed" panose="020B0502040204020203" pitchFamily="34" charset="0"/>
                        </a:rPr>
                        <a:t>Grouping</a:t>
                      </a:r>
                      <a:r>
                        <a:rPr lang="tr-TR" sz="2800" dirty="0">
                          <a:latin typeface="Bahnschrift Condensed" panose="020B0502040204020203" pitchFamily="34" charset="0"/>
                        </a:rPr>
                        <a:t> GSA </a:t>
                      </a:r>
                    </a:p>
                  </a:txBody>
                  <a:tcPr>
                    <a:solidFill>
                      <a:srgbClr val="00FF00">
                        <a:alpha val="89804"/>
                      </a:srgbClr>
                    </a:solidFill>
                  </a:tcPr>
                </a:tc>
                <a:tc>
                  <a:txBody>
                    <a:bodyPr/>
                    <a:lstStyle/>
                    <a:p>
                      <a:r>
                        <a:rPr lang="tr-TR" sz="2800" dirty="0" err="1">
                          <a:latin typeface="Bahnschrift Condensed" panose="020B0502040204020203" pitchFamily="34" charset="0"/>
                        </a:rPr>
                        <a:t>Evolutionary</a:t>
                      </a:r>
                      <a:r>
                        <a:rPr lang="tr-TR" sz="2800" dirty="0">
                          <a:latin typeface="Bahnschrift Condensed" panose="020B0502040204020203" pitchFamily="34" charset="0"/>
                        </a:rPr>
                        <a:t> GSA </a:t>
                      </a:r>
                    </a:p>
                  </a:txBody>
                  <a:tcPr>
                    <a:solidFill>
                      <a:srgbClr val="00FF00">
                        <a:alpha val="89804"/>
                      </a:srgbClr>
                    </a:solidFill>
                  </a:tcPr>
                </a:tc>
                <a:extLst>
                  <a:ext uri="{0D108BD9-81ED-4DB2-BD59-A6C34878D82A}">
                    <a16:rowId xmlns:a16="http://schemas.microsoft.com/office/drawing/2014/main" val="4006141549"/>
                  </a:ext>
                </a:extLst>
              </a:tr>
              <a:tr h="552787">
                <a:tc>
                  <a:txBody>
                    <a:bodyPr/>
                    <a:lstStyle/>
                    <a:p>
                      <a:r>
                        <a:rPr lang="tr-TR" sz="2800" dirty="0">
                          <a:latin typeface="Bahnschrift Condensed" panose="020B0502040204020203" pitchFamily="34" charset="0"/>
                        </a:rPr>
                        <a:t>GSA- </a:t>
                      </a:r>
                      <a:r>
                        <a:rPr lang="tr-TR" sz="2800" dirty="0" err="1">
                          <a:latin typeface="Bahnschrift Condensed" panose="020B0502040204020203" pitchFamily="34" charset="0"/>
                        </a:rPr>
                        <a:t>Automatic</a:t>
                      </a:r>
                      <a:r>
                        <a:rPr lang="tr-TR" sz="2800" dirty="0">
                          <a:latin typeface="Bahnschrift Condensed" panose="020B0502040204020203" pitchFamily="34" charset="0"/>
                        </a:rPr>
                        <a:t> Clustering </a:t>
                      </a:r>
                    </a:p>
                  </a:txBody>
                  <a:tcPr>
                    <a:solidFill>
                      <a:srgbClr val="00FF00">
                        <a:alpha val="89804"/>
                      </a:srgbClr>
                    </a:solidFill>
                  </a:tcPr>
                </a:tc>
                <a:tc>
                  <a:txBody>
                    <a:bodyPr/>
                    <a:lstStyle/>
                    <a:p>
                      <a:r>
                        <a:rPr lang="tr-TR" sz="2800" dirty="0" err="1">
                          <a:latin typeface="Bahnschrift Condensed" panose="020B0502040204020203" pitchFamily="34" charset="0"/>
                        </a:rPr>
                        <a:t>Improved</a:t>
                      </a:r>
                      <a:r>
                        <a:rPr lang="tr-TR" sz="2800" dirty="0">
                          <a:latin typeface="Bahnschrift Condensed" panose="020B0502040204020203" pitchFamily="34" charset="0"/>
                        </a:rPr>
                        <a:t> GSA-</a:t>
                      </a:r>
                      <a:r>
                        <a:rPr lang="tr-TR" sz="2800" dirty="0" err="1">
                          <a:latin typeface="Bahnschrift Condensed" panose="020B0502040204020203" pitchFamily="34" charset="0"/>
                        </a:rPr>
                        <a:t>KNN</a:t>
                      </a:r>
                      <a:r>
                        <a:rPr lang="tr-TR" sz="2800" dirty="0">
                          <a:latin typeface="Bahnschrift Condensed" panose="020B0502040204020203" pitchFamily="34" charset="0"/>
                        </a:rPr>
                        <a:t> </a:t>
                      </a:r>
                    </a:p>
                  </a:txBody>
                  <a:tcPr>
                    <a:solidFill>
                      <a:srgbClr val="00FF00">
                        <a:alpha val="89804"/>
                      </a:srgbClr>
                    </a:solidFill>
                  </a:tcPr>
                </a:tc>
                <a:extLst>
                  <a:ext uri="{0D108BD9-81ED-4DB2-BD59-A6C34878D82A}">
                    <a16:rowId xmlns:a16="http://schemas.microsoft.com/office/drawing/2014/main" val="1990950892"/>
                  </a:ext>
                </a:extLst>
              </a:tr>
              <a:tr h="552787">
                <a:tc>
                  <a:txBody>
                    <a:bodyPr/>
                    <a:lstStyle/>
                    <a:p>
                      <a:r>
                        <a:rPr lang="tr-TR" sz="2800" dirty="0" err="1">
                          <a:latin typeface="Bahnschrift Condensed" panose="020B0502040204020203" pitchFamily="34" charset="0"/>
                        </a:rPr>
                        <a:t>Bird</a:t>
                      </a:r>
                      <a:r>
                        <a:rPr lang="tr-TR" sz="2800" dirty="0">
                          <a:latin typeface="Bahnschrift Condensed" panose="020B0502040204020203" pitchFamily="34" charset="0"/>
                        </a:rPr>
                        <a:t> </a:t>
                      </a:r>
                      <a:r>
                        <a:rPr lang="tr-TR" sz="2800" dirty="0" err="1">
                          <a:latin typeface="Bahnschrift Condensed" panose="020B0502040204020203" pitchFamily="34" charset="0"/>
                        </a:rPr>
                        <a:t>Flock</a:t>
                      </a:r>
                      <a:r>
                        <a:rPr lang="tr-TR" sz="2800" dirty="0">
                          <a:latin typeface="Bahnschrift Condensed" panose="020B0502040204020203" pitchFamily="34" charset="0"/>
                        </a:rPr>
                        <a:t> GSA-Data Clustering </a:t>
                      </a:r>
                    </a:p>
                  </a:txBody>
                  <a:tcPr>
                    <a:solidFill>
                      <a:srgbClr val="00FF00">
                        <a:alpha val="89804"/>
                      </a:srgbClr>
                    </a:solidFill>
                  </a:tcPr>
                </a:tc>
                <a:tc>
                  <a:txBody>
                    <a:bodyPr/>
                    <a:lstStyle/>
                    <a:p>
                      <a:r>
                        <a:rPr lang="tr-TR" sz="2800" dirty="0">
                          <a:latin typeface="Bahnschrift Condensed" panose="020B0502040204020203" pitchFamily="34" charset="0"/>
                        </a:rPr>
                        <a:t>Binary Quantum GSA </a:t>
                      </a:r>
                    </a:p>
                  </a:txBody>
                  <a:tcPr>
                    <a:solidFill>
                      <a:srgbClr val="00FF00">
                        <a:alpha val="89804"/>
                      </a:srgbClr>
                    </a:solidFill>
                  </a:tcPr>
                </a:tc>
                <a:extLst>
                  <a:ext uri="{0D108BD9-81ED-4DB2-BD59-A6C34878D82A}">
                    <a16:rowId xmlns:a16="http://schemas.microsoft.com/office/drawing/2014/main" val="1688563391"/>
                  </a:ext>
                </a:extLst>
              </a:tr>
            </a:tbl>
          </a:graphicData>
        </a:graphic>
      </p:graphicFrame>
    </p:spTree>
    <p:extLst>
      <p:ext uri="{BB962C8B-B14F-4D97-AF65-F5344CB8AC3E}">
        <p14:creationId xmlns:p14="http://schemas.microsoft.com/office/powerpoint/2010/main" val="2853620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bstract Abstract Wallpapers Wallpapers - Most Popular Abstract Abstract  Wallpapers Backgrounds - BrowseCat.Net">
            <a:extLst>
              <a:ext uri="{FF2B5EF4-FFF2-40B4-BE49-F238E27FC236}">
                <a16:creationId xmlns:a16="http://schemas.microsoft.com/office/drawing/2014/main" id="{E325C7F8-DA5D-44BA-A0B0-126C09E4037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5" name="Başlık 1">
            <a:extLst>
              <a:ext uri="{FF2B5EF4-FFF2-40B4-BE49-F238E27FC236}">
                <a16:creationId xmlns:a16="http://schemas.microsoft.com/office/drawing/2014/main" id="{36491791-EBE4-4D0A-B729-F7BED43BC1DA}"/>
              </a:ext>
            </a:extLst>
          </p:cNvPr>
          <p:cNvSpPr>
            <a:spLocks noGrp="1"/>
          </p:cNvSpPr>
          <p:nvPr>
            <p:ph type="title"/>
          </p:nvPr>
        </p:nvSpPr>
        <p:spPr>
          <a:xfrm>
            <a:off x="162560" y="141606"/>
            <a:ext cx="11765280" cy="803542"/>
          </a:xfrm>
        </p:spPr>
        <p:style>
          <a:lnRef idx="2">
            <a:schemeClr val="dk1"/>
          </a:lnRef>
          <a:fillRef idx="1">
            <a:schemeClr val="lt1"/>
          </a:fillRef>
          <a:effectRef idx="0">
            <a:schemeClr val="dk1"/>
          </a:effectRef>
          <a:fontRef idx="minor">
            <a:schemeClr val="dk1"/>
          </a:fontRef>
        </p:style>
        <p:txBody>
          <a:bodyPr/>
          <a:lstStyle/>
          <a:p>
            <a:pPr algn="ctr"/>
            <a:r>
              <a:rPr lang="tr-TR" dirty="0"/>
              <a:t>Özetle</a:t>
            </a:r>
          </a:p>
        </p:txBody>
      </p:sp>
      <p:pic>
        <p:nvPicPr>
          <p:cNvPr id="46" name="Resim 45">
            <a:extLst>
              <a:ext uri="{FF2B5EF4-FFF2-40B4-BE49-F238E27FC236}">
                <a16:creationId xmlns:a16="http://schemas.microsoft.com/office/drawing/2014/main" id="{BF972173-1C9A-4FA0-A928-83BC52502FCD}"/>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3268" y="1218320"/>
            <a:ext cx="3129151" cy="3062479"/>
          </a:xfrm>
          <a:prstGeom prst="rect">
            <a:avLst/>
          </a:prstGeom>
        </p:spPr>
      </p:pic>
      <p:pic>
        <p:nvPicPr>
          <p:cNvPr id="47" name="Resim 46">
            <a:extLst>
              <a:ext uri="{FF2B5EF4-FFF2-40B4-BE49-F238E27FC236}">
                <a16:creationId xmlns:a16="http://schemas.microsoft.com/office/drawing/2014/main" id="{F6B4267D-E25A-4F8F-9296-FD0102E97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3381" y="1110529"/>
            <a:ext cx="3355390" cy="3067279"/>
          </a:xfrm>
          <a:prstGeom prst="rect">
            <a:avLst/>
          </a:prstGeom>
        </p:spPr>
      </p:pic>
      <p:pic>
        <p:nvPicPr>
          <p:cNvPr id="48" name="Resim 47">
            <a:extLst>
              <a:ext uri="{FF2B5EF4-FFF2-40B4-BE49-F238E27FC236}">
                <a16:creationId xmlns:a16="http://schemas.microsoft.com/office/drawing/2014/main" id="{863DE7CD-E7D0-4964-BEE4-9B255B4976C1}"/>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519366" y="988058"/>
            <a:ext cx="4105386" cy="4081782"/>
          </a:xfrm>
          <a:prstGeom prst="rect">
            <a:avLst/>
          </a:prstGeom>
        </p:spPr>
      </p:pic>
      <p:sp>
        <p:nvSpPr>
          <p:cNvPr id="49" name="Metin kutusu 48">
            <a:extLst>
              <a:ext uri="{FF2B5EF4-FFF2-40B4-BE49-F238E27FC236}">
                <a16:creationId xmlns:a16="http://schemas.microsoft.com/office/drawing/2014/main" id="{8DDC81EA-48E9-4C56-A45B-55FBD8F1591B}"/>
              </a:ext>
            </a:extLst>
          </p:cNvPr>
          <p:cNvSpPr txBox="1"/>
          <p:nvPr/>
        </p:nvSpPr>
        <p:spPr>
          <a:xfrm>
            <a:off x="1312254" y="2103229"/>
            <a:ext cx="866140" cy="646331"/>
          </a:xfrm>
          <a:prstGeom prst="rect">
            <a:avLst/>
          </a:prstGeom>
          <a:noFill/>
        </p:spPr>
        <p:txBody>
          <a:bodyPr wrap="square" rtlCol="0">
            <a:spAutoFit/>
          </a:bodyPr>
          <a:lstStyle/>
          <a:p>
            <a:r>
              <a:rPr lang="tr-TR" b="1" dirty="0"/>
              <a:t>Nedir ? </a:t>
            </a:r>
          </a:p>
          <a:p>
            <a:endParaRPr lang="tr-TR" dirty="0"/>
          </a:p>
        </p:txBody>
      </p:sp>
      <p:sp>
        <p:nvSpPr>
          <p:cNvPr id="50" name="Metin kutusu 49">
            <a:extLst>
              <a:ext uri="{FF2B5EF4-FFF2-40B4-BE49-F238E27FC236}">
                <a16:creationId xmlns:a16="http://schemas.microsoft.com/office/drawing/2014/main" id="{22348064-A7E7-41DA-954A-9D17621F272C}"/>
              </a:ext>
            </a:extLst>
          </p:cNvPr>
          <p:cNvSpPr txBox="1"/>
          <p:nvPr/>
        </p:nvSpPr>
        <p:spPr>
          <a:xfrm>
            <a:off x="4683032" y="1922303"/>
            <a:ext cx="938135" cy="646331"/>
          </a:xfrm>
          <a:prstGeom prst="rect">
            <a:avLst/>
          </a:prstGeom>
          <a:noFill/>
        </p:spPr>
        <p:txBody>
          <a:bodyPr wrap="square" rtlCol="0">
            <a:spAutoFit/>
          </a:bodyPr>
          <a:lstStyle/>
          <a:p>
            <a:r>
              <a:rPr lang="tr-TR" b="1" dirty="0"/>
              <a:t>Yöntem</a:t>
            </a:r>
            <a:r>
              <a:rPr lang="tr-TR" dirty="0"/>
              <a:t>  </a:t>
            </a:r>
          </a:p>
          <a:p>
            <a:endParaRPr lang="tr-TR" dirty="0"/>
          </a:p>
        </p:txBody>
      </p:sp>
      <p:sp>
        <p:nvSpPr>
          <p:cNvPr id="51" name="Metin kutusu 50">
            <a:extLst>
              <a:ext uri="{FF2B5EF4-FFF2-40B4-BE49-F238E27FC236}">
                <a16:creationId xmlns:a16="http://schemas.microsoft.com/office/drawing/2014/main" id="{9DCE9DE0-AAC5-404A-A64F-6072762C94E1}"/>
              </a:ext>
            </a:extLst>
          </p:cNvPr>
          <p:cNvSpPr txBox="1"/>
          <p:nvPr/>
        </p:nvSpPr>
        <p:spPr>
          <a:xfrm>
            <a:off x="198894" y="2640429"/>
            <a:ext cx="3092861" cy="923330"/>
          </a:xfrm>
          <a:prstGeom prst="rect">
            <a:avLst/>
          </a:prstGeom>
          <a:noFill/>
        </p:spPr>
        <p:txBody>
          <a:bodyPr wrap="square" rtlCol="0">
            <a:spAutoFit/>
          </a:bodyPr>
          <a:lstStyle/>
          <a:p>
            <a:r>
              <a:rPr lang="tr-TR" dirty="0" err="1"/>
              <a:t>Fiziksel+Sürü</a:t>
            </a:r>
            <a:r>
              <a:rPr lang="tr-TR" dirty="0"/>
              <a:t>(popülasyon) tabanlı Sezgisel Optimizasyon Algoritması</a:t>
            </a:r>
          </a:p>
        </p:txBody>
      </p:sp>
      <p:sp>
        <p:nvSpPr>
          <p:cNvPr id="52" name="Metin kutusu 51">
            <a:extLst>
              <a:ext uri="{FF2B5EF4-FFF2-40B4-BE49-F238E27FC236}">
                <a16:creationId xmlns:a16="http://schemas.microsoft.com/office/drawing/2014/main" id="{E2A7B250-86AE-4FA1-8286-5C4D4F6F4525}"/>
              </a:ext>
            </a:extLst>
          </p:cNvPr>
          <p:cNvSpPr txBox="1"/>
          <p:nvPr/>
        </p:nvSpPr>
        <p:spPr>
          <a:xfrm>
            <a:off x="3592384" y="2302243"/>
            <a:ext cx="3092861" cy="923330"/>
          </a:xfrm>
          <a:prstGeom prst="rect">
            <a:avLst/>
          </a:prstGeom>
          <a:noFill/>
        </p:spPr>
        <p:txBody>
          <a:bodyPr wrap="square" rtlCol="0">
            <a:spAutoFit/>
          </a:bodyPr>
          <a:lstStyle/>
          <a:p>
            <a:pPr marL="285750" indent="-285750">
              <a:buFont typeface="Arial" panose="020B0604020202020204" pitchFamily="34" charset="0"/>
              <a:buChar char="•"/>
            </a:pPr>
            <a:r>
              <a:rPr lang="tr-TR" dirty="0"/>
              <a:t>Yerçekimi-</a:t>
            </a:r>
            <a:r>
              <a:rPr lang="tr-TR" dirty="0" err="1"/>
              <a:t>Kütleçekim</a:t>
            </a:r>
            <a:r>
              <a:rPr lang="tr-TR" dirty="0"/>
              <a:t> Yasası</a:t>
            </a:r>
          </a:p>
          <a:p>
            <a:pPr marL="285750" indent="-285750">
              <a:buFont typeface="Arial" panose="020B0604020202020204" pitchFamily="34" charset="0"/>
              <a:buChar char="•"/>
            </a:pPr>
            <a:r>
              <a:rPr lang="tr-TR" dirty="0"/>
              <a:t>Hareket Yasası</a:t>
            </a:r>
          </a:p>
          <a:p>
            <a:pPr marL="285750" indent="-285750">
              <a:buFont typeface="Arial" panose="020B0604020202020204" pitchFamily="34" charset="0"/>
              <a:buChar char="•"/>
            </a:pPr>
            <a:r>
              <a:rPr lang="tr-TR" dirty="0"/>
              <a:t>NEWTON </a:t>
            </a:r>
          </a:p>
        </p:txBody>
      </p:sp>
      <p:sp>
        <p:nvSpPr>
          <p:cNvPr id="53" name="Metin kutusu 52">
            <a:extLst>
              <a:ext uri="{FF2B5EF4-FFF2-40B4-BE49-F238E27FC236}">
                <a16:creationId xmlns:a16="http://schemas.microsoft.com/office/drawing/2014/main" id="{4143CF40-8957-4058-B8F0-1F4BDF6B8A29}"/>
              </a:ext>
            </a:extLst>
          </p:cNvPr>
          <p:cNvSpPr txBox="1"/>
          <p:nvPr/>
        </p:nvSpPr>
        <p:spPr>
          <a:xfrm>
            <a:off x="9113120" y="1997838"/>
            <a:ext cx="1016635" cy="646331"/>
          </a:xfrm>
          <a:prstGeom prst="rect">
            <a:avLst/>
          </a:prstGeom>
          <a:noFill/>
        </p:spPr>
        <p:txBody>
          <a:bodyPr wrap="square" rtlCol="0">
            <a:spAutoFit/>
          </a:bodyPr>
          <a:lstStyle/>
          <a:p>
            <a:r>
              <a:rPr lang="tr-TR" b="1" dirty="0"/>
              <a:t>Kullanım</a:t>
            </a:r>
            <a:endParaRPr lang="tr-TR" dirty="0"/>
          </a:p>
          <a:p>
            <a:endParaRPr lang="tr-TR" dirty="0"/>
          </a:p>
        </p:txBody>
      </p:sp>
      <p:sp>
        <p:nvSpPr>
          <p:cNvPr id="54" name="Metin kutusu 53">
            <a:extLst>
              <a:ext uri="{FF2B5EF4-FFF2-40B4-BE49-F238E27FC236}">
                <a16:creationId xmlns:a16="http://schemas.microsoft.com/office/drawing/2014/main" id="{95726B6B-6D19-492B-A124-A313A19B3B37}"/>
              </a:ext>
            </a:extLst>
          </p:cNvPr>
          <p:cNvSpPr txBox="1"/>
          <p:nvPr/>
        </p:nvSpPr>
        <p:spPr>
          <a:xfrm>
            <a:off x="7937519" y="2321003"/>
            <a:ext cx="3203371" cy="2585323"/>
          </a:xfrm>
          <a:prstGeom prst="rect">
            <a:avLst/>
          </a:prstGeom>
          <a:noFill/>
        </p:spPr>
        <p:txBody>
          <a:bodyPr wrap="square" rtlCol="0">
            <a:spAutoFit/>
          </a:bodyPr>
          <a:lstStyle/>
          <a:p>
            <a:r>
              <a:rPr lang="tr-TR" dirty="0"/>
              <a:t>Kümeleme ve Sınıflandırma problemlerinin çözümü için uygun(Geleneksel kümeleme ve sınıflandırma problemlerinin yerel optimumda takılma ve yüksek boyutluluk dezavantajlarının üstesinden gelir. )</a:t>
            </a:r>
          </a:p>
          <a:p>
            <a:endParaRPr lang="tr-TR" dirty="0"/>
          </a:p>
        </p:txBody>
      </p:sp>
      <p:sp>
        <p:nvSpPr>
          <p:cNvPr id="55" name="AutoShape 2">
            <a:extLst>
              <a:ext uri="{FF2B5EF4-FFF2-40B4-BE49-F238E27FC236}">
                <a16:creationId xmlns:a16="http://schemas.microsoft.com/office/drawing/2014/main" id="{1287FD0C-18F1-4702-902A-649E70EC76A1}"/>
              </a:ext>
            </a:extLst>
          </p:cNvPr>
          <p:cNvSpPr>
            <a:spLocks noChangeAspect="1" noChangeArrowheads="1"/>
          </p:cNvSpPr>
          <p:nvPr/>
        </p:nvSpPr>
        <p:spPr bwMode="auto">
          <a:xfrm>
            <a:off x="3529165" y="412053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56" name="Resim 55">
            <a:extLst>
              <a:ext uri="{FF2B5EF4-FFF2-40B4-BE49-F238E27FC236}">
                <a16:creationId xmlns:a16="http://schemas.microsoft.com/office/drawing/2014/main" id="{31F0679B-FA09-4519-AE75-481F065357A5}"/>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010536" y="3467757"/>
            <a:ext cx="3355390" cy="3067279"/>
          </a:xfrm>
          <a:prstGeom prst="rect">
            <a:avLst/>
          </a:prstGeom>
        </p:spPr>
      </p:pic>
      <p:sp>
        <p:nvSpPr>
          <p:cNvPr id="57" name="Metin kutusu 56">
            <a:extLst>
              <a:ext uri="{FF2B5EF4-FFF2-40B4-BE49-F238E27FC236}">
                <a16:creationId xmlns:a16="http://schemas.microsoft.com/office/drawing/2014/main" id="{2EF70C16-5FB2-4C11-8E16-0EEF8545A292}"/>
              </a:ext>
            </a:extLst>
          </p:cNvPr>
          <p:cNvSpPr txBox="1"/>
          <p:nvPr/>
        </p:nvSpPr>
        <p:spPr>
          <a:xfrm>
            <a:off x="5122592" y="4279531"/>
            <a:ext cx="1418264" cy="646331"/>
          </a:xfrm>
          <a:prstGeom prst="rect">
            <a:avLst/>
          </a:prstGeom>
          <a:noFill/>
        </p:spPr>
        <p:txBody>
          <a:bodyPr wrap="square" rtlCol="0">
            <a:spAutoFit/>
          </a:bodyPr>
          <a:lstStyle/>
          <a:p>
            <a:r>
              <a:rPr lang="tr-TR" b="1" dirty="0"/>
              <a:t>Potansiyel</a:t>
            </a:r>
            <a:r>
              <a:rPr lang="tr-TR" dirty="0"/>
              <a:t>  </a:t>
            </a:r>
          </a:p>
          <a:p>
            <a:endParaRPr lang="tr-TR" dirty="0"/>
          </a:p>
        </p:txBody>
      </p:sp>
      <p:sp>
        <p:nvSpPr>
          <p:cNvPr id="58" name="Metin kutusu 57">
            <a:extLst>
              <a:ext uri="{FF2B5EF4-FFF2-40B4-BE49-F238E27FC236}">
                <a16:creationId xmlns:a16="http://schemas.microsoft.com/office/drawing/2014/main" id="{F82418C1-C42C-41C2-B494-F88C508419AB}"/>
              </a:ext>
            </a:extLst>
          </p:cNvPr>
          <p:cNvSpPr txBox="1"/>
          <p:nvPr/>
        </p:nvSpPr>
        <p:spPr>
          <a:xfrm>
            <a:off x="4214063" y="4642295"/>
            <a:ext cx="3092861" cy="1200329"/>
          </a:xfrm>
          <a:prstGeom prst="rect">
            <a:avLst/>
          </a:prstGeom>
          <a:noFill/>
        </p:spPr>
        <p:txBody>
          <a:bodyPr wrap="square" rtlCol="0">
            <a:spAutoFit/>
          </a:bodyPr>
          <a:lstStyle/>
          <a:p>
            <a:r>
              <a:rPr lang="tr-TR" dirty="0" err="1"/>
              <a:t>IoT,Bulut</a:t>
            </a:r>
            <a:r>
              <a:rPr lang="tr-TR" dirty="0"/>
              <a:t> </a:t>
            </a:r>
            <a:r>
              <a:rPr lang="tr-TR" dirty="0" err="1"/>
              <a:t>Bilişim,Ağ</a:t>
            </a:r>
            <a:r>
              <a:rPr lang="tr-TR" dirty="0"/>
              <a:t> Güvenliği </a:t>
            </a:r>
            <a:r>
              <a:rPr lang="tr-TR" dirty="0" err="1"/>
              <a:t>vb</a:t>
            </a:r>
            <a:r>
              <a:rPr lang="tr-TR" dirty="0"/>
              <a:t> yeni ortamlara yüksek doğruluk ve hassasiyet sağlama potansiyeli</a:t>
            </a:r>
          </a:p>
        </p:txBody>
      </p:sp>
      <p:sp>
        <p:nvSpPr>
          <p:cNvPr id="59" name="AutoShape 2">
            <a:extLst>
              <a:ext uri="{FF2B5EF4-FFF2-40B4-BE49-F238E27FC236}">
                <a16:creationId xmlns:a16="http://schemas.microsoft.com/office/drawing/2014/main" id="{4F4E64D6-33AD-4A0E-B7AF-8DE3A6B565DB}"/>
              </a:ext>
            </a:extLst>
          </p:cNvPr>
          <p:cNvSpPr>
            <a:spLocks noChangeAspect="1" noChangeArrowheads="1"/>
          </p:cNvSpPr>
          <p:nvPr/>
        </p:nvSpPr>
        <p:spPr bwMode="auto">
          <a:xfrm>
            <a:off x="5760494" y="56338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1198104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6" name="Picture 2" descr="Physics books of 2021">
            <a:extLst>
              <a:ext uri="{FF2B5EF4-FFF2-40B4-BE49-F238E27FC236}">
                <a16:creationId xmlns:a16="http://schemas.microsoft.com/office/drawing/2014/main" id="{D865726C-4B83-4C67-99E4-D3CF7A2DC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Başlık 1">
            <a:extLst>
              <a:ext uri="{FF2B5EF4-FFF2-40B4-BE49-F238E27FC236}">
                <a16:creationId xmlns:a16="http://schemas.microsoft.com/office/drawing/2014/main" id="{8535BFE0-71A8-4386-86FF-6721689F08F8}"/>
              </a:ext>
            </a:extLst>
          </p:cNvPr>
          <p:cNvSpPr>
            <a:spLocks noGrp="1"/>
          </p:cNvSpPr>
          <p:nvPr>
            <p:ph type="title"/>
          </p:nvPr>
        </p:nvSpPr>
        <p:spPr>
          <a:xfrm>
            <a:off x="381964" y="434572"/>
            <a:ext cx="11320039" cy="607150"/>
          </a:xfrm>
          <a:solidFill>
            <a:srgbClr val="FFFFFF">
              <a:alpha val="89804"/>
            </a:srgbClr>
          </a:solidFill>
        </p:spPr>
        <p:style>
          <a:lnRef idx="2">
            <a:schemeClr val="dk1"/>
          </a:lnRef>
          <a:fillRef idx="1">
            <a:schemeClr val="lt1"/>
          </a:fillRef>
          <a:effectRef idx="0">
            <a:schemeClr val="dk1"/>
          </a:effectRef>
          <a:fontRef idx="minor">
            <a:schemeClr val="dk1"/>
          </a:fontRef>
        </p:style>
        <p:txBody>
          <a:bodyPr>
            <a:normAutofit fontScale="90000"/>
          </a:bodyPr>
          <a:lstStyle/>
          <a:p>
            <a:pPr algn="ctr"/>
            <a:r>
              <a:rPr lang="tr-TR" dirty="0"/>
              <a:t>Kaynakça</a:t>
            </a:r>
          </a:p>
        </p:txBody>
      </p:sp>
      <p:sp>
        <p:nvSpPr>
          <p:cNvPr id="10" name="İçerik Yer Tutucusu 2">
            <a:extLst>
              <a:ext uri="{FF2B5EF4-FFF2-40B4-BE49-F238E27FC236}">
                <a16:creationId xmlns:a16="http://schemas.microsoft.com/office/drawing/2014/main" id="{F203B38B-17E1-4814-BE95-EF8A9A8CB027}"/>
              </a:ext>
            </a:extLst>
          </p:cNvPr>
          <p:cNvSpPr>
            <a:spLocks noGrp="1"/>
          </p:cNvSpPr>
          <p:nvPr>
            <p:ph idx="1"/>
          </p:nvPr>
        </p:nvSpPr>
        <p:spPr>
          <a:xfrm>
            <a:off x="381965" y="1476294"/>
            <a:ext cx="11320040" cy="5086552"/>
          </a:xfrm>
          <a:solidFill>
            <a:srgbClr val="FFFFFF">
              <a:alpha val="80000"/>
            </a:srgbClr>
          </a:solidFill>
        </p:spPr>
        <p:style>
          <a:lnRef idx="2">
            <a:schemeClr val="dk1"/>
          </a:lnRef>
          <a:fillRef idx="1">
            <a:schemeClr val="lt1"/>
          </a:fillRef>
          <a:effectRef idx="0">
            <a:schemeClr val="dk1"/>
          </a:effectRef>
          <a:fontRef idx="minor">
            <a:schemeClr val="dk1"/>
          </a:fontRef>
        </p:style>
        <p:txBody>
          <a:bodyPr>
            <a:normAutofit fontScale="55000" lnSpcReduction="20000"/>
          </a:bodyPr>
          <a:lstStyle/>
          <a:p>
            <a:endParaRPr lang="tr-TR" dirty="0"/>
          </a:p>
          <a:p>
            <a:r>
              <a:rPr lang="tr-TR" dirty="0" err="1"/>
              <a:t>Gravitational</a:t>
            </a:r>
            <a:r>
              <a:rPr lang="tr-TR" dirty="0"/>
              <a:t> </a:t>
            </a:r>
            <a:r>
              <a:rPr lang="tr-TR" dirty="0" err="1"/>
              <a:t>search</a:t>
            </a:r>
            <a:r>
              <a:rPr lang="tr-TR" dirty="0"/>
              <a:t> </a:t>
            </a:r>
            <a:r>
              <a:rPr lang="tr-TR" dirty="0" err="1"/>
              <a:t>algorithm</a:t>
            </a:r>
            <a:r>
              <a:rPr lang="tr-TR" dirty="0"/>
              <a:t> </a:t>
            </a:r>
            <a:r>
              <a:rPr lang="tr-TR" dirty="0" err="1"/>
              <a:t>with</a:t>
            </a:r>
            <a:r>
              <a:rPr lang="tr-TR" dirty="0"/>
              <a:t> </a:t>
            </a:r>
            <a:r>
              <a:rPr lang="tr-TR" dirty="0" err="1"/>
              <a:t>both</a:t>
            </a:r>
            <a:r>
              <a:rPr lang="tr-TR" dirty="0"/>
              <a:t> </a:t>
            </a:r>
            <a:r>
              <a:rPr lang="tr-TR" dirty="0" err="1"/>
              <a:t>attractive</a:t>
            </a:r>
            <a:r>
              <a:rPr lang="tr-TR" dirty="0"/>
              <a:t> and </a:t>
            </a:r>
            <a:r>
              <a:rPr lang="tr-TR" dirty="0" err="1"/>
              <a:t>repulsive</a:t>
            </a:r>
            <a:r>
              <a:rPr lang="tr-TR" dirty="0"/>
              <a:t> </a:t>
            </a:r>
            <a:r>
              <a:rPr lang="tr-TR" dirty="0" err="1"/>
              <a:t>forces-Hamed</a:t>
            </a:r>
            <a:r>
              <a:rPr lang="tr-TR" dirty="0"/>
              <a:t> </a:t>
            </a:r>
            <a:r>
              <a:rPr lang="tr-TR" dirty="0" err="1"/>
              <a:t>Zandevakili</a:t>
            </a:r>
            <a:r>
              <a:rPr lang="tr-TR" dirty="0"/>
              <a:t> · </a:t>
            </a:r>
            <a:r>
              <a:rPr lang="tr-TR" dirty="0" err="1"/>
              <a:t>Esmat</a:t>
            </a:r>
            <a:r>
              <a:rPr lang="tr-TR" dirty="0"/>
              <a:t> Rashedi · Ali </a:t>
            </a:r>
            <a:r>
              <a:rPr lang="tr-TR" dirty="0" err="1"/>
              <a:t>Mahani</a:t>
            </a:r>
            <a:endParaRPr lang="tr-TR" dirty="0"/>
          </a:p>
          <a:p>
            <a:r>
              <a:rPr lang="tr-TR" dirty="0"/>
              <a:t> Rashedi, E., </a:t>
            </a:r>
            <a:r>
              <a:rPr lang="tr-TR" dirty="0" err="1"/>
              <a:t>Zarezadeh</a:t>
            </a:r>
            <a:r>
              <a:rPr lang="tr-TR" dirty="0"/>
              <a:t>, A. </a:t>
            </a:r>
            <a:r>
              <a:rPr lang="tr-TR" dirty="0" err="1"/>
              <a:t>Noise</a:t>
            </a:r>
            <a:r>
              <a:rPr lang="tr-TR" dirty="0"/>
              <a:t> </a:t>
            </a:r>
            <a:r>
              <a:rPr lang="tr-TR" dirty="0" err="1"/>
              <a:t>filtering</a:t>
            </a:r>
            <a:r>
              <a:rPr lang="tr-TR" dirty="0"/>
              <a:t> in </a:t>
            </a:r>
            <a:r>
              <a:rPr lang="tr-TR" dirty="0" err="1"/>
              <a:t>ultrasound</a:t>
            </a:r>
            <a:r>
              <a:rPr lang="tr-TR" dirty="0"/>
              <a:t> </a:t>
            </a:r>
            <a:r>
              <a:rPr lang="tr-TR" dirty="0" err="1"/>
              <a:t>images</a:t>
            </a:r>
            <a:r>
              <a:rPr lang="tr-TR" dirty="0"/>
              <a:t> </a:t>
            </a:r>
            <a:r>
              <a:rPr lang="tr-TR" dirty="0" err="1"/>
              <a:t>using</a:t>
            </a:r>
            <a:r>
              <a:rPr lang="tr-TR" dirty="0"/>
              <a:t> </a:t>
            </a:r>
            <a:r>
              <a:rPr lang="tr-TR" dirty="0" err="1"/>
              <a:t>Gravitational</a:t>
            </a:r>
            <a:r>
              <a:rPr lang="tr-TR" dirty="0"/>
              <a:t> Search Algorithm</a:t>
            </a:r>
          </a:p>
          <a:p>
            <a:r>
              <a:rPr lang="tr-TR" dirty="0"/>
              <a:t>GSA: A </a:t>
            </a:r>
            <a:r>
              <a:rPr lang="tr-TR" dirty="0" err="1"/>
              <a:t>Gravitational</a:t>
            </a:r>
            <a:r>
              <a:rPr lang="tr-TR" dirty="0"/>
              <a:t> Search Algorithm-</a:t>
            </a:r>
            <a:r>
              <a:rPr lang="tr-TR" dirty="0" err="1"/>
              <a:t>Esmat</a:t>
            </a:r>
            <a:r>
              <a:rPr lang="tr-TR" dirty="0"/>
              <a:t> Rashedi, </a:t>
            </a:r>
            <a:r>
              <a:rPr lang="tr-TR" dirty="0" err="1"/>
              <a:t>Hossein</a:t>
            </a:r>
            <a:r>
              <a:rPr lang="tr-TR" dirty="0"/>
              <a:t> </a:t>
            </a:r>
            <a:r>
              <a:rPr lang="tr-TR" dirty="0" err="1"/>
              <a:t>Nezamabadi-pour</a:t>
            </a:r>
            <a:r>
              <a:rPr lang="tr-TR" dirty="0"/>
              <a:t> *, </a:t>
            </a:r>
            <a:r>
              <a:rPr lang="tr-TR" dirty="0" err="1"/>
              <a:t>Saeid</a:t>
            </a:r>
            <a:r>
              <a:rPr lang="tr-TR" dirty="0"/>
              <a:t> </a:t>
            </a:r>
            <a:r>
              <a:rPr lang="tr-TR" dirty="0" err="1"/>
              <a:t>Saryazdi</a:t>
            </a:r>
            <a:endParaRPr lang="tr-TR" dirty="0"/>
          </a:p>
          <a:p>
            <a:r>
              <a:rPr lang="tr-TR" dirty="0"/>
              <a:t>Sezgisel Algoritma kullanılarak Rüzgar çiftliklerinin güç sistemine etkisinin incelenmesi-Mehmet Fatih Tefek-</a:t>
            </a:r>
            <a:r>
              <a:rPr lang="tr-TR" dirty="0" err="1"/>
              <a:t>Doç.Dr.Harun</a:t>
            </a:r>
            <a:r>
              <a:rPr lang="tr-TR" dirty="0"/>
              <a:t> Oğuz</a:t>
            </a:r>
          </a:p>
          <a:p>
            <a:r>
              <a:rPr lang="tr-TR" dirty="0" err="1"/>
              <a:t>Sequentially</a:t>
            </a:r>
            <a:r>
              <a:rPr lang="tr-TR" dirty="0"/>
              <a:t> </a:t>
            </a:r>
            <a:r>
              <a:rPr lang="tr-TR" dirty="0" err="1"/>
              <a:t>Modified</a:t>
            </a:r>
            <a:r>
              <a:rPr lang="tr-TR" dirty="0"/>
              <a:t> Gravitional Search Algorithm for Image Enhancement-</a:t>
            </a:r>
            <a:r>
              <a:rPr lang="tr-TR" dirty="0" err="1"/>
              <a:t>Ferzan</a:t>
            </a:r>
            <a:r>
              <a:rPr lang="tr-TR" dirty="0"/>
              <a:t> KATIRCIOĞLU-Uğur GÜVENÇ</a:t>
            </a:r>
          </a:p>
          <a:p>
            <a:r>
              <a:rPr lang="tr-TR" dirty="0"/>
              <a:t>Yerçekimi Arama Algoritması için yeni operatörlerin Geliştirilmesi-Doktora Tezi-</a:t>
            </a:r>
            <a:r>
              <a:rPr lang="tr-TR" dirty="0" err="1"/>
              <a:t>Ferzan</a:t>
            </a:r>
            <a:r>
              <a:rPr lang="tr-TR" dirty="0"/>
              <a:t> KATIRCIOĞLU</a:t>
            </a:r>
          </a:p>
          <a:p>
            <a:r>
              <a:rPr lang="tr-TR" dirty="0" err="1"/>
              <a:t>Obejct</a:t>
            </a:r>
            <a:r>
              <a:rPr lang="tr-TR" dirty="0"/>
              <a:t> </a:t>
            </a:r>
            <a:r>
              <a:rPr lang="tr-TR" dirty="0" err="1"/>
              <a:t>detection</a:t>
            </a:r>
            <a:r>
              <a:rPr lang="tr-TR" dirty="0"/>
              <a:t> in </a:t>
            </a:r>
            <a:r>
              <a:rPr lang="tr-TR" dirty="0" err="1"/>
              <a:t>images</a:t>
            </a:r>
            <a:r>
              <a:rPr lang="tr-TR" dirty="0"/>
              <a:t> </a:t>
            </a:r>
            <a:r>
              <a:rPr lang="tr-TR" dirty="0" err="1"/>
              <a:t>using</a:t>
            </a:r>
            <a:r>
              <a:rPr lang="tr-TR" dirty="0"/>
              <a:t> </a:t>
            </a:r>
            <a:r>
              <a:rPr lang="tr-TR" dirty="0" err="1"/>
              <a:t>artifical</a:t>
            </a:r>
            <a:r>
              <a:rPr lang="tr-TR" dirty="0"/>
              <a:t> </a:t>
            </a:r>
            <a:r>
              <a:rPr lang="tr-TR" dirty="0" err="1"/>
              <a:t>neural</a:t>
            </a:r>
            <a:r>
              <a:rPr lang="tr-TR" dirty="0"/>
              <a:t> network and </a:t>
            </a:r>
            <a:r>
              <a:rPr lang="tr-TR" dirty="0" err="1"/>
              <a:t>improved</a:t>
            </a:r>
            <a:r>
              <a:rPr lang="tr-TR" dirty="0"/>
              <a:t> </a:t>
            </a:r>
            <a:r>
              <a:rPr lang="tr-TR" dirty="0" err="1"/>
              <a:t>binary</a:t>
            </a:r>
            <a:r>
              <a:rPr lang="tr-TR" dirty="0"/>
              <a:t> Gravitional Search Algorithm</a:t>
            </a:r>
          </a:p>
          <a:p>
            <a:r>
              <a:rPr lang="tr-TR" dirty="0"/>
              <a:t>Rüzgar Enerjili Ekonomik Yük Dağıtım Probleminin Yerçekimsel Arama </a:t>
            </a:r>
            <a:r>
              <a:rPr lang="tr-TR" dirty="0" err="1"/>
              <a:t>algoirtması</a:t>
            </a:r>
            <a:r>
              <a:rPr lang="tr-TR" dirty="0"/>
              <a:t> ile Çözülmesi-Serhat DUMAN-Nuran </a:t>
            </a:r>
            <a:r>
              <a:rPr lang="tr-TR" dirty="0" err="1"/>
              <a:t>YÖRÜKEREN</a:t>
            </a:r>
            <a:r>
              <a:rPr lang="tr-TR" dirty="0"/>
              <a:t>-İSMAİL </a:t>
            </a:r>
            <a:r>
              <a:rPr lang="tr-TR" dirty="0" err="1"/>
              <a:t>H.ALTAŞ</a:t>
            </a:r>
            <a:endParaRPr lang="tr-TR" dirty="0"/>
          </a:p>
          <a:p>
            <a:r>
              <a:rPr lang="tr-TR" dirty="0"/>
              <a:t>Fizik Tabanlı Yeni Hibrit Optimizasyon Algoritmalarının Geliştirilmesi ve Veri Madenciliğinde Uygulamaları-Soner </a:t>
            </a:r>
            <a:r>
              <a:rPr lang="tr-TR" dirty="0" err="1"/>
              <a:t>KIZILOLUK</a:t>
            </a:r>
            <a:endParaRPr lang="tr-TR" dirty="0"/>
          </a:p>
          <a:p>
            <a:r>
              <a:rPr lang="tr-TR" dirty="0"/>
              <a:t>Yapay Atom </a:t>
            </a:r>
            <a:r>
              <a:rPr lang="tr-TR" dirty="0" err="1"/>
              <a:t>Algoritmesi</a:t>
            </a:r>
            <a:r>
              <a:rPr lang="tr-TR" dirty="0"/>
              <a:t> ve Ayrık Problemlere Uygulanması Ayşe ERDOĞAN YILDIRIM</a:t>
            </a:r>
          </a:p>
          <a:p>
            <a:r>
              <a:rPr lang="tr-TR" dirty="0"/>
              <a:t>Geliştirilmiş Yerçekimsel Arama </a:t>
            </a:r>
            <a:r>
              <a:rPr lang="tr-TR" dirty="0" err="1"/>
              <a:t>Algoritmesi:MSS-GSA</a:t>
            </a:r>
            <a:r>
              <a:rPr lang="tr-TR" dirty="0"/>
              <a:t> –Nihan Kazak-Alpaslan Duysak</a:t>
            </a:r>
          </a:p>
          <a:p>
            <a:r>
              <a:rPr lang="tr-TR" dirty="0"/>
              <a:t>Sürü Tabanlı Karınca Aslanı ve Balina Optimizasyonu Algoritmalarının Fizik Tabanlı Algoritmalarla </a:t>
            </a:r>
            <a:r>
              <a:rPr lang="tr-TR" dirty="0" err="1"/>
              <a:t>Hibritleştirilmesi-Bahadur</a:t>
            </a:r>
            <a:r>
              <a:rPr lang="tr-TR" dirty="0"/>
              <a:t> </a:t>
            </a:r>
            <a:r>
              <a:rPr lang="tr-TR" dirty="0" err="1"/>
              <a:t>ALIZADA</a:t>
            </a:r>
            <a:endParaRPr lang="tr-TR" dirty="0"/>
          </a:p>
          <a:p>
            <a:r>
              <a:rPr lang="tr-TR" dirty="0"/>
              <a:t>GSA ALGORİTMASININ DEĞİŞKENLERİNİN İNCELENMESİ VE EN UYGUN DEĞERLERİNİN TESPİTİ -Uğur GÜVENÇ , </a:t>
            </a:r>
            <a:r>
              <a:rPr lang="tr-TR" dirty="0" err="1"/>
              <a:t>Ferzan</a:t>
            </a:r>
            <a:r>
              <a:rPr lang="tr-TR" dirty="0"/>
              <a:t> KATIRCIOĞLU</a:t>
            </a:r>
          </a:p>
          <a:p>
            <a:r>
              <a:rPr lang="tr-TR" dirty="0"/>
              <a:t>Yerçekimsel Arama Algoritması ile </a:t>
            </a:r>
            <a:r>
              <a:rPr lang="tr-TR" dirty="0" err="1"/>
              <a:t>PID</a:t>
            </a:r>
            <a:r>
              <a:rPr lang="tr-TR" dirty="0"/>
              <a:t> </a:t>
            </a:r>
            <a:r>
              <a:rPr lang="tr-TR" dirty="0" err="1"/>
              <a:t>Denetleç</a:t>
            </a:r>
            <a:r>
              <a:rPr lang="tr-TR" dirty="0"/>
              <a:t> Parametrelerinin Tespiti-Nesibe Yalçın , Semih Çakır , Metin Kesler , Nihan Kazak</a:t>
            </a:r>
          </a:p>
          <a:p>
            <a:r>
              <a:rPr lang="en-US" dirty="0"/>
              <a:t>Analysis of Gravitation-Based Optimization Algorithms for Clustering and</a:t>
            </a:r>
            <a:r>
              <a:rPr lang="tr-TR" dirty="0"/>
              <a:t> </a:t>
            </a:r>
            <a:r>
              <a:rPr lang="en-US" dirty="0"/>
              <a:t>Classiﬁcation</a:t>
            </a:r>
            <a:r>
              <a:rPr lang="tr-TR" dirty="0"/>
              <a:t>-</a:t>
            </a:r>
            <a:r>
              <a:rPr lang="tr-TR" altLang="tr-TR" dirty="0" err="1"/>
              <a:t>Sajad</a:t>
            </a:r>
            <a:r>
              <a:rPr lang="tr-TR" altLang="tr-TR" dirty="0"/>
              <a:t> </a:t>
            </a:r>
            <a:r>
              <a:rPr lang="tr-TR" altLang="tr-TR" dirty="0" err="1"/>
              <a:t>Ahmad</a:t>
            </a:r>
            <a:r>
              <a:rPr lang="tr-TR" altLang="tr-TR" dirty="0"/>
              <a:t> </a:t>
            </a:r>
            <a:r>
              <a:rPr lang="tr-TR" altLang="tr-TR" dirty="0" err="1"/>
              <a:t>Rather</a:t>
            </a:r>
            <a:r>
              <a:rPr lang="tr-TR" altLang="tr-TR" dirty="0"/>
              <a:t>, </a:t>
            </a:r>
            <a:r>
              <a:rPr lang="tr-TR" altLang="tr-TR" dirty="0" err="1"/>
              <a:t>Perumal</a:t>
            </a:r>
            <a:r>
              <a:rPr lang="tr-TR" altLang="tr-TR" dirty="0"/>
              <a:t> </a:t>
            </a:r>
            <a:r>
              <a:rPr lang="tr-TR" altLang="tr-TR" dirty="0" err="1"/>
              <a:t>Shanthi</a:t>
            </a:r>
            <a:r>
              <a:rPr lang="tr-TR" altLang="tr-TR" dirty="0"/>
              <a:t> Bala</a:t>
            </a:r>
          </a:p>
          <a:p>
            <a:endParaRPr lang="tr-TR" dirty="0"/>
          </a:p>
          <a:p>
            <a:endParaRPr lang="tr-TR" dirty="0"/>
          </a:p>
          <a:p>
            <a:endParaRPr lang="tr-TR" dirty="0"/>
          </a:p>
        </p:txBody>
      </p:sp>
    </p:spTree>
    <p:extLst>
      <p:ext uri="{BB962C8B-B14F-4D97-AF65-F5344CB8AC3E}">
        <p14:creationId xmlns:p14="http://schemas.microsoft.com/office/powerpoint/2010/main" val="1983602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2">
            <a:extLst>
              <a:ext uri="{FF2B5EF4-FFF2-40B4-BE49-F238E27FC236}">
                <a16:creationId xmlns:a16="http://schemas.microsoft.com/office/drawing/2014/main" id="{111F04C8-EF4C-4024-A741-787E49F1B12C}"/>
              </a:ext>
            </a:extLst>
          </p:cNvPr>
          <p:cNvGraphicFramePr>
            <a:graphicFrameLocks noGrp="1"/>
          </p:cNvGraphicFramePr>
          <p:nvPr>
            <p:extLst>
              <p:ext uri="{D42A27DB-BD31-4B8C-83A1-F6EECF244321}">
                <p14:modId xmlns:p14="http://schemas.microsoft.com/office/powerpoint/2010/main" val="1469059729"/>
              </p:ext>
            </p:extLst>
          </p:nvPr>
        </p:nvGraphicFramePr>
        <p:xfrm>
          <a:off x="81832" y="236554"/>
          <a:ext cx="11775440" cy="6352497"/>
        </p:xfrm>
        <a:graphic>
          <a:graphicData uri="http://schemas.openxmlformats.org/drawingml/2006/table">
            <a:tbl>
              <a:tblPr firstRow="1" bandRow="1">
                <a:tableStyleId>{72833802-FEF1-4C79-8D5D-14CF1EAF98D9}</a:tableStyleId>
              </a:tblPr>
              <a:tblGrid>
                <a:gridCol w="1950720">
                  <a:extLst>
                    <a:ext uri="{9D8B030D-6E8A-4147-A177-3AD203B41FA5}">
                      <a16:colId xmlns:a16="http://schemas.microsoft.com/office/drawing/2014/main" val="3636237927"/>
                    </a:ext>
                  </a:extLst>
                </a:gridCol>
                <a:gridCol w="9824720">
                  <a:extLst>
                    <a:ext uri="{9D8B030D-6E8A-4147-A177-3AD203B41FA5}">
                      <a16:colId xmlns:a16="http://schemas.microsoft.com/office/drawing/2014/main" val="237933184"/>
                    </a:ext>
                  </a:extLst>
                </a:gridCol>
              </a:tblGrid>
              <a:tr h="634139">
                <a:tc>
                  <a:txBody>
                    <a:bodyPr/>
                    <a:lstStyle/>
                    <a:p>
                      <a:pPr algn="ctr"/>
                      <a:r>
                        <a:rPr lang="tr-TR" sz="3200" dirty="0"/>
                        <a:t>KAVRAM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tr-TR" sz="3200" dirty="0"/>
                        <a:t>TANIM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8778771"/>
                  </a:ext>
                </a:extLst>
              </a:tr>
              <a:tr h="634139">
                <a:tc>
                  <a:txBody>
                    <a:bodyPr/>
                    <a:lstStyle/>
                    <a:p>
                      <a:pPr algn="l"/>
                      <a:endParaRPr lang="tr-TR" sz="1700" b="1" dirty="0"/>
                    </a:p>
                    <a:p>
                      <a:pPr algn="l"/>
                      <a:endParaRPr lang="tr-TR" sz="1700" b="1" dirty="0"/>
                    </a:p>
                    <a:p>
                      <a:pPr algn="l"/>
                      <a:r>
                        <a:rPr lang="en-US" sz="1700" b="1" dirty="0"/>
                        <a:t>Exploration</a:t>
                      </a:r>
                      <a:endParaRPr lang="tr-TR" sz="17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700" b="1" dirty="0" err="1"/>
                        <a:t>Keşif</a:t>
                      </a:r>
                      <a:r>
                        <a:rPr lang="tr-TR" sz="1700" dirty="0" err="1"/>
                        <a:t>;arama,varyasyon,risk</a:t>
                      </a:r>
                      <a:r>
                        <a:rPr lang="tr-TR" sz="1700" dirty="0"/>
                        <a:t> </a:t>
                      </a:r>
                      <a:r>
                        <a:rPr lang="tr-TR" sz="1700" dirty="0" err="1"/>
                        <a:t>alma,deneme,yenilik</a:t>
                      </a:r>
                      <a:r>
                        <a:rPr lang="tr-TR" sz="1700" dirty="0"/>
                        <a:t> gibi faaliyetleri içerir. Optimizasyon algoritmasının arama uzayını rastgele başlatma yeteneğidir. Temel olarak her optimizasyon algoritmasında ilk adımdır çünkü aralığı yani algoritmanın alt ve üst sınırlarını gösterir.</a:t>
                      </a:r>
                      <a:r>
                        <a:rPr lang="tr-TR" sz="1700" dirty="0">
                          <a:latin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700" dirty="0">
                          <a:latin typeface="Calibri" panose="020F0502020204030204" pitchFamily="34" charset="0"/>
                          <a:cs typeface="Times New Roman" panose="02020603050405020304" pitchFamily="18" charset="0"/>
                        </a:rPr>
                        <a:t>Keşif yeteneği bir algoritmanın yeterince iyi çözümler bulma olasılığını arttırmak için bir algoritmanın daha fazla arama yeri keşfedebileceği anlamına gelir.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700" dirty="0">
                          <a:latin typeface="Calibri" panose="020F0502020204030204" pitchFamily="34" charset="0"/>
                          <a:cs typeface="Times New Roman" panose="02020603050405020304" pitchFamily="18" charset="0"/>
                        </a:rPr>
                        <a:t>Çözümün yerel optimumda sıkışmasını önlemek ve çözüm çeşitliliğini geliştirmek için küresel ölçekteki arama uzayı etrafındaki arama süreci</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700" dirty="0"/>
                        <a:t> Bir algoritmanın yüksek </a:t>
                      </a:r>
                      <a:r>
                        <a:rPr lang="tr-TR" sz="1700" dirty="0" err="1"/>
                        <a:t>exploration</a:t>
                      </a:r>
                      <a:r>
                        <a:rPr lang="tr-TR" sz="1700" dirty="0"/>
                        <a:t> gücü, yerel optimumda tuzağa düşme olasılığının daha düşük olduğunu gösterir.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1033004"/>
                  </a:ext>
                </a:extLst>
              </a:tr>
              <a:tr h="634139">
                <a:tc>
                  <a:txBody>
                    <a:bodyPr/>
                    <a:lstStyle/>
                    <a:p>
                      <a:pPr algn="l"/>
                      <a:r>
                        <a:rPr lang="en-US" sz="1700" b="1" dirty="0"/>
                        <a:t>Exploitation</a:t>
                      </a:r>
                      <a:endParaRPr lang="tr-TR" sz="17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tr-TR" sz="1700" b="1" dirty="0" err="1"/>
                        <a:t>Sömürü</a:t>
                      </a:r>
                      <a:r>
                        <a:rPr lang="tr-TR" sz="1700" dirty="0" err="1"/>
                        <a:t>;iyileştirme,verimlilik,seçim,uygulama</a:t>
                      </a:r>
                      <a:r>
                        <a:rPr lang="tr-TR" sz="1700" dirty="0"/>
                        <a:t> ve yürütme faaliyetlerini </a:t>
                      </a:r>
                      <a:r>
                        <a:rPr lang="tr-TR" sz="1700" dirty="0" err="1"/>
                        <a:t>içerir.Arama</a:t>
                      </a:r>
                      <a:r>
                        <a:rPr lang="tr-TR" sz="1700" dirty="0"/>
                        <a:t> uzayındaki aday çözümler etrafında uygun çözümü bulma sürecidir. Bu adım yerel optimumu bulmak için tüm optimizasyon algoritmaları tarafından kullanılır. Bir algoritmanın yüksek Exploitation gücü etkinliğini ve yüksek yakınsama oranını gösterir. </a:t>
                      </a:r>
                    </a:p>
                    <a:p>
                      <a:pPr lvl="1"/>
                      <a:r>
                        <a:rPr lang="tr-TR" sz="1700" dirty="0"/>
                        <a:t>Bir optimizasyon probleminin bir veya daha fazla çözümünü çevresinde maksimuma çıkarmak için iyileştirmeye çalışan açgözlü bir strateji, onu en yakın optimuma götürmek için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84314705"/>
                  </a:ext>
                </a:extLst>
              </a:tr>
              <a:tr h="634139">
                <a:tc>
                  <a:txBody>
                    <a:bodyPr/>
                    <a:lstStyle/>
                    <a:p>
                      <a:pPr algn="l"/>
                      <a:r>
                        <a:rPr lang="tr-TR" sz="1700" b="1" dirty="0" err="1"/>
                        <a:t>Classification</a:t>
                      </a:r>
                      <a:endParaRPr lang="tr-TR" sz="17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tr-TR" sz="1700" b="1" dirty="0" err="1"/>
                        <a:t>Sınıflandırma</a:t>
                      </a:r>
                      <a:r>
                        <a:rPr lang="tr-TR" sz="1700" dirty="0" err="1"/>
                        <a:t>;verileri</a:t>
                      </a:r>
                      <a:r>
                        <a:rPr lang="tr-TR" sz="1700" dirty="0"/>
                        <a:t> matematiksel bilgilere dayalı olarak gruplama </a:t>
                      </a:r>
                      <a:r>
                        <a:rPr lang="tr-TR" sz="1700" dirty="0" err="1"/>
                        <a:t>işlemi.Bir</a:t>
                      </a:r>
                      <a:r>
                        <a:rPr lang="tr-TR" sz="1700" dirty="0"/>
                        <a:t> tür örüntü tanıma yeteneği.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1172229"/>
                  </a:ext>
                </a:extLst>
              </a:tr>
              <a:tr h="634139">
                <a:tc>
                  <a:txBody>
                    <a:bodyPr/>
                    <a:lstStyle/>
                    <a:p>
                      <a:pPr algn="l"/>
                      <a:r>
                        <a:rPr lang="tr-TR" sz="1700" b="1" dirty="0"/>
                        <a:t>Clustering</a:t>
                      </a:r>
                      <a:endParaRPr lang="tr-TR" sz="17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700" b="1" dirty="0"/>
                        <a:t>Kümeleme; </a:t>
                      </a:r>
                      <a:r>
                        <a:rPr lang="tr-TR" sz="1700" b="0" dirty="0"/>
                        <a:t>benzer veri örneklerini uzaklık ve benzerlik kriterlerine göre gruplandırma </a:t>
                      </a:r>
                      <a:r>
                        <a:rPr lang="tr-TR" sz="1700" b="0" dirty="0" err="1"/>
                        <a:t>tekniği.Bilgi</a:t>
                      </a:r>
                      <a:r>
                        <a:rPr lang="tr-TR" sz="1700" b="0" dirty="0"/>
                        <a:t> erişimi veri madenciliği </a:t>
                      </a:r>
                      <a:r>
                        <a:rPr lang="tr-TR" sz="1700" b="0" dirty="0" err="1"/>
                        <a:t>biyoinformatik</a:t>
                      </a:r>
                      <a:r>
                        <a:rPr lang="tr-TR" sz="1700" b="0" dirty="0"/>
                        <a:t> veri sıkıştırma </a:t>
                      </a:r>
                      <a:r>
                        <a:rPr lang="tr-TR" sz="1700" b="0" dirty="0" err="1"/>
                        <a:t>vb</a:t>
                      </a:r>
                      <a:r>
                        <a:rPr lang="tr-TR" sz="1700" b="0" dirty="0"/>
                        <a:t> alanlarda kullanılan istatistiksel veri analizi görevidir.</a:t>
                      </a:r>
                      <a:endParaRPr lang="tr-TR" sz="17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8617978"/>
                  </a:ext>
                </a:extLst>
              </a:tr>
              <a:tr h="634139">
                <a:tc>
                  <a:txBody>
                    <a:bodyPr/>
                    <a:lstStyle/>
                    <a:p>
                      <a:pPr algn="l"/>
                      <a:r>
                        <a:rPr lang="tr-TR" sz="1700" b="1" dirty="0">
                          <a:latin typeface="+mn-lt"/>
                        </a:rPr>
                        <a:t>Adaptive 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b="1" i="0" kern="1200" dirty="0">
                          <a:solidFill>
                            <a:schemeClr val="tx1"/>
                          </a:solidFill>
                          <a:effectLst/>
                          <a:latin typeface="+mn-lt"/>
                          <a:ea typeface="+mn-ea"/>
                          <a:cs typeface="+mn-cs"/>
                        </a:rPr>
                        <a:t>Uyarlanabilir Öğrenme; </a:t>
                      </a:r>
                      <a:r>
                        <a:rPr lang="tr-TR" sz="1800" b="0" i="0" kern="1200" dirty="0">
                          <a:solidFill>
                            <a:schemeClr val="tx1"/>
                          </a:solidFill>
                          <a:effectLst/>
                          <a:latin typeface="+mn-lt"/>
                          <a:ea typeface="+mn-ea"/>
                          <a:cs typeface="+mn-cs"/>
                        </a:rPr>
                        <a:t>Kişiselleştirilmiş bir öğrenme deneyimini uyarlayan ve yaratan dinamik bir öğrenme sürecidir.</a:t>
                      </a:r>
                      <a:endParaRPr lang="tr-TR" sz="17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4111800"/>
                  </a:ext>
                </a:extLst>
              </a:tr>
            </a:tbl>
          </a:graphicData>
        </a:graphic>
      </p:graphicFrame>
    </p:spTree>
    <p:extLst>
      <p:ext uri="{BB962C8B-B14F-4D97-AF65-F5344CB8AC3E}">
        <p14:creationId xmlns:p14="http://schemas.microsoft.com/office/powerpoint/2010/main" val="4118362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2F781E35-0131-439D-8ACD-CEB13FA2F854}"/>
              </a:ext>
            </a:extLst>
          </p:cNvPr>
          <p:cNvSpPr txBox="1"/>
          <p:nvPr/>
        </p:nvSpPr>
        <p:spPr>
          <a:xfrm>
            <a:off x="3411220" y="594473"/>
            <a:ext cx="6097554" cy="1477328"/>
          </a:xfrm>
          <a:prstGeom prst="rect">
            <a:avLst/>
          </a:prstGeom>
          <a:noFill/>
        </p:spPr>
        <p:txBody>
          <a:bodyPr wrap="square">
            <a:spAutoFit/>
          </a:bodyPr>
          <a:lstStyle/>
          <a:p>
            <a:r>
              <a:rPr lang="en-US" b="0" i="0" dirty="0">
                <a:solidFill>
                  <a:srgbClr val="333333"/>
                </a:solidFill>
                <a:effectLst/>
                <a:latin typeface="arial" panose="020B0604020202020204" pitchFamily="34" charset="0"/>
              </a:rPr>
              <a:t>Exploration involves activities such as search, variation, risk taking, experimentation, discovery, and innovation. Exploitation involves activities such as refinement, efficiency, selection, implementation, and execution (March, 1991). </a:t>
            </a:r>
            <a:endParaRPr lang="tr-TR" dirty="0"/>
          </a:p>
        </p:txBody>
      </p:sp>
      <p:graphicFrame>
        <p:nvGraphicFramePr>
          <p:cNvPr id="2" name="Tablo 2">
            <a:extLst>
              <a:ext uri="{FF2B5EF4-FFF2-40B4-BE49-F238E27FC236}">
                <a16:creationId xmlns:a16="http://schemas.microsoft.com/office/drawing/2014/main" id="{FDC2557F-A069-4DCD-9DC3-4F7A3590A787}"/>
              </a:ext>
            </a:extLst>
          </p:cNvPr>
          <p:cNvGraphicFramePr>
            <a:graphicFrameLocks noGrp="1"/>
          </p:cNvGraphicFramePr>
          <p:nvPr>
            <p:extLst>
              <p:ext uri="{D42A27DB-BD31-4B8C-83A1-F6EECF244321}">
                <p14:modId xmlns:p14="http://schemas.microsoft.com/office/powerpoint/2010/main" val="1351864978"/>
              </p:ext>
            </p:extLst>
          </p:nvPr>
        </p:nvGraphicFramePr>
        <p:xfrm>
          <a:off x="208280" y="191791"/>
          <a:ext cx="11775440" cy="5840278"/>
        </p:xfrm>
        <a:graphic>
          <a:graphicData uri="http://schemas.openxmlformats.org/drawingml/2006/table">
            <a:tbl>
              <a:tblPr firstRow="1" bandRow="1">
                <a:tableStyleId>{00A15C55-8517-42AA-B614-E9B94910E393}</a:tableStyleId>
              </a:tblPr>
              <a:tblGrid>
                <a:gridCol w="1950720">
                  <a:extLst>
                    <a:ext uri="{9D8B030D-6E8A-4147-A177-3AD203B41FA5}">
                      <a16:colId xmlns:a16="http://schemas.microsoft.com/office/drawing/2014/main" val="3636237927"/>
                    </a:ext>
                  </a:extLst>
                </a:gridCol>
                <a:gridCol w="9824720">
                  <a:extLst>
                    <a:ext uri="{9D8B030D-6E8A-4147-A177-3AD203B41FA5}">
                      <a16:colId xmlns:a16="http://schemas.microsoft.com/office/drawing/2014/main" val="237933184"/>
                    </a:ext>
                  </a:extLst>
                </a:gridCol>
              </a:tblGrid>
              <a:tr h="634139">
                <a:tc>
                  <a:txBody>
                    <a:bodyPr/>
                    <a:lstStyle/>
                    <a:p>
                      <a:pPr algn="ctr"/>
                      <a:r>
                        <a:rPr lang="tr-TR" sz="3200" dirty="0"/>
                        <a:t>KAVRAM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tr-TR" sz="3200" dirty="0"/>
                        <a:t>TANIM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8778771"/>
                  </a:ext>
                </a:extLst>
              </a:tr>
              <a:tr h="634139">
                <a:tc>
                  <a:txBody>
                    <a:bodyPr/>
                    <a:lstStyle/>
                    <a:p>
                      <a:r>
                        <a:rPr lang="tr-TR" b="1" dirty="0" err="1"/>
                        <a:t>Hybridization</a:t>
                      </a:r>
                      <a:endParaRPr lang="tr-T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tr-TR" b="1" dirty="0" err="1"/>
                        <a:t>Hibritleme;</a:t>
                      </a:r>
                      <a:r>
                        <a:rPr lang="tr-TR" b="0" dirty="0" err="1"/>
                        <a:t>Ana</a:t>
                      </a:r>
                      <a:r>
                        <a:rPr lang="tr-TR" b="0" dirty="0"/>
                        <a:t> algoritmanın sınırlamalarının kaldırılabilmesi için başka bir optimizasyon algoritması/algoritmaları kullanarak ana algoritmanın matematiksel </a:t>
                      </a:r>
                      <a:r>
                        <a:rPr lang="tr-TR" b="0" dirty="0" err="1"/>
                        <a:t>yapsını</a:t>
                      </a:r>
                      <a:r>
                        <a:rPr lang="tr-TR" b="0" dirty="0"/>
                        <a:t> değiştirme tekniği</a:t>
                      </a:r>
                      <a:endParaRPr lang="tr-T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1033004"/>
                  </a:ext>
                </a:extLst>
              </a:tr>
              <a:tr h="634139">
                <a:tc>
                  <a:txBody>
                    <a:bodyPr/>
                    <a:lstStyle/>
                    <a:p>
                      <a:r>
                        <a:rPr lang="tr-TR" b="1" dirty="0" err="1"/>
                        <a:t>Optimization</a:t>
                      </a:r>
                      <a:endParaRPr lang="tr-T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tr-TR" b="1" dirty="0" err="1"/>
                        <a:t>Optimizasyon;</a:t>
                      </a:r>
                      <a:r>
                        <a:rPr lang="tr-TR" b="0" dirty="0" err="1"/>
                        <a:t>Verilen</a:t>
                      </a:r>
                      <a:r>
                        <a:rPr lang="tr-TR" b="0" dirty="0"/>
                        <a:t> problem için en iyi-uygun çözümü seçme tekniğidir.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84314705"/>
                  </a:ext>
                </a:extLst>
              </a:tr>
              <a:tr h="634139">
                <a:tc>
                  <a:txBody>
                    <a:bodyPr/>
                    <a:lstStyle/>
                    <a:p>
                      <a:r>
                        <a:rPr lang="tr-TR" b="1" dirty="0" err="1"/>
                        <a:t>Particle</a:t>
                      </a:r>
                      <a:r>
                        <a:rPr lang="tr-TR" b="1" dirty="0"/>
                        <a:t> </a:t>
                      </a:r>
                      <a:r>
                        <a:rPr lang="tr-TR" b="1" dirty="0" err="1"/>
                        <a:t>Swarm</a:t>
                      </a:r>
                      <a:r>
                        <a:rPr lang="tr-TR" b="1" dirty="0"/>
                        <a:t> </a:t>
                      </a:r>
                      <a:r>
                        <a:rPr lang="tr-TR" b="1" dirty="0" err="1"/>
                        <a:t>Optmization</a:t>
                      </a:r>
                      <a:r>
                        <a:rPr lang="tr-TR" b="1" dirty="0"/>
                        <a:t>(PSO)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tr-TR" b="1" dirty="0"/>
                        <a:t>Parçacık Sürü </a:t>
                      </a:r>
                      <a:r>
                        <a:rPr lang="tr-TR" b="1" dirty="0" err="1"/>
                        <a:t>Optimizasyonu;</a:t>
                      </a:r>
                      <a:r>
                        <a:rPr lang="tr-TR" b="0" dirty="0" err="1"/>
                        <a:t>asd</a:t>
                      </a:r>
                      <a:r>
                        <a:rPr lang="tr-TR" b="0" dirty="0"/>
                        <a:t> Bir kuş veya balık sürüsünün davranışını taklit </a:t>
                      </a:r>
                      <a:r>
                        <a:rPr lang="tr-TR" b="0" dirty="0" err="1"/>
                        <a:t>eden,doğadan</a:t>
                      </a:r>
                      <a:r>
                        <a:rPr lang="tr-TR" b="0" dirty="0"/>
                        <a:t> ilham alan bir </a:t>
                      </a:r>
                      <a:r>
                        <a:rPr lang="tr-TR" b="0" dirty="0" err="1"/>
                        <a:t>algoritmadır.Optimal</a:t>
                      </a:r>
                      <a:r>
                        <a:rPr lang="tr-TR" b="0" dirty="0"/>
                        <a:t> çözümü elde etmek için yerel en iyi ve küresel en iyi kavramlarını </a:t>
                      </a:r>
                      <a:r>
                        <a:rPr lang="tr-TR" b="0" dirty="0" err="1"/>
                        <a:t>kullanır.Yineleme</a:t>
                      </a:r>
                      <a:r>
                        <a:rPr lang="tr-TR" b="0" dirty="0"/>
                        <a:t> </a:t>
                      </a:r>
                      <a:r>
                        <a:rPr lang="tr-TR" b="0" dirty="0" err="1"/>
                        <a:t>prosedürü,aday</a:t>
                      </a:r>
                      <a:r>
                        <a:rPr lang="tr-TR" b="0" dirty="0"/>
                        <a:t> çözümlerin kalitesini arttırmak için kullanılır.</a:t>
                      </a:r>
                      <a:endParaRPr lang="tr-T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1172229"/>
                  </a:ext>
                </a:extLst>
              </a:tr>
              <a:tr h="634139">
                <a:tc>
                  <a:txBody>
                    <a:bodyPr/>
                    <a:lstStyle/>
                    <a:p>
                      <a:r>
                        <a:rPr lang="tr-TR" b="1" dirty="0" err="1"/>
                        <a:t>Swarm</a:t>
                      </a:r>
                      <a:r>
                        <a:rPr lang="tr-TR" b="1" dirty="0"/>
                        <a:t> </a:t>
                      </a:r>
                      <a:r>
                        <a:rPr lang="tr-TR" b="1" dirty="0" err="1"/>
                        <a:t>Intelligence</a:t>
                      </a:r>
                      <a:r>
                        <a:rPr lang="tr-TR" b="1" dirty="0"/>
                        <a:t>(</a:t>
                      </a:r>
                      <a:r>
                        <a:rPr lang="tr-TR" b="1" dirty="0" err="1"/>
                        <a:t>SI</a:t>
                      </a:r>
                      <a:r>
                        <a:rPr lang="tr-TR" b="1" dirty="0"/>
                        <a:t>)</a:t>
                      </a:r>
                      <a:endParaRPr lang="tr-TR"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Sürü </a:t>
                      </a:r>
                      <a:r>
                        <a:rPr lang="tr-TR" b="1" dirty="0" err="1"/>
                        <a:t>Zekası;</a:t>
                      </a:r>
                      <a:r>
                        <a:rPr lang="tr-TR" b="0" dirty="0" err="1"/>
                        <a:t>Popülasyonun</a:t>
                      </a:r>
                      <a:r>
                        <a:rPr lang="tr-TR" b="0" dirty="0"/>
                        <a:t> çoklu başlatma noktaları ile paralel bir şekilde arama yapan ajanlar şeklinde olduğu yapay zeka </a:t>
                      </a:r>
                      <a:r>
                        <a:rPr lang="tr-TR" b="0" dirty="0" err="1"/>
                        <a:t>alanıdır.Sürü</a:t>
                      </a:r>
                      <a:r>
                        <a:rPr lang="tr-TR" b="0" dirty="0"/>
                        <a:t> zekası tabanlı </a:t>
                      </a:r>
                      <a:r>
                        <a:rPr lang="tr-TR" b="0" dirty="0" err="1"/>
                        <a:t>algoritmalar,optimizasyon</a:t>
                      </a:r>
                      <a:r>
                        <a:rPr lang="tr-TR" b="0" dirty="0"/>
                        <a:t> algoritmasının matematiksel modellemesi için fiziksel ve doğal süreçleri taklit </a:t>
                      </a:r>
                      <a:r>
                        <a:rPr lang="tr-TR" b="0" dirty="0" err="1"/>
                        <a:t>eder.Bilgi</a:t>
                      </a:r>
                      <a:r>
                        <a:rPr lang="tr-TR" b="0" dirty="0"/>
                        <a:t> </a:t>
                      </a:r>
                      <a:r>
                        <a:rPr lang="tr-TR" b="0" dirty="0" err="1"/>
                        <a:t>alışveri</a:t>
                      </a:r>
                      <a:r>
                        <a:rPr lang="tr-TR" b="0" dirty="0"/>
                        <a:t> ve merkezi olmayan kontrol yapısı özelliklerine sahiptir.</a:t>
                      </a:r>
                      <a:endParaRPr lang="tr-TR"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8617978"/>
                  </a:ext>
                </a:extLst>
              </a:tr>
              <a:tr h="634139">
                <a:tc>
                  <a:txBody>
                    <a:bodyPr/>
                    <a:lstStyle/>
                    <a:p>
                      <a:r>
                        <a:rPr lang="tr-TR" b="1" dirty="0" err="1"/>
                        <a:t>Heuristic</a:t>
                      </a:r>
                      <a:r>
                        <a:rPr lang="tr-TR" b="1" dirty="0"/>
                        <a:t> </a:t>
                      </a:r>
                      <a:r>
                        <a:rPr lang="tr-TR" b="1" dirty="0" err="1"/>
                        <a:t>Algorithms</a:t>
                      </a:r>
                      <a:endParaRPr lang="tr-TR"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tr-TR" b="1" dirty="0"/>
                        <a:t>Sezgisel </a:t>
                      </a:r>
                      <a:r>
                        <a:rPr lang="tr-TR" b="1" dirty="0" err="1"/>
                        <a:t>Algoritmalar</a:t>
                      </a:r>
                      <a:r>
                        <a:rPr lang="tr-TR" dirty="0" err="1"/>
                        <a:t>;Uygun</a:t>
                      </a:r>
                      <a:r>
                        <a:rPr lang="tr-TR" dirty="0"/>
                        <a:t> çözümler etrafında optimal çözümü bulmak için kullanılan tekniklere Sezgisel </a:t>
                      </a:r>
                      <a:r>
                        <a:rPr lang="tr-TR" dirty="0" err="1"/>
                        <a:t>denir.Doğal</a:t>
                      </a:r>
                      <a:r>
                        <a:rPr lang="tr-TR" dirty="0"/>
                        <a:t> sistemleri taklit eden </a:t>
                      </a:r>
                      <a:r>
                        <a:rPr lang="tr-TR" dirty="0" err="1"/>
                        <a:t>algoritmara</a:t>
                      </a:r>
                      <a:r>
                        <a:rPr lang="tr-TR" dirty="0"/>
                        <a:t> Sezgisel Algoritmalar </a:t>
                      </a:r>
                      <a:r>
                        <a:rPr lang="tr-TR" dirty="0" err="1"/>
                        <a:t>Denir.Bu</a:t>
                      </a:r>
                      <a:r>
                        <a:rPr lang="tr-TR" dirty="0"/>
                        <a:t> algoritmalar aracılar arasında paralel çalışma ve bilgi alışverişi </a:t>
                      </a:r>
                      <a:r>
                        <a:rPr lang="tr-TR" dirty="0" err="1"/>
                        <a:t>çzelliklerine</a:t>
                      </a:r>
                      <a:r>
                        <a:rPr lang="tr-TR" dirty="0"/>
                        <a:t> </a:t>
                      </a:r>
                      <a:r>
                        <a:rPr lang="tr-TR" dirty="0" err="1"/>
                        <a:t>sahiptir.Doğaları</a:t>
                      </a:r>
                      <a:r>
                        <a:rPr lang="tr-TR" dirty="0"/>
                        <a:t> gereği olasılıklıdırlar ve merkezi kontrolleri yoktur.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95867909"/>
                  </a:ext>
                </a:extLst>
              </a:tr>
              <a:tr h="634139">
                <a:tc>
                  <a:txBody>
                    <a:bodyPr/>
                    <a:lstStyle/>
                    <a:p>
                      <a:r>
                        <a:rPr lang="tr-TR" b="1" dirty="0"/>
                        <a:t>Gravitional Search Algorithm(GSA)</a:t>
                      </a:r>
                      <a:endParaRPr lang="tr-TR"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tr-TR" b="1" dirty="0"/>
                        <a:t>Yerçekimsel Arama </a:t>
                      </a:r>
                      <a:r>
                        <a:rPr lang="tr-TR" b="1" dirty="0" err="1"/>
                        <a:t>Algoritması</a:t>
                      </a:r>
                      <a:r>
                        <a:rPr lang="tr-TR" dirty="0" err="1"/>
                        <a:t>;Kütlelerin</a:t>
                      </a:r>
                      <a:r>
                        <a:rPr lang="tr-TR" dirty="0"/>
                        <a:t> etkileşimi yasasına dayanan küresel optimizasyonu için bir meta-sezgisel algoritmadır.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36575"/>
                  </a:ext>
                </a:extLst>
              </a:tr>
            </a:tbl>
          </a:graphicData>
        </a:graphic>
      </p:graphicFrame>
    </p:spTree>
    <p:extLst>
      <p:ext uri="{BB962C8B-B14F-4D97-AF65-F5344CB8AC3E}">
        <p14:creationId xmlns:p14="http://schemas.microsoft.com/office/powerpoint/2010/main" val="321048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ikdörtgen 169">
            <a:extLst>
              <a:ext uri="{FF2B5EF4-FFF2-40B4-BE49-F238E27FC236}">
                <a16:creationId xmlns:a16="http://schemas.microsoft.com/office/drawing/2014/main" id="{D508AA07-BFDB-4592-95D6-0C2D15104A83}"/>
              </a:ext>
            </a:extLst>
          </p:cNvPr>
          <p:cNvSpPr/>
          <p:nvPr/>
        </p:nvSpPr>
        <p:spPr>
          <a:xfrm>
            <a:off x="0" y="0"/>
            <a:ext cx="12192000" cy="6858000"/>
          </a:xfrm>
          <a:prstGeom prst="rect">
            <a:avLst/>
          </a:prstGeom>
          <a:solidFill>
            <a:srgbClr val="A4D7CE">
              <a:alpha val="80000"/>
            </a:srgbClr>
          </a:solidFill>
          <a:ln w="381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171" name="Freeform 194">
            <a:extLst>
              <a:ext uri="{FF2B5EF4-FFF2-40B4-BE49-F238E27FC236}">
                <a16:creationId xmlns:a16="http://schemas.microsoft.com/office/drawing/2014/main" id="{61C766EA-A54C-4571-8F78-189EEB6FA70C}"/>
              </a:ext>
            </a:extLst>
          </p:cNvPr>
          <p:cNvSpPr>
            <a:spLocks/>
          </p:cNvSpPr>
          <p:nvPr/>
        </p:nvSpPr>
        <p:spPr bwMode="auto">
          <a:xfrm>
            <a:off x="3788573" y="3345577"/>
            <a:ext cx="128343" cy="166846"/>
          </a:xfrm>
          <a:custGeom>
            <a:avLst/>
            <a:gdLst>
              <a:gd name="T0" fmla="*/ 4 w 62"/>
              <a:gd name="T1" fmla="*/ 0 h 81"/>
              <a:gd name="T2" fmla="*/ 3 w 62"/>
              <a:gd name="T3" fmla="*/ 4 h 81"/>
              <a:gd name="T4" fmla="*/ 2 w 62"/>
              <a:gd name="T5" fmla="*/ 81 h 81"/>
              <a:gd name="T6" fmla="*/ 62 w 62"/>
              <a:gd name="T7" fmla="*/ 81 h 81"/>
              <a:gd name="T8" fmla="*/ 62 w 62"/>
              <a:gd name="T9" fmla="*/ 0 h 81"/>
              <a:gd name="T10" fmla="*/ 4 w 62"/>
              <a:gd name="T11" fmla="*/ 0 h 81"/>
            </a:gdLst>
            <a:ahLst/>
            <a:cxnLst>
              <a:cxn ang="0">
                <a:pos x="T0" y="T1"/>
              </a:cxn>
              <a:cxn ang="0">
                <a:pos x="T2" y="T3"/>
              </a:cxn>
              <a:cxn ang="0">
                <a:pos x="T4" y="T5"/>
              </a:cxn>
              <a:cxn ang="0">
                <a:pos x="T6" y="T7"/>
              </a:cxn>
              <a:cxn ang="0">
                <a:pos x="T8" y="T9"/>
              </a:cxn>
              <a:cxn ang="0">
                <a:pos x="T10" y="T11"/>
              </a:cxn>
            </a:cxnLst>
            <a:rect l="0" t="0" r="r" b="b"/>
            <a:pathLst>
              <a:path w="62" h="81">
                <a:moveTo>
                  <a:pt x="4" y="0"/>
                </a:moveTo>
                <a:cubicBezTo>
                  <a:pt x="4" y="1"/>
                  <a:pt x="4" y="3"/>
                  <a:pt x="3" y="4"/>
                </a:cubicBezTo>
                <a:cubicBezTo>
                  <a:pt x="3" y="26"/>
                  <a:pt x="0" y="56"/>
                  <a:pt x="2" y="81"/>
                </a:cubicBezTo>
                <a:cubicBezTo>
                  <a:pt x="62" y="81"/>
                  <a:pt x="62" y="81"/>
                  <a:pt x="62" y="81"/>
                </a:cubicBezTo>
                <a:cubicBezTo>
                  <a:pt x="62" y="0"/>
                  <a:pt x="62" y="0"/>
                  <a:pt x="62" y="0"/>
                </a:cubicBezTo>
                <a:lnTo>
                  <a:pt x="4"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172" name="Freeform 195">
            <a:extLst>
              <a:ext uri="{FF2B5EF4-FFF2-40B4-BE49-F238E27FC236}">
                <a16:creationId xmlns:a16="http://schemas.microsoft.com/office/drawing/2014/main" id="{7396D374-8C36-4E8B-9E04-F5B299CC4F55}"/>
              </a:ext>
            </a:extLst>
          </p:cNvPr>
          <p:cNvSpPr>
            <a:spLocks/>
          </p:cNvSpPr>
          <p:nvPr/>
        </p:nvSpPr>
        <p:spPr bwMode="auto">
          <a:xfrm>
            <a:off x="3660229" y="3345577"/>
            <a:ext cx="157679" cy="166846"/>
          </a:xfrm>
          <a:custGeom>
            <a:avLst/>
            <a:gdLst>
              <a:gd name="T0" fmla="*/ 3 w 77"/>
              <a:gd name="T1" fmla="*/ 0 h 81"/>
              <a:gd name="T2" fmla="*/ 3 w 77"/>
              <a:gd name="T3" fmla="*/ 6 h 81"/>
              <a:gd name="T4" fmla="*/ 1 w 77"/>
              <a:gd name="T5" fmla="*/ 81 h 81"/>
              <a:gd name="T6" fmla="*/ 75 w 77"/>
              <a:gd name="T7" fmla="*/ 81 h 81"/>
              <a:gd name="T8" fmla="*/ 77 w 77"/>
              <a:gd name="T9" fmla="*/ 40 h 81"/>
              <a:gd name="T10" fmla="*/ 76 w 77"/>
              <a:gd name="T11" fmla="*/ 6 h 81"/>
              <a:gd name="T12" fmla="*/ 76 w 77"/>
              <a:gd name="T13" fmla="*/ 0 h 81"/>
              <a:gd name="T14" fmla="*/ 3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3" y="0"/>
                </a:moveTo>
                <a:cubicBezTo>
                  <a:pt x="3" y="2"/>
                  <a:pt x="3" y="4"/>
                  <a:pt x="3" y="6"/>
                </a:cubicBezTo>
                <a:cubicBezTo>
                  <a:pt x="2" y="28"/>
                  <a:pt x="0" y="56"/>
                  <a:pt x="1" y="81"/>
                </a:cubicBezTo>
                <a:cubicBezTo>
                  <a:pt x="75" y="81"/>
                  <a:pt x="75" y="81"/>
                  <a:pt x="75" y="81"/>
                </a:cubicBezTo>
                <a:cubicBezTo>
                  <a:pt x="76" y="67"/>
                  <a:pt x="77" y="53"/>
                  <a:pt x="77" y="40"/>
                </a:cubicBezTo>
                <a:cubicBezTo>
                  <a:pt x="77" y="28"/>
                  <a:pt x="75" y="16"/>
                  <a:pt x="76" y="6"/>
                </a:cubicBezTo>
                <a:cubicBezTo>
                  <a:pt x="76" y="4"/>
                  <a:pt x="76" y="2"/>
                  <a:pt x="76" y="0"/>
                </a:cubicBezTo>
                <a:lnTo>
                  <a:pt x="3"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3" name="Freeform 196">
            <a:extLst>
              <a:ext uri="{FF2B5EF4-FFF2-40B4-BE49-F238E27FC236}">
                <a16:creationId xmlns:a16="http://schemas.microsoft.com/office/drawing/2014/main" id="{3098855A-E3F1-458B-9787-51CAC6FAEFD1}"/>
              </a:ext>
            </a:extLst>
          </p:cNvPr>
          <p:cNvSpPr>
            <a:spLocks/>
          </p:cNvSpPr>
          <p:nvPr/>
        </p:nvSpPr>
        <p:spPr bwMode="auto">
          <a:xfrm>
            <a:off x="3394374" y="3345577"/>
            <a:ext cx="161346" cy="166846"/>
          </a:xfrm>
          <a:custGeom>
            <a:avLst/>
            <a:gdLst>
              <a:gd name="T0" fmla="*/ 4 w 78"/>
              <a:gd name="T1" fmla="*/ 0 h 81"/>
              <a:gd name="T2" fmla="*/ 4 w 78"/>
              <a:gd name="T3" fmla="*/ 3 h 81"/>
              <a:gd name="T4" fmla="*/ 2 w 78"/>
              <a:gd name="T5" fmla="*/ 81 h 81"/>
              <a:gd name="T6" fmla="*/ 75 w 78"/>
              <a:gd name="T7" fmla="*/ 81 h 81"/>
              <a:gd name="T8" fmla="*/ 78 w 78"/>
              <a:gd name="T9" fmla="*/ 37 h 81"/>
              <a:gd name="T10" fmla="*/ 77 w 78"/>
              <a:gd name="T11" fmla="*/ 3 h 81"/>
              <a:gd name="T12" fmla="*/ 77 w 78"/>
              <a:gd name="T13" fmla="*/ 0 h 81"/>
              <a:gd name="T14" fmla="*/ 4 w 7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4" y="0"/>
                </a:moveTo>
                <a:cubicBezTo>
                  <a:pt x="4" y="3"/>
                  <a:pt x="4" y="3"/>
                  <a:pt x="4" y="3"/>
                </a:cubicBezTo>
                <a:cubicBezTo>
                  <a:pt x="3" y="26"/>
                  <a:pt x="0" y="55"/>
                  <a:pt x="2" y="81"/>
                </a:cubicBezTo>
                <a:cubicBezTo>
                  <a:pt x="75" y="81"/>
                  <a:pt x="75" y="81"/>
                  <a:pt x="75" y="81"/>
                </a:cubicBezTo>
                <a:cubicBezTo>
                  <a:pt x="77" y="66"/>
                  <a:pt x="77" y="51"/>
                  <a:pt x="78" y="37"/>
                </a:cubicBezTo>
                <a:cubicBezTo>
                  <a:pt x="78" y="25"/>
                  <a:pt x="76" y="13"/>
                  <a:pt x="77" y="3"/>
                </a:cubicBezTo>
                <a:cubicBezTo>
                  <a:pt x="77" y="2"/>
                  <a:pt x="77" y="1"/>
                  <a:pt x="77" y="0"/>
                </a:cubicBezTo>
                <a:lnTo>
                  <a:pt x="4"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4" name="Freeform 197">
            <a:extLst>
              <a:ext uri="{FF2B5EF4-FFF2-40B4-BE49-F238E27FC236}">
                <a16:creationId xmlns:a16="http://schemas.microsoft.com/office/drawing/2014/main" id="{057D600D-6CCE-4171-99EF-BA573CA8140B}"/>
              </a:ext>
            </a:extLst>
          </p:cNvPr>
          <p:cNvSpPr>
            <a:spLocks/>
          </p:cNvSpPr>
          <p:nvPr/>
        </p:nvSpPr>
        <p:spPr bwMode="auto">
          <a:xfrm>
            <a:off x="3123019" y="3345577"/>
            <a:ext cx="161346" cy="166846"/>
          </a:xfrm>
          <a:custGeom>
            <a:avLst/>
            <a:gdLst>
              <a:gd name="T0" fmla="*/ 4 w 78"/>
              <a:gd name="T1" fmla="*/ 0 h 81"/>
              <a:gd name="T2" fmla="*/ 4 w 78"/>
              <a:gd name="T3" fmla="*/ 3 h 81"/>
              <a:gd name="T4" fmla="*/ 2 w 78"/>
              <a:gd name="T5" fmla="*/ 81 h 81"/>
              <a:gd name="T6" fmla="*/ 75 w 78"/>
              <a:gd name="T7" fmla="*/ 81 h 81"/>
              <a:gd name="T8" fmla="*/ 77 w 78"/>
              <a:gd name="T9" fmla="*/ 37 h 81"/>
              <a:gd name="T10" fmla="*/ 77 w 78"/>
              <a:gd name="T11" fmla="*/ 3 h 81"/>
              <a:gd name="T12" fmla="*/ 77 w 78"/>
              <a:gd name="T13" fmla="*/ 0 h 81"/>
              <a:gd name="T14" fmla="*/ 4 w 7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4" y="0"/>
                </a:moveTo>
                <a:cubicBezTo>
                  <a:pt x="4" y="3"/>
                  <a:pt x="4" y="3"/>
                  <a:pt x="4" y="3"/>
                </a:cubicBezTo>
                <a:cubicBezTo>
                  <a:pt x="3" y="26"/>
                  <a:pt x="0" y="55"/>
                  <a:pt x="2" y="81"/>
                </a:cubicBezTo>
                <a:cubicBezTo>
                  <a:pt x="75" y="81"/>
                  <a:pt x="75" y="81"/>
                  <a:pt x="75" y="81"/>
                </a:cubicBezTo>
                <a:cubicBezTo>
                  <a:pt x="77" y="66"/>
                  <a:pt x="77" y="51"/>
                  <a:pt x="77" y="37"/>
                </a:cubicBezTo>
                <a:cubicBezTo>
                  <a:pt x="78" y="26"/>
                  <a:pt x="76" y="14"/>
                  <a:pt x="77" y="3"/>
                </a:cubicBezTo>
                <a:cubicBezTo>
                  <a:pt x="77" y="2"/>
                  <a:pt x="77" y="1"/>
                  <a:pt x="77" y="0"/>
                </a:cubicBezTo>
                <a:lnTo>
                  <a:pt x="4"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5" name="Freeform 198">
            <a:extLst>
              <a:ext uri="{FF2B5EF4-FFF2-40B4-BE49-F238E27FC236}">
                <a16:creationId xmlns:a16="http://schemas.microsoft.com/office/drawing/2014/main" id="{5DC777FA-D518-4C3A-8618-5D614D5C8DB6}"/>
              </a:ext>
            </a:extLst>
          </p:cNvPr>
          <p:cNvSpPr>
            <a:spLocks/>
          </p:cNvSpPr>
          <p:nvPr/>
        </p:nvSpPr>
        <p:spPr bwMode="auto">
          <a:xfrm>
            <a:off x="3531885" y="3345577"/>
            <a:ext cx="148512" cy="166846"/>
          </a:xfrm>
          <a:custGeom>
            <a:avLst/>
            <a:gdLst>
              <a:gd name="T0" fmla="*/ 0 w 72"/>
              <a:gd name="T1" fmla="*/ 0 h 81"/>
              <a:gd name="T2" fmla="*/ 4 w 72"/>
              <a:gd name="T3" fmla="*/ 81 h 81"/>
              <a:gd name="T4" fmla="*/ 71 w 72"/>
              <a:gd name="T5" fmla="*/ 81 h 81"/>
              <a:gd name="T6" fmla="*/ 72 w 72"/>
              <a:gd name="T7" fmla="*/ 0 h 81"/>
              <a:gd name="T8" fmla="*/ 0 w 72"/>
              <a:gd name="T9" fmla="*/ 0 h 81"/>
            </a:gdLst>
            <a:ahLst/>
            <a:cxnLst>
              <a:cxn ang="0">
                <a:pos x="T0" y="T1"/>
              </a:cxn>
              <a:cxn ang="0">
                <a:pos x="T2" y="T3"/>
              </a:cxn>
              <a:cxn ang="0">
                <a:pos x="T4" y="T5"/>
              </a:cxn>
              <a:cxn ang="0">
                <a:pos x="T6" y="T7"/>
              </a:cxn>
              <a:cxn ang="0">
                <a:pos x="T8" y="T9"/>
              </a:cxn>
            </a:cxnLst>
            <a:rect l="0" t="0" r="r" b="b"/>
            <a:pathLst>
              <a:path w="72" h="81">
                <a:moveTo>
                  <a:pt x="0" y="0"/>
                </a:moveTo>
                <a:cubicBezTo>
                  <a:pt x="0" y="23"/>
                  <a:pt x="3" y="58"/>
                  <a:pt x="4" y="81"/>
                </a:cubicBezTo>
                <a:cubicBezTo>
                  <a:pt x="71" y="81"/>
                  <a:pt x="71" y="81"/>
                  <a:pt x="71" y="81"/>
                </a:cubicBezTo>
                <a:cubicBezTo>
                  <a:pt x="70" y="41"/>
                  <a:pt x="72" y="16"/>
                  <a:pt x="72"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6" name="Freeform 199">
            <a:extLst>
              <a:ext uri="{FF2B5EF4-FFF2-40B4-BE49-F238E27FC236}">
                <a16:creationId xmlns:a16="http://schemas.microsoft.com/office/drawing/2014/main" id="{AB98D488-E8B1-4930-9A9E-5E6FFEF484FC}"/>
              </a:ext>
            </a:extLst>
          </p:cNvPr>
          <p:cNvSpPr>
            <a:spLocks/>
          </p:cNvSpPr>
          <p:nvPr/>
        </p:nvSpPr>
        <p:spPr bwMode="auto">
          <a:xfrm>
            <a:off x="3260531" y="3345577"/>
            <a:ext cx="148512" cy="166846"/>
          </a:xfrm>
          <a:custGeom>
            <a:avLst/>
            <a:gdLst>
              <a:gd name="T0" fmla="*/ 0 w 72"/>
              <a:gd name="T1" fmla="*/ 0 h 81"/>
              <a:gd name="T2" fmla="*/ 4 w 72"/>
              <a:gd name="T3" fmla="*/ 81 h 81"/>
              <a:gd name="T4" fmla="*/ 71 w 72"/>
              <a:gd name="T5" fmla="*/ 81 h 81"/>
              <a:gd name="T6" fmla="*/ 72 w 72"/>
              <a:gd name="T7" fmla="*/ 0 h 81"/>
              <a:gd name="T8" fmla="*/ 0 w 72"/>
              <a:gd name="T9" fmla="*/ 0 h 81"/>
            </a:gdLst>
            <a:ahLst/>
            <a:cxnLst>
              <a:cxn ang="0">
                <a:pos x="T0" y="T1"/>
              </a:cxn>
              <a:cxn ang="0">
                <a:pos x="T2" y="T3"/>
              </a:cxn>
              <a:cxn ang="0">
                <a:pos x="T4" y="T5"/>
              </a:cxn>
              <a:cxn ang="0">
                <a:pos x="T6" y="T7"/>
              </a:cxn>
              <a:cxn ang="0">
                <a:pos x="T8" y="T9"/>
              </a:cxn>
            </a:cxnLst>
            <a:rect l="0" t="0" r="r" b="b"/>
            <a:pathLst>
              <a:path w="72" h="81">
                <a:moveTo>
                  <a:pt x="0" y="0"/>
                </a:moveTo>
                <a:cubicBezTo>
                  <a:pt x="0" y="23"/>
                  <a:pt x="3" y="59"/>
                  <a:pt x="4" y="81"/>
                </a:cubicBezTo>
                <a:cubicBezTo>
                  <a:pt x="71" y="81"/>
                  <a:pt x="71" y="81"/>
                  <a:pt x="71" y="81"/>
                </a:cubicBezTo>
                <a:cubicBezTo>
                  <a:pt x="70" y="41"/>
                  <a:pt x="72" y="16"/>
                  <a:pt x="72"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7" name="Freeform 200">
            <a:extLst>
              <a:ext uri="{FF2B5EF4-FFF2-40B4-BE49-F238E27FC236}">
                <a16:creationId xmlns:a16="http://schemas.microsoft.com/office/drawing/2014/main" id="{3CDF2D25-3019-4D8A-A040-8691F8AFEB5D}"/>
              </a:ext>
            </a:extLst>
          </p:cNvPr>
          <p:cNvSpPr>
            <a:spLocks/>
          </p:cNvSpPr>
          <p:nvPr/>
        </p:nvSpPr>
        <p:spPr bwMode="auto">
          <a:xfrm>
            <a:off x="3082683" y="3345577"/>
            <a:ext cx="62338" cy="166846"/>
          </a:xfrm>
          <a:custGeom>
            <a:avLst/>
            <a:gdLst>
              <a:gd name="T0" fmla="*/ 29 w 30"/>
              <a:gd name="T1" fmla="*/ 81 h 81"/>
              <a:gd name="T2" fmla="*/ 30 w 30"/>
              <a:gd name="T3" fmla="*/ 0 h 81"/>
              <a:gd name="T4" fmla="*/ 0 w 30"/>
              <a:gd name="T5" fmla="*/ 0 h 81"/>
              <a:gd name="T6" fmla="*/ 1 w 30"/>
              <a:gd name="T7" fmla="*/ 81 h 81"/>
              <a:gd name="T8" fmla="*/ 29 w 30"/>
              <a:gd name="T9" fmla="*/ 81 h 81"/>
            </a:gdLst>
            <a:ahLst/>
            <a:cxnLst>
              <a:cxn ang="0">
                <a:pos x="T0" y="T1"/>
              </a:cxn>
              <a:cxn ang="0">
                <a:pos x="T2" y="T3"/>
              </a:cxn>
              <a:cxn ang="0">
                <a:pos x="T4" y="T5"/>
              </a:cxn>
              <a:cxn ang="0">
                <a:pos x="T6" y="T7"/>
              </a:cxn>
              <a:cxn ang="0">
                <a:pos x="T8" y="T9"/>
              </a:cxn>
            </a:cxnLst>
            <a:rect l="0" t="0" r="r" b="b"/>
            <a:pathLst>
              <a:path w="30" h="81">
                <a:moveTo>
                  <a:pt x="29" y="81"/>
                </a:moveTo>
                <a:cubicBezTo>
                  <a:pt x="28" y="40"/>
                  <a:pt x="30" y="15"/>
                  <a:pt x="30" y="0"/>
                </a:cubicBezTo>
                <a:cubicBezTo>
                  <a:pt x="0" y="0"/>
                  <a:pt x="0" y="0"/>
                  <a:pt x="0" y="0"/>
                </a:cubicBezTo>
                <a:cubicBezTo>
                  <a:pt x="1" y="81"/>
                  <a:pt x="1" y="81"/>
                  <a:pt x="1" y="81"/>
                </a:cubicBezTo>
                <a:lnTo>
                  <a:pt x="29"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8" name="Freeform 201">
            <a:extLst>
              <a:ext uri="{FF2B5EF4-FFF2-40B4-BE49-F238E27FC236}">
                <a16:creationId xmlns:a16="http://schemas.microsoft.com/office/drawing/2014/main" id="{858C8CF5-8AF5-48BE-A764-2C2AC986E00C}"/>
              </a:ext>
            </a:extLst>
          </p:cNvPr>
          <p:cNvSpPr>
            <a:spLocks/>
          </p:cNvSpPr>
          <p:nvPr/>
        </p:nvSpPr>
        <p:spPr bwMode="auto">
          <a:xfrm>
            <a:off x="4010422" y="3345577"/>
            <a:ext cx="150345" cy="166846"/>
          </a:xfrm>
          <a:custGeom>
            <a:avLst/>
            <a:gdLst>
              <a:gd name="T0" fmla="*/ 1 w 73"/>
              <a:gd name="T1" fmla="*/ 0 h 81"/>
              <a:gd name="T2" fmla="*/ 4 w 73"/>
              <a:gd name="T3" fmla="*/ 81 h 81"/>
              <a:gd name="T4" fmla="*/ 71 w 73"/>
              <a:gd name="T5" fmla="*/ 81 h 81"/>
              <a:gd name="T6" fmla="*/ 73 w 73"/>
              <a:gd name="T7" fmla="*/ 0 h 81"/>
              <a:gd name="T8" fmla="*/ 1 w 73"/>
              <a:gd name="T9" fmla="*/ 0 h 81"/>
            </a:gdLst>
            <a:ahLst/>
            <a:cxnLst>
              <a:cxn ang="0">
                <a:pos x="T0" y="T1"/>
              </a:cxn>
              <a:cxn ang="0">
                <a:pos x="T2" y="T3"/>
              </a:cxn>
              <a:cxn ang="0">
                <a:pos x="T4" y="T5"/>
              </a:cxn>
              <a:cxn ang="0">
                <a:pos x="T6" y="T7"/>
              </a:cxn>
              <a:cxn ang="0">
                <a:pos x="T8" y="T9"/>
              </a:cxn>
            </a:cxnLst>
            <a:rect l="0" t="0" r="r" b="b"/>
            <a:pathLst>
              <a:path w="73" h="81">
                <a:moveTo>
                  <a:pt x="1" y="0"/>
                </a:moveTo>
                <a:cubicBezTo>
                  <a:pt x="0" y="19"/>
                  <a:pt x="3" y="56"/>
                  <a:pt x="4" y="81"/>
                </a:cubicBezTo>
                <a:cubicBezTo>
                  <a:pt x="71" y="81"/>
                  <a:pt x="71" y="81"/>
                  <a:pt x="71" y="81"/>
                </a:cubicBezTo>
                <a:cubicBezTo>
                  <a:pt x="70" y="37"/>
                  <a:pt x="73" y="13"/>
                  <a:pt x="73" y="0"/>
                </a:cubicBezTo>
                <a:lnTo>
                  <a:pt x="1"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9" name="Freeform 202">
            <a:extLst>
              <a:ext uri="{FF2B5EF4-FFF2-40B4-BE49-F238E27FC236}">
                <a16:creationId xmlns:a16="http://schemas.microsoft.com/office/drawing/2014/main" id="{84E72F81-EB0C-46D6-86CF-82C492407977}"/>
              </a:ext>
            </a:extLst>
          </p:cNvPr>
          <p:cNvSpPr>
            <a:spLocks/>
          </p:cNvSpPr>
          <p:nvPr/>
        </p:nvSpPr>
        <p:spPr bwMode="auto">
          <a:xfrm>
            <a:off x="4652138" y="3345577"/>
            <a:ext cx="69672" cy="166846"/>
          </a:xfrm>
          <a:custGeom>
            <a:avLst/>
            <a:gdLst>
              <a:gd name="T0" fmla="*/ 3 w 34"/>
              <a:gd name="T1" fmla="*/ 0 h 81"/>
              <a:gd name="T2" fmla="*/ 3 w 34"/>
              <a:gd name="T3" fmla="*/ 8 h 81"/>
              <a:gd name="T4" fmla="*/ 1 w 34"/>
              <a:gd name="T5" fmla="*/ 81 h 81"/>
              <a:gd name="T6" fmla="*/ 34 w 34"/>
              <a:gd name="T7" fmla="*/ 81 h 81"/>
              <a:gd name="T8" fmla="*/ 34 w 34"/>
              <a:gd name="T9" fmla="*/ 0 h 81"/>
              <a:gd name="T10" fmla="*/ 3 w 34"/>
              <a:gd name="T11" fmla="*/ 0 h 81"/>
            </a:gdLst>
            <a:ahLst/>
            <a:cxnLst>
              <a:cxn ang="0">
                <a:pos x="T0" y="T1"/>
              </a:cxn>
              <a:cxn ang="0">
                <a:pos x="T2" y="T3"/>
              </a:cxn>
              <a:cxn ang="0">
                <a:pos x="T4" y="T5"/>
              </a:cxn>
              <a:cxn ang="0">
                <a:pos x="T6" y="T7"/>
              </a:cxn>
              <a:cxn ang="0">
                <a:pos x="T8" y="T9"/>
              </a:cxn>
              <a:cxn ang="0">
                <a:pos x="T10" y="T11"/>
              </a:cxn>
            </a:cxnLst>
            <a:rect l="0" t="0" r="r" b="b"/>
            <a:pathLst>
              <a:path w="34" h="81">
                <a:moveTo>
                  <a:pt x="3" y="0"/>
                </a:moveTo>
                <a:cubicBezTo>
                  <a:pt x="3" y="3"/>
                  <a:pt x="3" y="6"/>
                  <a:pt x="3" y="8"/>
                </a:cubicBezTo>
                <a:cubicBezTo>
                  <a:pt x="2" y="29"/>
                  <a:pt x="0" y="57"/>
                  <a:pt x="1" y="81"/>
                </a:cubicBezTo>
                <a:cubicBezTo>
                  <a:pt x="34" y="81"/>
                  <a:pt x="34" y="81"/>
                  <a:pt x="34" y="81"/>
                </a:cubicBezTo>
                <a:cubicBezTo>
                  <a:pt x="34" y="0"/>
                  <a:pt x="34" y="0"/>
                  <a:pt x="34" y="0"/>
                </a:cubicBezTo>
                <a:lnTo>
                  <a:pt x="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0" name="Freeform 203">
            <a:extLst>
              <a:ext uri="{FF2B5EF4-FFF2-40B4-BE49-F238E27FC236}">
                <a16:creationId xmlns:a16="http://schemas.microsoft.com/office/drawing/2014/main" id="{05789141-744E-40F3-898A-E745E8CAB598}"/>
              </a:ext>
            </a:extLst>
          </p:cNvPr>
          <p:cNvSpPr>
            <a:spLocks/>
          </p:cNvSpPr>
          <p:nvPr/>
        </p:nvSpPr>
        <p:spPr bwMode="auto">
          <a:xfrm>
            <a:off x="4391785" y="3345577"/>
            <a:ext cx="157679" cy="166846"/>
          </a:xfrm>
          <a:custGeom>
            <a:avLst/>
            <a:gdLst>
              <a:gd name="T0" fmla="*/ 3 w 76"/>
              <a:gd name="T1" fmla="*/ 0 h 81"/>
              <a:gd name="T2" fmla="*/ 3 w 76"/>
              <a:gd name="T3" fmla="*/ 12 h 81"/>
              <a:gd name="T4" fmla="*/ 1 w 76"/>
              <a:gd name="T5" fmla="*/ 81 h 81"/>
              <a:gd name="T6" fmla="*/ 74 w 76"/>
              <a:gd name="T7" fmla="*/ 81 h 81"/>
              <a:gd name="T8" fmla="*/ 76 w 76"/>
              <a:gd name="T9" fmla="*/ 44 h 81"/>
              <a:gd name="T10" fmla="*/ 75 w 76"/>
              <a:gd name="T11" fmla="*/ 12 h 81"/>
              <a:gd name="T12" fmla="*/ 74 w 76"/>
              <a:gd name="T13" fmla="*/ 0 h 81"/>
              <a:gd name="T14" fmla="*/ 3 w 76"/>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1">
                <a:moveTo>
                  <a:pt x="3" y="0"/>
                </a:moveTo>
                <a:cubicBezTo>
                  <a:pt x="3" y="4"/>
                  <a:pt x="3" y="8"/>
                  <a:pt x="3" y="12"/>
                </a:cubicBezTo>
                <a:cubicBezTo>
                  <a:pt x="2" y="32"/>
                  <a:pt x="0" y="58"/>
                  <a:pt x="1" y="81"/>
                </a:cubicBezTo>
                <a:cubicBezTo>
                  <a:pt x="74" y="81"/>
                  <a:pt x="74" y="81"/>
                  <a:pt x="74" y="81"/>
                </a:cubicBezTo>
                <a:cubicBezTo>
                  <a:pt x="75" y="68"/>
                  <a:pt x="76" y="56"/>
                  <a:pt x="76" y="44"/>
                </a:cubicBezTo>
                <a:cubicBezTo>
                  <a:pt x="76" y="33"/>
                  <a:pt x="74" y="22"/>
                  <a:pt x="75" y="12"/>
                </a:cubicBezTo>
                <a:cubicBezTo>
                  <a:pt x="76" y="7"/>
                  <a:pt x="75" y="4"/>
                  <a:pt x="74"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1" name="Freeform 204">
            <a:extLst>
              <a:ext uri="{FF2B5EF4-FFF2-40B4-BE49-F238E27FC236}">
                <a16:creationId xmlns:a16="http://schemas.microsoft.com/office/drawing/2014/main" id="{514B6CA5-3F2E-441F-943C-7A727214F621}"/>
              </a:ext>
            </a:extLst>
          </p:cNvPr>
          <p:cNvSpPr>
            <a:spLocks/>
          </p:cNvSpPr>
          <p:nvPr/>
        </p:nvSpPr>
        <p:spPr bwMode="auto">
          <a:xfrm>
            <a:off x="4146099" y="3345577"/>
            <a:ext cx="154012" cy="166846"/>
          </a:xfrm>
          <a:custGeom>
            <a:avLst/>
            <a:gdLst>
              <a:gd name="T0" fmla="*/ 3 w 75"/>
              <a:gd name="T1" fmla="*/ 0 h 81"/>
              <a:gd name="T2" fmla="*/ 2 w 75"/>
              <a:gd name="T3" fmla="*/ 13 h 81"/>
              <a:gd name="T4" fmla="*/ 0 w 75"/>
              <a:gd name="T5" fmla="*/ 81 h 81"/>
              <a:gd name="T6" fmla="*/ 74 w 75"/>
              <a:gd name="T7" fmla="*/ 81 h 81"/>
              <a:gd name="T8" fmla="*/ 75 w 75"/>
              <a:gd name="T9" fmla="*/ 45 h 81"/>
              <a:gd name="T10" fmla="*/ 75 w 75"/>
              <a:gd name="T11" fmla="*/ 13 h 81"/>
              <a:gd name="T12" fmla="*/ 73 w 75"/>
              <a:gd name="T13" fmla="*/ 0 h 81"/>
              <a:gd name="T14" fmla="*/ 3 w 75"/>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81">
                <a:moveTo>
                  <a:pt x="3" y="0"/>
                </a:moveTo>
                <a:cubicBezTo>
                  <a:pt x="3" y="4"/>
                  <a:pt x="2" y="9"/>
                  <a:pt x="2" y="13"/>
                </a:cubicBezTo>
                <a:cubicBezTo>
                  <a:pt x="2" y="33"/>
                  <a:pt x="0" y="58"/>
                  <a:pt x="0" y="81"/>
                </a:cubicBezTo>
                <a:cubicBezTo>
                  <a:pt x="74" y="81"/>
                  <a:pt x="74" y="81"/>
                  <a:pt x="74" y="81"/>
                </a:cubicBezTo>
                <a:cubicBezTo>
                  <a:pt x="75" y="69"/>
                  <a:pt x="75" y="57"/>
                  <a:pt x="75" y="45"/>
                </a:cubicBezTo>
                <a:cubicBezTo>
                  <a:pt x="75" y="34"/>
                  <a:pt x="74" y="23"/>
                  <a:pt x="75" y="13"/>
                </a:cubicBezTo>
                <a:cubicBezTo>
                  <a:pt x="75" y="8"/>
                  <a:pt x="74" y="4"/>
                  <a:pt x="73" y="0"/>
                </a:cubicBezTo>
                <a:lnTo>
                  <a:pt x="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2" name="Freeform 205">
            <a:extLst>
              <a:ext uri="{FF2B5EF4-FFF2-40B4-BE49-F238E27FC236}">
                <a16:creationId xmlns:a16="http://schemas.microsoft.com/office/drawing/2014/main" id="{BB4550CE-143B-47F4-8DC9-72BB2456DC61}"/>
              </a:ext>
            </a:extLst>
          </p:cNvPr>
          <p:cNvSpPr>
            <a:spLocks/>
          </p:cNvSpPr>
          <p:nvPr/>
        </p:nvSpPr>
        <p:spPr bwMode="auto">
          <a:xfrm>
            <a:off x="3911414" y="3345577"/>
            <a:ext cx="124676" cy="166846"/>
          </a:xfrm>
          <a:custGeom>
            <a:avLst/>
            <a:gdLst>
              <a:gd name="T0" fmla="*/ 0 w 60"/>
              <a:gd name="T1" fmla="*/ 0 h 81"/>
              <a:gd name="T2" fmla="*/ 0 w 60"/>
              <a:gd name="T3" fmla="*/ 81 h 81"/>
              <a:gd name="T4" fmla="*/ 59 w 60"/>
              <a:gd name="T5" fmla="*/ 81 h 81"/>
              <a:gd name="T6" fmla="*/ 60 w 60"/>
              <a:gd name="T7" fmla="*/ 45 h 81"/>
              <a:gd name="T8" fmla="*/ 59 w 60"/>
              <a:gd name="T9" fmla="*/ 13 h 81"/>
              <a:gd name="T10" fmla="*/ 58 w 60"/>
              <a:gd name="T11" fmla="*/ 0 h 81"/>
              <a:gd name="T12" fmla="*/ 0 w 60"/>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0" h="81">
                <a:moveTo>
                  <a:pt x="0" y="0"/>
                </a:moveTo>
                <a:cubicBezTo>
                  <a:pt x="0" y="81"/>
                  <a:pt x="0" y="81"/>
                  <a:pt x="0" y="81"/>
                </a:cubicBezTo>
                <a:cubicBezTo>
                  <a:pt x="59" y="81"/>
                  <a:pt x="59" y="81"/>
                  <a:pt x="59" y="81"/>
                </a:cubicBezTo>
                <a:cubicBezTo>
                  <a:pt x="60" y="69"/>
                  <a:pt x="60" y="57"/>
                  <a:pt x="60" y="45"/>
                </a:cubicBezTo>
                <a:cubicBezTo>
                  <a:pt x="60" y="34"/>
                  <a:pt x="58" y="23"/>
                  <a:pt x="59" y="13"/>
                </a:cubicBezTo>
                <a:cubicBezTo>
                  <a:pt x="60" y="8"/>
                  <a:pt x="59" y="4"/>
                  <a:pt x="58"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3" name="Freeform 206">
            <a:extLst>
              <a:ext uri="{FF2B5EF4-FFF2-40B4-BE49-F238E27FC236}">
                <a16:creationId xmlns:a16="http://schemas.microsoft.com/office/drawing/2014/main" id="{F624B7FC-B229-4C33-A205-179AE1B05515}"/>
              </a:ext>
            </a:extLst>
          </p:cNvPr>
          <p:cNvSpPr>
            <a:spLocks/>
          </p:cNvSpPr>
          <p:nvPr/>
        </p:nvSpPr>
        <p:spPr bwMode="auto">
          <a:xfrm>
            <a:off x="4521963" y="3345577"/>
            <a:ext cx="150345" cy="166846"/>
          </a:xfrm>
          <a:custGeom>
            <a:avLst/>
            <a:gdLst>
              <a:gd name="T0" fmla="*/ 1 w 73"/>
              <a:gd name="T1" fmla="*/ 0 h 81"/>
              <a:gd name="T2" fmla="*/ 4 w 73"/>
              <a:gd name="T3" fmla="*/ 81 h 81"/>
              <a:gd name="T4" fmla="*/ 71 w 73"/>
              <a:gd name="T5" fmla="*/ 81 h 81"/>
              <a:gd name="T6" fmla="*/ 73 w 73"/>
              <a:gd name="T7" fmla="*/ 0 h 81"/>
              <a:gd name="T8" fmla="*/ 1 w 73"/>
              <a:gd name="T9" fmla="*/ 0 h 81"/>
            </a:gdLst>
            <a:ahLst/>
            <a:cxnLst>
              <a:cxn ang="0">
                <a:pos x="T0" y="T1"/>
              </a:cxn>
              <a:cxn ang="0">
                <a:pos x="T2" y="T3"/>
              </a:cxn>
              <a:cxn ang="0">
                <a:pos x="T4" y="T5"/>
              </a:cxn>
              <a:cxn ang="0">
                <a:pos x="T6" y="T7"/>
              </a:cxn>
              <a:cxn ang="0">
                <a:pos x="T8" y="T9"/>
              </a:cxn>
            </a:cxnLst>
            <a:rect l="0" t="0" r="r" b="b"/>
            <a:pathLst>
              <a:path w="73" h="81">
                <a:moveTo>
                  <a:pt x="1" y="0"/>
                </a:moveTo>
                <a:cubicBezTo>
                  <a:pt x="0" y="18"/>
                  <a:pt x="3" y="56"/>
                  <a:pt x="4" y="81"/>
                </a:cubicBezTo>
                <a:cubicBezTo>
                  <a:pt x="71" y="81"/>
                  <a:pt x="71" y="81"/>
                  <a:pt x="71" y="81"/>
                </a:cubicBezTo>
                <a:cubicBezTo>
                  <a:pt x="70" y="37"/>
                  <a:pt x="73" y="13"/>
                  <a:pt x="73" y="0"/>
                </a:cubicBezTo>
                <a:lnTo>
                  <a:pt x="1"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4" name="Freeform 207">
            <a:extLst>
              <a:ext uri="{FF2B5EF4-FFF2-40B4-BE49-F238E27FC236}">
                <a16:creationId xmlns:a16="http://schemas.microsoft.com/office/drawing/2014/main" id="{F08FDD9D-B44B-422C-BEC2-0196865002AE}"/>
              </a:ext>
            </a:extLst>
          </p:cNvPr>
          <p:cNvSpPr>
            <a:spLocks/>
          </p:cNvSpPr>
          <p:nvPr/>
        </p:nvSpPr>
        <p:spPr bwMode="auto">
          <a:xfrm>
            <a:off x="4265275" y="3345577"/>
            <a:ext cx="148512" cy="166846"/>
          </a:xfrm>
          <a:custGeom>
            <a:avLst/>
            <a:gdLst>
              <a:gd name="T0" fmla="*/ 1 w 72"/>
              <a:gd name="T1" fmla="*/ 0 h 81"/>
              <a:gd name="T2" fmla="*/ 4 w 72"/>
              <a:gd name="T3" fmla="*/ 81 h 81"/>
              <a:gd name="T4" fmla="*/ 71 w 72"/>
              <a:gd name="T5" fmla="*/ 81 h 81"/>
              <a:gd name="T6" fmla="*/ 72 w 72"/>
              <a:gd name="T7" fmla="*/ 0 h 81"/>
              <a:gd name="T8" fmla="*/ 1 w 72"/>
              <a:gd name="T9" fmla="*/ 0 h 81"/>
            </a:gdLst>
            <a:ahLst/>
            <a:cxnLst>
              <a:cxn ang="0">
                <a:pos x="T0" y="T1"/>
              </a:cxn>
              <a:cxn ang="0">
                <a:pos x="T2" y="T3"/>
              </a:cxn>
              <a:cxn ang="0">
                <a:pos x="T4" y="T5"/>
              </a:cxn>
              <a:cxn ang="0">
                <a:pos x="T6" y="T7"/>
              </a:cxn>
              <a:cxn ang="0">
                <a:pos x="T8" y="T9"/>
              </a:cxn>
            </a:cxnLst>
            <a:rect l="0" t="0" r="r" b="b"/>
            <a:pathLst>
              <a:path w="72" h="81">
                <a:moveTo>
                  <a:pt x="1" y="0"/>
                </a:moveTo>
                <a:cubicBezTo>
                  <a:pt x="0" y="18"/>
                  <a:pt x="3" y="56"/>
                  <a:pt x="4" y="81"/>
                </a:cubicBezTo>
                <a:cubicBezTo>
                  <a:pt x="71" y="81"/>
                  <a:pt x="71" y="81"/>
                  <a:pt x="71" y="81"/>
                </a:cubicBezTo>
                <a:cubicBezTo>
                  <a:pt x="70" y="37"/>
                  <a:pt x="72" y="13"/>
                  <a:pt x="72"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5" name="Freeform 208">
            <a:extLst>
              <a:ext uri="{FF2B5EF4-FFF2-40B4-BE49-F238E27FC236}">
                <a16:creationId xmlns:a16="http://schemas.microsoft.com/office/drawing/2014/main" id="{C3955E31-0E7F-4C01-A426-03E047065EE3}"/>
              </a:ext>
            </a:extLst>
          </p:cNvPr>
          <p:cNvSpPr>
            <a:spLocks/>
          </p:cNvSpPr>
          <p:nvPr/>
        </p:nvSpPr>
        <p:spPr bwMode="auto">
          <a:xfrm>
            <a:off x="2154944" y="3345577"/>
            <a:ext cx="126510" cy="166846"/>
          </a:xfrm>
          <a:custGeom>
            <a:avLst/>
            <a:gdLst>
              <a:gd name="T0" fmla="*/ 3 w 62"/>
              <a:gd name="T1" fmla="*/ 0 h 81"/>
              <a:gd name="T2" fmla="*/ 3 w 62"/>
              <a:gd name="T3" fmla="*/ 0 h 81"/>
              <a:gd name="T4" fmla="*/ 2 w 62"/>
              <a:gd name="T5" fmla="*/ 81 h 81"/>
              <a:gd name="T6" fmla="*/ 62 w 62"/>
              <a:gd name="T7" fmla="*/ 81 h 81"/>
              <a:gd name="T8" fmla="*/ 62 w 62"/>
              <a:gd name="T9" fmla="*/ 0 h 81"/>
              <a:gd name="T10" fmla="*/ 3 w 62"/>
              <a:gd name="T11" fmla="*/ 0 h 81"/>
            </a:gdLst>
            <a:ahLst/>
            <a:cxnLst>
              <a:cxn ang="0">
                <a:pos x="T0" y="T1"/>
              </a:cxn>
              <a:cxn ang="0">
                <a:pos x="T2" y="T3"/>
              </a:cxn>
              <a:cxn ang="0">
                <a:pos x="T4" y="T5"/>
              </a:cxn>
              <a:cxn ang="0">
                <a:pos x="T6" y="T7"/>
              </a:cxn>
              <a:cxn ang="0">
                <a:pos x="T8" y="T9"/>
              </a:cxn>
              <a:cxn ang="0">
                <a:pos x="T10" y="T11"/>
              </a:cxn>
            </a:cxnLst>
            <a:rect l="0" t="0" r="r" b="b"/>
            <a:pathLst>
              <a:path w="62" h="81">
                <a:moveTo>
                  <a:pt x="3" y="0"/>
                </a:moveTo>
                <a:cubicBezTo>
                  <a:pt x="3" y="0"/>
                  <a:pt x="3" y="0"/>
                  <a:pt x="3" y="0"/>
                </a:cubicBezTo>
                <a:cubicBezTo>
                  <a:pt x="2" y="24"/>
                  <a:pt x="0" y="55"/>
                  <a:pt x="2" y="81"/>
                </a:cubicBezTo>
                <a:cubicBezTo>
                  <a:pt x="62" y="81"/>
                  <a:pt x="62" y="81"/>
                  <a:pt x="62" y="81"/>
                </a:cubicBezTo>
                <a:cubicBezTo>
                  <a:pt x="62" y="0"/>
                  <a:pt x="62" y="0"/>
                  <a:pt x="62"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6" name="Freeform 209">
            <a:extLst>
              <a:ext uri="{FF2B5EF4-FFF2-40B4-BE49-F238E27FC236}">
                <a16:creationId xmlns:a16="http://schemas.microsoft.com/office/drawing/2014/main" id="{A10EB425-2A53-4731-982E-DEBC1F9D7931}"/>
              </a:ext>
            </a:extLst>
          </p:cNvPr>
          <p:cNvSpPr>
            <a:spLocks/>
          </p:cNvSpPr>
          <p:nvPr/>
        </p:nvSpPr>
        <p:spPr bwMode="auto">
          <a:xfrm>
            <a:off x="2022935" y="3345577"/>
            <a:ext cx="159513" cy="166846"/>
          </a:xfrm>
          <a:custGeom>
            <a:avLst/>
            <a:gdLst>
              <a:gd name="T0" fmla="*/ 3 w 78"/>
              <a:gd name="T1" fmla="*/ 0 h 81"/>
              <a:gd name="T2" fmla="*/ 3 w 78"/>
              <a:gd name="T3" fmla="*/ 2 h 81"/>
              <a:gd name="T4" fmla="*/ 1 w 78"/>
              <a:gd name="T5" fmla="*/ 81 h 81"/>
              <a:gd name="T6" fmla="*/ 76 w 78"/>
              <a:gd name="T7" fmla="*/ 81 h 81"/>
              <a:gd name="T8" fmla="*/ 78 w 78"/>
              <a:gd name="T9" fmla="*/ 36 h 81"/>
              <a:gd name="T10" fmla="*/ 77 w 78"/>
              <a:gd name="T11" fmla="*/ 2 h 81"/>
              <a:gd name="T12" fmla="*/ 77 w 78"/>
              <a:gd name="T13" fmla="*/ 0 h 81"/>
              <a:gd name="T14" fmla="*/ 3 w 7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3" y="0"/>
                </a:moveTo>
                <a:cubicBezTo>
                  <a:pt x="3" y="2"/>
                  <a:pt x="3" y="2"/>
                  <a:pt x="3" y="2"/>
                </a:cubicBezTo>
                <a:cubicBezTo>
                  <a:pt x="2" y="25"/>
                  <a:pt x="0" y="55"/>
                  <a:pt x="1" y="81"/>
                </a:cubicBezTo>
                <a:cubicBezTo>
                  <a:pt x="76" y="81"/>
                  <a:pt x="76" y="81"/>
                  <a:pt x="76" y="81"/>
                </a:cubicBezTo>
                <a:cubicBezTo>
                  <a:pt x="77" y="66"/>
                  <a:pt x="78" y="51"/>
                  <a:pt x="78" y="36"/>
                </a:cubicBezTo>
                <a:cubicBezTo>
                  <a:pt x="78" y="24"/>
                  <a:pt x="76" y="12"/>
                  <a:pt x="77" y="2"/>
                </a:cubicBezTo>
                <a:cubicBezTo>
                  <a:pt x="77" y="1"/>
                  <a:pt x="77" y="1"/>
                  <a:pt x="77" y="0"/>
                </a:cubicBezTo>
                <a:lnTo>
                  <a:pt x="3"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7" name="Freeform 210">
            <a:extLst>
              <a:ext uri="{FF2B5EF4-FFF2-40B4-BE49-F238E27FC236}">
                <a16:creationId xmlns:a16="http://schemas.microsoft.com/office/drawing/2014/main" id="{BCCE731B-B2C3-4AC1-BCB9-62C6E25235BA}"/>
              </a:ext>
            </a:extLst>
          </p:cNvPr>
          <p:cNvSpPr>
            <a:spLocks/>
          </p:cNvSpPr>
          <p:nvPr/>
        </p:nvSpPr>
        <p:spPr bwMode="auto">
          <a:xfrm>
            <a:off x="1753414" y="3345577"/>
            <a:ext cx="163180" cy="166846"/>
          </a:xfrm>
          <a:custGeom>
            <a:avLst/>
            <a:gdLst>
              <a:gd name="T0" fmla="*/ 4 w 79"/>
              <a:gd name="T1" fmla="*/ 0 h 81"/>
              <a:gd name="T2" fmla="*/ 3 w 79"/>
              <a:gd name="T3" fmla="*/ 81 h 81"/>
              <a:gd name="T4" fmla="*/ 76 w 79"/>
              <a:gd name="T5" fmla="*/ 81 h 81"/>
              <a:gd name="T6" fmla="*/ 79 w 79"/>
              <a:gd name="T7" fmla="*/ 33 h 81"/>
              <a:gd name="T8" fmla="*/ 78 w 79"/>
              <a:gd name="T9" fmla="*/ 0 h 81"/>
              <a:gd name="T10" fmla="*/ 4 w 79"/>
              <a:gd name="T11" fmla="*/ 0 h 81"/>
            </a:gdLst>
            <a:ahLst/>
            <a:cxnLst>
              <a:cxn ang="0">
                <a:pos x="T0" y="T1"/>
              </a:cxn>
              <a:cxn ang="0">
                <a:pos x="T2" y="T3"/>
              </a:cxn>
              <a:cxn ang="0">
                <a:pos x="T4" y="T5"/>
              </a:cxn>
              <a:cxn ang="0">
                <a:pos x="T6" y="T7"/>
              </a:cxn>
              <a:cxn ang="0">
                <a:pos x="T8" y="T9"/>
              </a:cxn>
              <a:cxn ang="0">
                <a:pos x="T10" y="T11"/>
              </a:cxn>
            </a:cxnLst>
            <a:rect l="0" t="0" r="r" b="b"/>
            <a:pathLst>
              <a:path w="79" h="81">
                <a:moveTo>
                  <a:pt x="4" y="0"/>
                </a:moveTo>
                <a:cubicBezTo>
                  <a:pt x="3" y="24"/>
                  <a:pt x="0" y="55"/>
                  <a:pt x="3" y="81"/>
                </a:cubicBezTo>
                <a:cubicBezTo>
                  <a:pt x="76" y="81"/>
                  <a:pt x="76" y="81"/>
                  <a:pt x="76" y="81"/>
                </a:cubicBezTo>
                <a:cubicBezTo>
                  <a:pt x="78" y="65"/>
                  <a:pt x="79" y="49"/>
                  <a:pt x="79" y="33"/>
                </a:cubicBezTo>
                <a:cubicBezTo>
                  <a:pt x="79" y="22"/>
                  <a:pt x="77" y="10"/>
                  <a:pt x="78" y="0"/>
                </a:cubicBezTo>
                <a:lnTo>
                  <a:pt x="4"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8" name="Freeform 211">
            <a:extLst>
              <a:ext uri="{FF2B5EF4-FFF2-40B4-BE49-F238E27FC236}">
                <a16:creationId xmlns:a16="http://schemas.microsoft.com/office/drawing/2014/main" id="{9527AA96-62B7-4369-BC63-69BEECAF2D26}"/>
              </a:ext>
            </a:extLst>
          </p:cNvPr>
          <p:cNvSpPr>
            <a:spLocks/>
          </p:cNvSpPr>
          <p:nvPr/>
        </p:nvSpPr>
        <p:spPr bwMode="auto">
          <a:xfrm>
            <a:off x="1480225" y="3345577"/>
            <a:ext cx="161346" cy="166846"/>
          </a:xfrm>
          <a:custGeom>
            <a:avLst/>
            <a:gdLst>
              <a:gd name="T0" fmla="*/ 3 w 78"/>
              <a:gd name="T1" fmla="*/ 0 h 81"/>
              <a:gd name="T2" fmla="*/ 2 w 78"/>
              <a:gd name="T3" fmla="*/ 81 h 81"/>
              <a:gd name="T4" fmla="*/ 76 w 78"/>
              <a:gd name="T5" fmla="*/ 81 h 81"/>
              <a:gd name="T6" fmla="*/ 78 w 78"/>
              <a:gd name="T7" fmla="*/ 33 h 81"/>
              <a:gd name="T8" fmla="*/ 77 w 78"/>
              <a:gd name="T9" fmla="*/ 0 h 81"/>
              <a:gd name="T10" fmla="*/ 3 w 78"/>
              <a:gd name="T11" fmla="*/ 0 h 81"/>
            </a:gdLst>
            <a:ahLst/>
            <a:cxnLst>
              <a:cxn ang="0">
                <a:pos x="T0" y="T1"/>
              </a:cxn>
              <a:cxn ang="0">
                <a:pos x="T2" y="T3"/>
              </a:cxn>
              <a:cxn ang="0">
                <a:pos x="T4" y="T5"/>
              </a:cxn>
              <a:cxn ang="0">
                <a:pos x="T6" y="T7"/>
              </a:cxn>
              <a:cxn ang="0">
                <a:pos x="T8" y="T9"/>
              </a:cxn>
              <a:cxn ang="0">
                <a:pos x="T10" y="T11"/>
              </a:cxn>
            </a:cxnLst>
            <a:rect l="0" t="0" r="r" b="b"/>
            <a:pathLst>
              <a:path w="78" h="81">
                <a:moveTo>
                  <a:pt x="3" y="0"/>
                </a:moveTo>
                <a:cubicBezTo>
                  <a:pt x="3" y="24"/>
                  <a:pt x="0" y="55"/>
                  <a:pt x="2" y="81"/>
                </a:cubicBezTo>
                <a:cubicBezTo>
                  <a:pt x="76" y="81"/>
                  <a:pt x="76" y="81"/>
                  <a:pt x="76" y="81"/>
                </a:cubicBezTo>
                <a:cubicBezTo>
                  <a:pt x="77" y="65"/>
                  <a:pt x="78" y="49"/>
                  <a:pt x="78" y="33"/>
                </a:cubicBezTo>
                <a:cubicBezTo>
                  <a:pt x="78" y="22"/>
                  <a:pt x="76" y="10"/>
                  <a:pt x="77" y="0"/>
                </a:cubicBezTo>
                <a:lnTo>
                  <a:pt x="3"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9" name="Freeform 212">
            <a:extLst>
              <a:ext uri="{FF2B5EF4-FFF2-40B4-BE49-F238E27FC236}">
                <a16:creationId xmlns:a16="http://schemas.microsoft.com/office/drawing/2014/main" id="{B100F719-BE55-47BB-8BF9-B01537FFDCD0}"/>
              </a:ext>
            </a:extLst>
          </p:cNvPr>
          <p:cNvSpPr>
            <a:spLocks/>
          </p:cNvSpPr>
          <p:nvPr/>
        </p:nvSpPr>
        <p:spPr bwMode="auto">
          <a:xfrm>
            <a:off x="1894591" y="3345577"/>
            <a:ext cx="148512" cy="166846"/>
          </a:xfrm>
          <a:custGeom>
            <a:avLst/>
            <a:gdLst>
              <a:gd name="T0" fmla="*/ 0 w 73"/>
              <a:gd name="T1" fmla="*/ 0 h 81"/>
              <a:gd name="T2" fmla="*/ 4 w 73"/>
              <a:gd name="T3" fmla="*/ 81 h 81"/>
              <a:gd name="T4" fmla="*/ 72 w 73"/>
              <a:gd name="T5" fmla="*/ 81 h 81"/>
              <a:gd name="T6" fmla="*/ 73 w 73"/>
              <a:gd name="T7" fmla="*/ 0 h 81"/>
              <a:gd name="T8" fmla="*/ 0 w 73"/>
              <a:gd name="T9" fmla="*/ 0 h 81"/>
            </a:gdLst>
            <a:ahLst/>
            <a:cxnLst>
              <a:cxn ang="0">
                <a:pos x="T0" y="T1"/>
              </a:cxn>
              <a:cxn ang="0">
                <a:pos x="T2" y="T3"/>
              </a:cxn>
              <a:cxn ang="0">
                <a:pos x="T4" y="T5"/>
              </a:cxn>
              <a:cxn ang="0">
                <a:pos x="T6" y="T7"/>
              </a:cxn>
              <a:cxn ang="0">
                <a:pos x="T8" y="T9"/>
              </a:cxn>
            </a:cxnLst>
            <a:rect l="0" t="0" r="r" b="b"/>
            <a:pathLst>
              <a:path w="73" h="81">
                <a:moveTo>
                  <a:pt x="0" y="0"/>
                </a:moveTo>
                <a:cubicBezTo>
                  <a:pt x="1" y="24"/>
                  <a:pt x="3" y="60"/>
                  <a:pt x="4" y="81"/>
                </a:cubicBezTo>
                <a:cubicBezTo>
                  <a:pt x="72" y="81"/>
                  <a:pt x="72" y="81"/>
                  <a:pt x="72" y="81"/>
                </a:cubicBezTo>
                <a:cubicBezTo>
                  <a:pt x="71" y="42"/>
                  <a:pt x="72" y="16"/>
                  <a:pt x="73"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0" name="Freeform 213">
            <a:extLst>
              <a:ext uri="{FF2B5EF4-FFF2-40B4-BE49-F238E27FC236}">
                <a16:creationId xmlns:a16="http://schemas.microsoft.com/office/drawing/2014/main" id="{D1AD44C7-E523-41CC-BC9F-267D895BCA41}"/>
              </a:ext>
            </a:extLst>
          </p:cNvPr>
          <p:cNvSpPr>
            <a:spLocks/>
          </p:cNvSpPr>
          <p:nvPr/>
        </p:nvSpPr>
        <p:spPr bwMode="auto">
          <a:xfrm>
            <a:off x="1621404" y="3345577"/>
            <a:ext cx="148512" cy="166846"/>
          </a:xfrm>
          <a:custGeom>
            <a:avLst/>
            <a:gdLst>
              <a:gd name="T0" fmla="*/ 0 w 73"/>
              <a:gd name="T1" fmla="*/ 0 h 81"/>
              <a:gd name="T2" fmla="*/ 3 w 73"/>
              <a:gd name="T3" fmla="*/ 81 h 81"/>
              <a:gd name="T4" fmla="*/ 72 w 73"/>
              <a:gd name="T5" fmla="*/ 81 h 81"/>
              <a:gd name="T6" fmla="*/ 73 w 73"/>
              <a:gd name="T7" fmla="*/ 0 h 81"/>
              <a:gd name="T8" fmla="*/ 0 w 73"/>
              <a:gd name="T9" fmla="*/ 0 h 81"/>
            </a:gdLst>
            <a:ahLst/>
            <a:cxnLst>
              <a:cxn ang="0">
                <a:pos x="T0" y="T1"/>
              </a:cxn>
              <a:cxn ang="0">
                <a:pos x="T2" y="T3"/>
              </a:cxn>
              <a:cxn ang="0">
                <a:pos x="T4" y="T5"/>
              </a:cxn>
              <a:cxn ang="0">
                <a:pos x="T6" y="T7"/>
              </a:cxn>
              <a:cxn ang="0">
                <a:pos x="T8" y="T9"/>
              </a:cxn>
            </a:cxnLst>
            <a:rect l="0" t="0" r="r" b="b"/>
            <a:pathLst>
              <a:path w="73" h="81">
                <a:moveTo>
                  <a:pt x="0" y="0"/>
                </a:moveTo>
                <a:cubicBezTo>
                  <a:pt x="0" y="25"/>
                  <a:pt x="3" y="60"/>
                  <a:pt x="3" y="81"/>
                </a:cubicBezTo>
                <a:cubicBezTo>
                  <a:pt x="72" y="81"/>
                  <a:pt x="72" y="81"/>
                  <a:pt x="72" y="81"/>
                </a:cubicBezTo>
                <a:cubicBezTo>
                  <a:pt x="70" y="42"/>
                  <a:pt x="72" y="17"/>
                  <a:pt x="73"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1" name="Freeform 214">
            <a:extLst>
              <a:ext uri="{FF2B5EF4-FFF2-40B4-BE49-F238E27FC236}">
                <a16:creationId xmlns:a16="http://schemas.microsoft.com/office/drawing/2014/main" id="{0B645330-7031-46B7-93BF-AB8D04EA0B75}"/>
              </a:ext>
            </a:extLst>
          </p:cNvPr>
          <p:cNvSpPr>
            <a:spLocks/>
          </p:cNvSpPr>
          <p:nvPr/>
        </p:nvSpPr>
        <p:spPr bwMode="auto">
          <a:xfrm>
            <a:off x="-84111" y="3345577"/>
            <a:ext cx="62338" cy="166846"/>
          </a:xfrm>
          <a:custGeom>
            <a:avLst/>
            <a:gdLst>
              <a:gd name="T0" fmla="*/ 29 w 30"/>
              <a:gd name="T1" fmla="*/ 81 h 81"/>
              <a:gd name="T2" fmla="*/ 30 w 30"/>
              <a:gd name="T3" fmla="*/ 0 h 81"/>
              <a:gd name="T4" fmla="*/ 0 w 30"/>
              <a:gd name="T5" fmla="*/ 0 h 81"/>
              <a:gd name="T6" fmla="*/ 0 w 30"/>
              <a:gd name="T7" fmla="*/ 81 h 81"/>
              <a:gd name="T8" fmla="*/ 29 w 30"/>
              <a:gd name="T9" fmla="*/ 81 h 81"/>
            </a:gdLst>
            <a:ahLst/>
            <a:cxnLst>
              <a:cxn ang="0">
                <a:pos x="T0" y="T1"/>
              </a:cxn>
              <a:cxn ang="0">
                <a:pos x="T2" y="T3"/>
              </a:cxn>
              <a:cxn ang="0">
                <a:pos x="T4" y="T5"/>
              </a:cxn>
              <a:cxn ang="0">
                <a:pos x="T6" y="T7"/>
              </a:cxn>
              <a:cxn ang="0">
                <a:pos x="T8" y="T9"/>
              </a:cxn>
            </a:cxnLst>
            <a:rect l="0" t="0" r="r" b="b"/>
            <a:pathLst>
              <a:path w="30" h="81">
                <a:moveTo>
                  <a:pt x="29" y="81"/>
                </a:moveTo>
                <a:cubicBezTo>
                  <a:pt x="27" y="41"/>
                  <a:pt x="29" y="16"/>
                  <a:pt x="30" y="0"/>
                </a:cubicBezTo>
                <a:cubicBezTo>
                  <a:pt x="0" y="0"/>
                  <a:pt x="0" y="0"/>
                  <a:pt x="0" y="0"/>
                </a:cubicBezTo>
                <a:cubicBezTo>
                  <a:pt x="0" y="81"/>
                  <a:pt x="0" y="81"/>
                  <a:pt x="0" y="81"/>
                </a:cubicBezTo>
                <a:lnTo>
                  <a:pt x="29"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2" name="Freeform 215">
            <a:extLst>
              <a:ext uri="{FF2B5EF4-FFF2-40B4-BE49-F238E27FC236}">
                <a16:creationId xmlns:a16="http://schemas.microsoft.com/office/drawing/2014/main" id="{8E796149-BEEC-4C91-9377-93413FCC9F34}"/>
              </a:ext>
            </a:extLst>
          </p:cNvPr>
          <p:cNvSpPr>
            <a:spLocks/>
          </p:cNvSpPr>
          <p:nvPr/>
        </p:nvSpPr>
        <p:spPr bwMode="auto">
          <a:xfrm>
            <a:off x="2380463" y="3345577"/>
            <a:ext cx="150345" cy="166846"/>
          </a:xfrm>
          <a:custGeom>
            <a:avLst/>
            <a:gdLst>
              <a:gd name="T0" fmla="*/ 0 w 73"/>
              <a:gd name="T1" fmla="*/ 0 h 81"/>
              <a:gd name="T2" fmla="*/ 3 w 73"/>
              <a:gd name="T3" fmla="*/ 81 h 81"/>
              <a:gd name="T4" fmla="*/ 71 w 73"/>
              <a:gd name="T5" fmla="*/ 81 h 81"/>
              <a:gd name="T6" fmla="*/ 73 w 73"/>
              <a:gd name="T7" fmla="*/ 0 h 81"/>
              <a:gd name="T8" fmla="*/ 0 w 73"/>
              <a:gd name="T9" fmla="*/ 0 h 81"/>
            </a:gdLst>
            <a:ahLst/>
            <a:cxnLst>
              <a:cxn ang="0">
                <a:pos x="T0" y="T1"/>
              </a:cxn>
              <a:cxn ang="0">
                <a:pos x="T2" y="T3"/>
              </a:cxn>
              <a:cxn ang="0">
                <a:pos x="T4" y="T5"/>
              </a:cxn>
              <a:cxn ang="0">
                <a:pos x="T6" y="T7"/>
              </a:cxn>
              <a:cxn ang="0">
                <a:pos x="T8" y="T9"/>
              </a:cxn>
            </a:cxnLst>
            <a:rect l="0" t="0" r="r" b="b"/>
            <a:pathLst>
              <a:path w="73" h="81">
                <a:moveTo>
                  <a:pt x="0" y="0"/>
                </a:moveTo>
                <a:cubicBezTo>
                  <a:pt x="0" y="21"/>
                  <a:pt x="3" y="58"/>
                  <a:pt x="3" y="81"/>
                </a:cubicBezTo>
                <a:cubicBezTo>
                  <a:pt x="71" y="81"/>
                  <a:pt x="71" y="81"/>
                  <a:pt x="71" y="81"/>
                </a:cubicBezTo>
                <a:cubicBezTo>
                  <a:pt x="70" y="39"/>
                  <a:pt x="72" y="14"/>
                  <a:pt x="73" y="0"/>
                </a:cubicBezTo>
                <a:lnTo>
                  <a:pt x="0"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3" name="Freeform 216">
            <a:extLst>
              <a:ext uri="{FF2B5EF4-FFF2-40B4-BE49-F238E27FC236}">
                <a16:creationId xmlns:a16="http://schemas.microsoft.com/office/drawing/2014/main" id="{F4A807A9-3013-442E-9C2B-56D32E9714C6}"/>
              </a:ext>
            </a:extLst>
          </p:cNvPr>
          <p:cNvSpPr>
            <a:spLocks/>
          </p:cNvSpPr>
          <p:nvPr/>
        </p:nvSpPr>
        <p:spPr bwMode="auto">
          <a:xfrm>
            <a:off x="3025846" y="3345577"/>
            <a:ext cx="71506" cy="166846"/>
          </a:xfrm>
          <a:custGeom>
            <a:avLst/>
            <a:gdLst>
              <a:gd name="T0" fmla="*/ 3 w 35"/>
              <a:gd name="T1" fmla="*/ 0 h 81"/>
              <a:gd name="T2" fmla="*/ 3 w 35"/>
              <a:gd name="T3" fmla="*/ 4 h 81"/>
              <a:gd name="T4" fmla="*/ 2 w 35"/>
              <a:gd name="T5" fmla="*/ 81 h 81"/>
              <a:gd name="T6" fmla="*/ 35 w 35"/>
              <a:gd name="T7" fmla="*/ 81 h 81"/>
              <a:gd name="T8" fmla="*/ 35 w 35"/>
              <a:gd name="T9" fmla="*/ 0 h 81"/>
              <a:gd name="T10" fmla="*/ 3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 y="0"/>
                </a:moveTo>
                <a:cubicBezTo>
                  <a:pt x="3" y="1"/>
                  <a:pt x="3" y="3"/>
                  <a:pt x="3" y="4"/>
                </a:cubicBezTo>
                <a:cubicBezTo>
                  <a:pt x="3" y="27"/>
                  <a:pt x="0" y="56"/>
                  <a:pt x="2" y="81"/>
                </a:cubicBezTo>
                <a:cubicBezTo>
                  <a:pt x="35" y="81"/>
                  <a:pt x="35" y="81"/>
                  <a:pt x="35" y="81"/>
                </a:cubicBezTo>
                <a:cubicBezTo>
                  <a:pt x="35" y="0"/>
                  <a:pt x="35" y="0"/>
                  <a:pt x="35" y="0"/>
                </a:cubicBezTo>
                <a:lnTo>
                  <a:pt x="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4" name="Freeform 217">
            <a:extLst>
              <a:ext uri="{FF2B5EF4-FFF2-40B4-BE49-F238E27FC236}">
                <a16:creationId xmlns:a16="http://schemas.microsoft.com/office/drawing/2014/main" id="{B3B1D8CA-BA3D-4AE0-B7A4-1251928B77F5}"/>
              </a:ext>
            </a:extLst>
          </p:cNvPr>
          <p:cNvSpPr>
            <a:spLocks/>
          </p:cNvSpPr>
          <p:nvPr/>
        </p:nvSpPr>
        <p:spPr bwMode="auto">
          <a:xfrm>
            <a:off x="2763659" y="3345577"/>
            <a:ext cx="159513" cy="166846"/>
          </a:xfrm>
          <a:custGeom>
            <a:avLst/>
            <a:gdLst>
              <a:gd name="T0" fmla="*/ 3 w 77"/>
              <a:gd name="T1" fmla="*/ 0 h 81"/>
              <a:gd name="T2" fmla="*/ 3 w 77"/>
              <a:gd name="T3" fmla="*/ 7 h 81"/>
              <a:gd name="T4" fmla="*/ 1 w 77"/>
              <a:gd name="T5" fmla="*/ 81 h 81"/>
              <a:gd name="T6" fmla="*/ 75 w 77"/>
              <a:gd name="T7" fmla="*/ 81 h 81"/>
              <a:gd name="T8" fmla="*/ 77 w 77"/>
              <a:gd name="T9" fmla="*/ 40 h 81"/>
              <a:gd name="T10" fmla="*/ 76 w 77"/>
              <a:gd name="T11" fmla="*/ 7 h 81"/>
              <a:gd name="T12" fmla="*/ 76 w 77"/>
              <a:gd name="T13" fmla="*/ 0 h 81"/>
              <a:gd name="T14" fmla="*/ 3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3" y="0"/>
                </a:moveTo>
                <a:cubicBezTo>
                  <a:pt x="3" y="2"/>
                  <a:pt x="3" y="5"/>
                  <a:pt x="3" y="7"/>
                </a:cubicBezTo>
                <a:cubicBezTo>
                  <a:pt x="2" y="29"/>
                  <a:pt x="0" y="57"/>
                  <a:pt x="1" y="81"/>
                </a:cubicBezTo>
                <a:cubicBezTo>
                  <a:pt x="75" y="81"/>
                  <a:pt x="75" y="81"/>
                  <a:pt x="75" y="81"/>
                </a:cubicBezTo>
                <a:cubicBezTo>
                  <a:pt x="76" y="67"/>
                  <a:pt x="77" y="53"/>
                  <a:pt x="77" y="40"/>
                </a:cubicBezTo>
                <a:cubicBezTo>
                  <a:pt x="77" y="29"/>
                  <a:pt x="75" y="18"/>
                  <a:pt x="76" y="7"/>
                </a:cubicBezTo>
                <a:cubicBezTo>
                  <a:pt x="76" y="5"/>
                  <a:pt x="76" y="2"/>
                  <a:pt x="76"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5" name="Freeform 218">
            <a:extLst>
              <a:ext uri="{FF2B5EF4-FFF2-40B4-BE49-F238E27FC236}">
                <a16:creationId xmlns:a16="http://schemas.microsoft.com/office/drawing/2014/main" id="{8CDD7840-3E42-46D2-912A-777C4AEAAC91}"/>
              </a:ext>
            </a:extLst>
          </p:cNvPr>
          <p:cNvSpPr>
            <a:spLocks/>
          </p:cNvSpPr>
          <p:nvPr/>
        </p:nvSpPr>
        <p:spPr bwMode="auto">
          <a:xfrm>
            <a:off x="2514307" y="3345577"/>
            <a:ext cx="157679" cy="166846"/>
          </a:xfrm>
          <a:custGeom>
            <a:avLst/>
            <a:gdLst>
              <a:gd name="T0" fmla="*/ 3 w 77"/>
              <a:gd name="T1" fmla="*/ 0 h 81"/>
              <a:gd name="T2" fmla="*/ 3 w 77"/>
              <a:gd name="T3" fmla="*/ 9 h 81"/>
              <a:gd name="T4" fmla="*/ 1 w 77"/>
              <a:gd name="T5" fmla="*/ 81 h 81"/>
              <a:gd name="T6" fmla="*/ 75 w 77"/>
              <a:gd name="T7" fmla="*/ 81 h 81"/>
              <a:gd name="T8" fmla="*/ 77 w 77"/>
              <a:gd name="T9" fmla="*/ 41 h 81"/>
              <a:gd name="T10" fmla="*/ 76 w 77"/>
              <a:gd name="T11" fmla="*/ 9 h 81"/>
              <a:gd name="T12" fmla="*/ 76 w 77"/>
              <a:gd name="T13" fmla="*/ 0 h 81"/>
              <a:gd name="T14" fmla="*/ 3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3" y="0"/>
                </a:moveTo>
                <a:cubicBezTo>
                  <a:pt x="3" y="3"/>
                  <a:pt x="3" y="6"/>
                  <a:pt x="3" y="9"/>
                </a:cubicBezTo>
                <a:cubicBezTo>
                  <a:pt x="2" y="30"/>
                  <a:pt x="0" y="57"/>
                  <a:pt x="1" y="81"/>
                </a:cubicBezTo>
                <a:cubicBezTo>
                  <a:pt x="75" y="81"/>
                  <a:pt x="75" y="81"/>
                  <a:pt x="75" y="81"/>
                </a:cubicBezTo>
                <a:cubicBezTo>
                  <a:pt x="76" y="67"/>
                  <a:pt x="77" y="54"/>
                  <a:pt x="77" y="41"/>
                </a:cubicBezTo>
                <a:cubicBezTo>
                  <a:pt x="77" y="30"/>
                  <a:pt x="75" y="19"/>
                  <a:pt x="76" y="9"/>
                </a:cubicBezTo>
                <a:cubicBezTo>
                  <a:pt x="76" y="6"/>
                  <a:pt x="76" y="3"/>
                  <a:pt x="76" y="0"/>
                </a:cubicBezTo>
                <a:lnTo>
                  <a:pt x="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6" name="Freeform 219">
            <a:extLst>
              <a:ext uri="{FF2B5EF4-FFF2-40B4-BE49-F238E27FC236}">
                <a16:creationId xmlns:a16="http://schemas.microsoft.com/office/drawing/2014/main" id="{162AB197-CA5E-48AF-9C2A-ADFB2FF4A7B8}"/>
              </a:ext>
            </a:extLst>
          </p:cNvPr>
          <p:cNvSpPr>
            <a:spLocks/>
          </p:cNvSpPr>
          <p:nvPr/>
        </p:nvSpPr>
        <p:spPr bwMode="auto">
          <a:xfrm>
            <a:off x="2279622" y="3345577"/>
            <a:ext cx="122843" cy="166846"/>
          </a:xfrm>
          <a:custGeom>
            <a:avLst/>
            <a:gdLst>
              <a:gd name="T0" fmla="*/ 0 w 60"/>
              <a:gd name="T1" fmla="*/ 0 h 81"/>
              <a:gd name="T2" fmla="*/ 0 w 60"/>
              <a:gd name="T3" fmla="*/ 81 h 81"/>
              <a:gd name="T4" fmla="*/ 58 w 60"/>
              <a:gd name="T5" fmla="*/ 81 h 81"/>
              <a:gd name="T6" fmla="*/ 60 w 60"/>
              <a:gd name="T7" fmla="*/ 41 h 81"/>
              <a:gd name="T8" fmla="*/ 59 w 60"/>
              <a:gd name="T9" fmla="*/ 9 h 81"/>
              <a:gd name="T10" fmla="*/ 59 w 60"/>
              <a:gd name="T11" fmla="*/ 0 h 81"/>
              <a:gd name="T12" fmla="*/ 0 w 60"/>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0" h="81">
                <a:moveTo>
                  <a:pt x="0" y="0"/>
                </a:moveTo>
                <a:cubicBezTo>
                  <a:pt x="0" y="81"/>
                  <a:pt x="0" y="81"/>
                  <a:pt x="0" y="81"/>
                </a:cubicBezTo>
                <a:cubicBezTo>
                  <a:pt x="58" y="81"/>
                  <a:pt x="58" y="81"/>
                  <a:pt x="58" y="81"/>
                </a:cubicBezTo>
                <a:cubicBezTo>
                  <a:pt x="59" y="68"/>
                  <a:pt x="60" y="54"/>
                  <a:pt x="60" y="41"/>
                </a:cubicBezTo>
                <a:cubicBezTo>
                  <a:pt x="60" y="30"/>
                  <a:pt x="58" y="19"/>
                  <a:pt x="59" y="9"/>
                </a:cubicBezTo>
                <a:cubicBezTo>
                  <a:pt x="60" y="6"/>
                  <a:pt x="59" y="3"/>
                  <a:pt x="59"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7" name="Freeform 220">
            <a:extLst>
              <a:ext uri="{FF2B5EF4-FFF2-40B4-BE49-F238E27FC236}">
                <a16:creationId xmlns:a16="http://schemas.microsoft.com/office/drawing/2014/main" id="{DF32F49B-0DF6-4D38-BF24-8855A8312B75}"/>
              </a:ext>
            </a:extLst>
          </p:cNvPr>
          <p:cNvSpPr>
            <a:spLocks/>
          </p:cNvSpPr>
          <p:nvPr/>
        </p:nvSpPr>
        <p:spPr bwMode="auto">
          <a:xfrm>
            <a:off x="2895669" y="3345577"/>
            <a:ext cx="150345" cy="166846"/>
          </a:xfrm>
          <a:custGeom>
            <a:avLst/>
            <a:gdLst>
              <a:gd name="T0" fmla="*/ 1 w 73"/>
              <a:gd name="T1" fmla="*/ 0 h 81"/>
              <a:gd name="T2" fmla="*/ 4 w 73"/>
              <a:gd name="T3" fmla="*/ 81 h 81"/>
              <a:gd name="T4" fmla="*/ 72 w 73"/>
              <a:gd name="T5" fmla="*/ 81 h 81"/>
              <a:gd name="T6" fmla="*/ 73 w 73"/>
              <a:gd name="T7" fmla="*/ 0 h 81"/>
              <a:gd name="T8" fmla="*/ 1 w 73"/>
              <a:gd name="T9" fmla="*/ 0 h 81"/>
            </a:gdLst>
            <a:ahLst/>
            <a:cxnLst>
              <a:cxn ang="0">
                <a:pos x="T0" y="T1"/>
              </a:cxn>
              <a:cxn ang="0">
                <a:pos x="T2" y="T3"/>
              </a:cxn>
              <a:cxn ang="0">
                <a:pos x="T4" y="T5"/>
              </a:cxn>
              <a:cxn ang="0">
                <a:pos x="T6" y="T7"/>
              </a:cxn>
              <a:cxn ang="0">
                <a:pos x="T8" y="T9"/>
              </a:cxn>
            </a:cxnLst>
            <a:rect l="0" t="0" r="r" b="b"/>
            <a:pathLst>
              <a:path w="73" h="81">
                <a:moveTo>
                  <a:pt x="1" y="0"/>
                </a:moveTo>
                <a:cubicBezTo>
                  <a:pt x="0" y="21"/>
                  <a:pt x="3" y="58"/>
                  <a:pt x="4" y="81"/>
                </a:cubicBezTo>
                <a:cubicBezTo>
                  <a:pt x="72" y="81"/>
                  <a:pt x="72" y="81"/>
                  <a:pt x="72" y="81"/>
                </a:cubicBezTo>
                <a:cubicBezTo>
                  <a:pt x="71" y="39"/>
                  <a:pt x="73" y="14"/>
                  <a:pt x="73" y="0"/>
                </a:cubicBezTo>
                <a:lnTo>
                  <a:pt x="1"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8" name="Freeform 221">
            <a:extLst>
              <a:ext uri="{FF2B5EF4-FFF2-40B4-BE49-F238E27FC236}">
                <a16:creationId xmlns:a16="http://schemas.microsoft.com/office/drawing/2014/main" id="{71C1980E-B544-4A28-9DF0-DF973028E7E2}"/>
              </a:ext>
            </a:extLst>
          </p:cNvPr>
          <p:cNvSpPr>
            <a:spLocks/>
          </p:cNvSpPr>
          <p:nvPr/>
        </p:nvSpPr>
        <p:spPr bwMode="auto">
          <a:xfrm>
            <a:off x="2635316" y="3345577"/>
            <a:ext cx="152179" cy="166846"/>
          </a:xfrm>
          <a:custGeom>
            <a:avLst/>
            <a:gdLst>
              <a:gd name="T0" fmla="*/ 1 w 74"/>
              <a:gd name="T1" fmla="*/ 0 h 81"/>
              <a:gd name="T2" fmla="*/ 4 w 74"/>
              <a:gd name="T3" fmla="*/ 81 h 81"/>
              <a:gd name="T4" fmla="*/ 72 w 74"/>
              <a:gd name="T5" fmla="*/ 81 h 81"/>
              <a:gd name="T6" fmla="*/ 74 w 74"/>
              <a:gd name="T7" fmla="*/ 0 h 81"/>
              <a:gd name="T8" fmla="*/ 1 w 74"/>
              <a:gd name="T9" fmla="*/ 0 h 81"/>
            </a:gdLst>
            <a:ahLst/>
            <a:cxnLst>
              <a:cxn ang="0">
                <a:pos x="T0" y="T1"/>
              </a:cxn>
              <a:cxn ang="0">
                <a:pos x="T2" y="T3"/>
              </a:cxn>
              <a:cxn ang="0">
                <a:pos x="T4" y="T5"/>
              </a:cxn>
              <a:cxn ang="0">
                <a:pos x="T6" y="T7"/>
              </a:cxn>
              <a:cxn ang="0">
                <a:pos x="T8" y="T9"/>
              </a:cxn>
            </a:cxnLst>
            <a:rect l="0" t="0" r="r" b="b"/>
            <a:pathLst>
              <a:path w="74" h="81">
                <a:moveTo>
                  <a:pt x="1" y="0"/>
                </a:moveTo>
                <a:cubicBezTo>
                  <a:pt x="0" y="21"/>
                  <a:pt x="3" y="57"/>
                  <a:pt x="4" y="81"/>
                </a:cubicBezTo>
                <a:cubicBezTo>
                  <a:pt x="72" y="81"/>
                  <a:pt x="72" y="81"/>
                  <a:pt x="72" y="81"/>
                </a:cubicBezTo>
                <a:cubicBezTo>
                  <a:pt x="71" y="39"/>
                  <a:pt x="73" y="14"/>
                  <a:pt x="74"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9" name="Freeform 222">
            <a:extLst>
              <a:ext uri="{FF2B5EF4-FFF2-40B4-BE49-F238E27FC236}">
                <a16:creationId xmlns:a16="http://schemas.microsoft.com/office/drawing/2014/main" id="{402DF5AD-C7D3-4702-BE38-DD2BF1E98422}"/>
              </a:ext>
            </a:extLst>
          </p:cNvPr>
          <p:cNvSpPr>
            <a:spLocks/>
          </p:cNvSpPr>
          <p:nvPr/>
        </p:nvSpPr>
        <p:spPr bwMode="auto">
          <a:xfrm>
            <a:off x="5336025" y="3345577"/>
            <a:ext cx="99008" cy="166846"/>
          </a:xfrm>
          <a:custGeom>
            <a:avLst/>
            <a:gdLst>
              <a:gd name="T0" fmla="*/ 46 w 49"/>
              <a:gd name="T1" fmla="*/ 0 h 81"/>
              <a:gd name="T2" fmla="*/ 47 w 49"/>
              <a:gd name="T3" fmla="*/ 4 h 81"/>
              <a:gd name="T4" fmla="*/ 48 w 49"/>
              <a:gd name="T5" fmla="*/ 81 h 81"/>
              <a:gd name="T6" fmla="*/ 0 w 49"/>
              <a:gd name="T7" fmla="*/ 81 h 81"/>
              <a:gd name="T8" fmla="*/ 0 w 49"/>
              <a:gd name="T9" fmla="*/ 0 h 81"/>
              <a:gd name="T10" fmla="*/ 46 w 49"/>
              <a:gd name="T11" fmla="*/ 0 h 81"/>
            </a:gdLst>
            <a:ahLst/>
            <a:cxnLst>
              <a:cxn ang="0">
                <a:pos x="T0" y="T1"/>
              </a:cxn>
              <a:cxn ang="0">
                <a:pos x="T2" y="T3"/>
              </a:cxn>
              <a:cxn ang="0">
                <a:pos x="T4" y="T5"/>
              </a:cxn>
              <a:cxn ang="0">
                <a:pos x="T6" y="T7"/>
              </a:cxn>
              <a:cxn ang="0">
                <a:pos x="T8" y="T9"/>
              </a:cxn>
              <a:cxn ang="0">
                <a:pos x="T10" y="T11"/>
              </a:cxn>
            </a:cxnLst>
            <a:rect l="0" t="0" r="r" b="b"/>
            <a:pathLst>
              <a:path w="49" h="81">
                <a:moveTo>
                  <a:pt x="46" y="0"/>
                </a:moveTo>
                <a:cubicBezTo>
                  <a:pt x="47" y="1"/>
                  <a:pt x="47" y="3"/>
                  <a:pt x="47" y="4"/>
                </a:cubicBezTo>
                <a:cubicBezTo>
                  <a:pt x="47" y="26"/>
                  <a:pt x="49" y="56"/>
                  <a:pt x="48" y="81"/>
                </a:cubicBezTo>
                <a:cubicBezTo>
                  <a:pt x="0" y="81"/>
                  <a:pt x="0" y="81"/>
                  <a:pt x="0" y="81"/>
                </a:cubicBezTo>
                <a:cubicBezTo>
                  <a:pt x="0" y="0"/>
                  <a:pt x="0" y="0"/>
                  <a:pt x="0" y="0"/>
                </a:cubicBezTo>
                <a:lnTo>
                  <a:pt x="46"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0" name="Freeform 223">
            <a:extLst>
              <a:ext uri="{FF2B5EF4-FFF2-40B4-BE49-F238E27FC236}">
                <a16:creationId xmlns:a16="http://schemas.microsoft.com/office/drawing/2014/main" id="{F76FEC9C-95C2-4911-A0DA-BFC26926EEA4}"/>
              </a:ext>
            </a:extLst>
          </p:cNvPr>
          <p:cNvSpPr>
            <a:spLocks/>
          </p:cNvSpPr>
          <p:nvPr/>
        </p:nvSpPr>
        <p:spPr bwMode="auto">
          <a:xfrm>
            <a:off x="5413031" y="3345577"/>
            <a:ext cx="126510" cy="166846"/>
          </a:xfrm>
          <a:custGeom>
            <a:avLst/>
            <a:gdLst>
              <a:gd name="T0" fmla="*/ 59 w 62"/>
              <a:gd name="T1" fmla="*/ 0 h 81"/>
              <a:gd name="T2" fmla="*/ 60 w 62"/>
              <a:gd name="T3" fmla="*/ 6 h 81"/>
              <a:gd name="T4" fmla="*/ 61 w 62"/>
              <a:gd name="T5" fmla="*/ 81 h 81"/>
              <a:gd name="T6" fmla="*/ 2 w 62"/>
              <a:gd name="T7" fmla="*/ 81 h 81"/>
              <a:gd name="T8" fmla="*/ 0 w 62"/>
              <a:gd name="T9" fmla="*/ 40 h 81"/>
              <a:gd name="T10" fmla="*/ 1 w 62"/>
              <a:gd name="T11" fmla="*/ 6 h 81"/>
              <a:gd name="T12" fmla="*/ 1 w 62"/>
              <a:gd name="T13" fmla="*/ 0 h 81"/>
              <a:gd name="T14" fmla="*/ 59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59" y="0"/>
                </a:moveTo>
                <a:cubicBezTo>
                  <a:pt x="59" y="2"/>
                  <a:pt x="60" y="4"/>
                  <a:pt x="60" y="6"/>
                </a:cubicBezTo>
                <a:cubicBezTo>
                  <a:pt x="60" y="28"/>
                  <a:pt x="62" y="56"/>
                  <a:pt x="61" y="81"/>
                </a:cubicBezTo>
                <a:cubicBezTo>
                  <a:pt x="2" y="81"/>
                  <a:pt x="2" y="81"/>
                  <a:pt x="2" y="81"/>
                </a:cubicBezTo>
                <a:cubicBezTo>
                  <a:pt x="1" y="67"/>
                  <a:pt x="0" y="53"/>
                  <a:pt x="0" y="40"/>
                </a:cubicBezTo>
                <a:cubicBezTo>
                  <a:pt x="0" y="28"/>
                  <a:pt x="1" y="16"/>
                  <a:pt x="1" y="6"/>
                </a:cubicBezTo>
                <a:cubicBezTo>
                  <a:pt x="1" y="4"/>
                  <a:pt x="1" y="2"/>
                  <a:pt x="1" y="0"/>
                </a:cubicBezTo>
                <a:lnTo>
                  <a:pt x="59"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1" name="Freeform 224">
            <a:extLst>
              <a:ext uri="{FF2B5EF4-FFF2-40B4-BE49-F238E27FC236}">
                <a16:creationId xmlns:a16="http://schemas.microsoft.com/office/drawing/2014/main" id="{FA599586-B8EF-47EB-9694-561AA693F7AD}"/>
              </a:ext>
            </a:extLst>
          </p:cNvPr>
          <p:cNvSpPr>
            <a:spLocks/>
          </p:cNvSpPr>
          <p:nvPr/>
        </p:nvSpPr>
        <p:spPr bwMode="auto">
          <a:xfrm>
            <a:off x="5623881" y="3345577"/>
            <a:ext cx="130177" cy="166846"/>
          </a:xfrm>
          <a:custGeom>
            <a:avLst/>
            <a:gdLst>
              <a:gd name="T0" fmla="*/ 60 w 63"/>
              <a:gd name="T1" fmla="*/ 0 h 81"/>
              <a:gd name="T2" fmla="*/ 60 w 63"/>
              <a:gd name="T3" fmla="*/ 3 h 81"/>
              <a:gd name="T4" fmla="*/ 61 w 63"/>
              <a:gd name="T5" fmla="*/ 81 h 81"/>
              <a:gd name="T6" fmla="*/ 2 w 63"/>
              <a:gd name="T7" fmla="*/ 81 h 81"/>
              <a:gd name="T8" fmla="*/ 0 w 63"/>
              <a:gd name="T9" fmla="*/ 37 h 81"/>
              <a:gd name="T10" fmla="*/ 1 w 63"/>
              <a:gd name="T11" fmla="*/ 3 h 81"/>
              <a:gd name="T12" fmla="*/ 1 w 63"/>
              <a:gd name="T13" fmla="*/ 0 h 81"/>
              <a:gd name="T14" fmla="*/ 60 w 63"/>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1">
                <a:moveTo>
                  <a:pt x="60" y="0"/>
                </a:moveTo>
                <a:cubicBezTo>
                  <a:pt x="60" y="3"/>
                  <a:pt x="60" y="3"/>
                  <a:pt x="60" y="3"/>
                </a:cubicBezTo>
                <a:cubicBezTo>
                  <a:pt x="60" y="26"/>
                  <a:pt x="63" y="55"/>
                  <a:pt x="61" y="81"/>
                </a:cubicBezTo>
                <a:cubicBezTo>
                  <a:pt x="2" y="81"/>
                  <a:pt x="2" y="81"/>
                  <a:pt x="2" y="81"/>
                </a:cubicBezTo>
                <a:cubicBezTo>
                  <a:pt x="1" y="66"/>
                  <a:pt x="1" y="51"/>
                  <a:pt x="0" y="37"/>
                </a:cubicBezTo>
                <a:cubicBezTo>
                  <a:pt x="0" y="25"/>
                  <a:pt x="2" y="13"/>
                  <a:pt x="1" y="3"/>
                </a:cubicBezTo>
                <a:cubicBezTo>
                  <a:pt x="1" y="2"/>
                  <a:pt x="1" y="1"/>
                  <a:pt x="1" y="0"/>
                </a:cubicBezTo>
                <a:lnTo>
                  <a:pt x="60"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2" name="Freeform 225">
            <a:extLst>
              <a:ext uri="{FF2B5EF4-FFF2-40B4-BE49-F238E27FC236}">
                <a16:creationId xmlns:a16="http://schemas.microsoft.com/office/drawing/2014/main" id="{7AEE1BE8-379F-4106-B553-5AC612A31F5F}"/>
              </a:ext>
            </a:extLst>
          </p:cNvPr>
          <p:cNvSpPr>
            <a:spLocks/>
          </p:cNvSpPr>
          <p:nvPr/>
        </p:nvSpPr>
        <p:spPr bwMode="auto">
          <a:xfrm>
            <a:off x="5843898" y="3345577"/>
            <a:ext cx="128343" cy="166846"/>
          </a:xfrm>
          <a:custGeom>
            <a:avLst/>
            <a:gdLst>
              <a:gd name="T0" fmla="*/ 59 w 62"/>
              <a:gd name="T1" fmla="*/ 0 h 81"/>
              <a:gd name="T2" fmla="*/ 59 w 62"/>
              <a:gd name="T3" fmla="*/ 3 h 81"/>
              <a:gd name="T4" fmla="*/ 60 w 62"/>
              <a:gd name="T5" fmla="*/ 81 h 81"/>
              <a:gd name="T6" fmla="*/ 1 w 62"/>
              <a:gd name="T7" fmla="*/ 81 h 81"/>
              <a:gd name="T8" fmla="*/ 0 w 62"/>
              <a:gd name="T9" fmla="*/ 37 h 81"/>
              <a:gd name="T10" fmla="*/ 0 w 62"/>
              <a:gd name="T11" fmla="*/ 3 h 81"/>
              <a:gd name="T12" fmla="*/ 0 w 62"/>
              <a:gd name="T13" fmla="*/ 0 h 81"/>
              <a:gd name="T14" fmla="*/ 59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59" y="0"/>
                </a:moveTo>
                <a:cubicBezTo>
                  <a:pt x="59" y="3"/>
                  <a:pt x="59" y="3"/>
                  <a:pt x="59" y="3"/>
                </a:cubicBezTo>
                <a:cubicBezTo>
                  <a:pt x="60" y="26"/>
                  <a:pt x="62" y="55"/>
                  <a:pt x="60" y="81"/>
                </a:cubicBezTo>
                <a:cubicBezTo>
                  <a:pt x="1" y="81"/>
                  <a:pt x="1" y="81"/>
                  <a:pt x="1" y="81"/>
                </a:cubicBezTo>
                <a:cubicBezTo>
                  <a:pt x="0" y="66"/>
                  <a:pt x="0" y="51"/>
                  <a:pt x="0" y="37"/>
                </a:cubicBezTo>
                <a:cubicBezTo>
                  <a:pt x="0" y="26"/>
                  <a:pt x="1" y="14"/>
                  <a:pt x="0" y="3"/>
                </a:cubicBezTo>
                <a:cubicBezTo>
                  <a:pt x="0" y="2"/>
                  <a:pt x="0" y="1"/>
                  <a:pt x="0" y="0"/>
                </a:cubicBezTo>
                <a:lnTo>
                  <a:pt x="59"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3" name="Freeform 226">
            <a:extLst>
              <a:ext uri="{FF2B5EF4-FFF2-40B4-BE49-F238E27FC236}">
                <a16:creationId xmlns:a16="http://schemas.microsoft.com/office/drawing/2014/main" id="{727A2118-1774-4D51-8F30-20BB81A00067}"/>
              </a:ext>
            </a:extLst>
          </p:cNvPr>
          <p:cNvSpPr>
            <a:spLocks/>
          </p:cNvSpPr>
          <p:nvPr/>
        </p:nvSpPr>
        <p:spPr bwMode="auto">
          <a:xfrm>
            <a:off x="5524872" y="3345577"/>
            <a:ext cx="117342" cy="166846"/>
          </a:xfrm>
          <a:custGeom>
            <a:avLst/>
            <a:gdLst>
              <a:gd name="T0" fmla="*/ 58 w 58"/>
              <a:gd name="T1" fmla="*/ 0 h 81"/>
              <a:gd name="T2" fmla="*/ 55 w 58"/>
              <a:gd name="T3" fmla="*/ 81 h 81"/>
              <a:gd name="T4" fmla="*/ 1 w 58"/>
              <a:gd name="T5" fmla="*/ 81 h 81"/>
              <a:gd name="T6" fmla="*/ 0 w 58"/>
              <a:gd name="T7" fmla="*/ 0 h 81"/>
              <a:gd name="T8" fmla="*/ 58 w 58"/>
              <a:gd name="T9" fmla="*/ 0 h 81"/>
            </a:gdLst>
            <a:ahLst/>
            <a:cxnLst>
              <a:cxn ang="0">
                <a:pos x="T0" y="T1"/>
              </a:cxn>
              <a:cxn ang="0">
                <a:pos x="T2" y="T3"/>
              </a:cxn>
              <a:cxn ang="0">
                <a:pos x="T4" y="T5"/>
              </a:cxn>
              <a:cxn ang="0">
                <a:pos x="T6" y="T7"/>
              </a:cxn>
              <a:cxn ang="0">
                <a:pos x="T8" y="T9"/>
              </a:cxn>
            </a:cxnLst>
            <a:rect l="0" t="0" r="r" b="b"/>
            <a:pathLst>
              <a:path w="58" h="81">
                <a:moveTo>
                  <a:pt x="58" y="0"/>
                </a:moveTo>
                <a:cubicBezTo>
                  <a:pt x="58" y="23"/>
                  <a:pt x="56" y="58"/>
                  <a:pt x="55" y="81"/>
                </a:cubicBezTo>
                <a:cubicBezTo>
                  <a:pt x="1" y="81"/>
                  <a:pt x="1" y="81"/>
                  <a:pt x="1" y="81"/>
                </a:cubicBezTo>
                <a:cubicBezTo>
                  <a:pt x="2" y="41"/>
                  <a:pt x="0" y="16"/>
                  <a:pt x="0" y="0"/>
                </a:cubicBezTo>
                <a:lnTo>
                  <a:pt x="58"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4" name="Freeform 227">
            <a:extLst>
              <a:ext uri="{FF2B5EF4-FFF2-40B4-BE49-F238E27FC236}">
                <a16:creationId xmlns:a16="http://schemas.microsoft.com/office/drawing/2014/main" id="{F5C9CDF3-7185-4DFD-ADA4-DEE5A4EC3D27}"/>
              </a:ext>
            </a:extLst>
          </p:cNvPr>
          <p:cNvSpPr>
            <a:spLocks/>
          </p:cNvSpPr>
          <p:nvPr/>
        </p:nvSpPr>
        <p:spPr bwMode="auto">
          <a:xfrm>
            <a:off x="5741222" y="3345577"/>
            <a:ext cx="119176" cy="166846"/>
          </a:xfrm>
          <a:custGeom>
            <a:avLst/>
            <a:gdLst>
              <a:gd name="T0" fmla="*/ 58 w 58"/>
              <a:gd name="T1" fmla="*/ 0 h 81"/>
              <a:gd name="T2" fmla="*/ 55 w 58"/>
              <a:gd name="T3" fmla="*/ 81 h 81"/>
              <a:gd name="T4" fmla="*/ 1 w 58"/>
              <a:gd name="T5" fmla="*/ 81 h 81"/>
              <a:gd name="T6" fmla="*/ 0 w 58"/>
              <a:gd name="T7" fmla="*/ 0 h 81"/>
              <a:gd name="T8" fmla="*/ 58 w 58"/>
              <a:gd name="T9" fmla="*/ 0 h 81"/>
            </a:gdLst>
            <a:ahLst/>
            <a:cxnLst>
              <a:cxn ang="0">
                <a:pos x="T0" y="T1"/>
              </a:cxn>
              <a:cxn ang="0">
                <a:pos x="T2" y="T3"/>
              </a:cxn>
              <a:cxn ang="0">
                <a:pos x="T4" y="T5"/>
              </a:cxn>
              <a:cxn ang="0">
                <a:pos x="T6" y="T7"/>
              </a:cxn>
              <a:cxn ang="0">
                <a:pos x="T8" y="T9"/>
              </a:cxn>
            </a:cxnLst>
            <a:rect l="0" t="0" r="r" b="b"/>
            <a:pathLst>
              <a:path w="58" h="81">
                <a:moveTo>
                  <a:pt x="58" y="0"/>
                </a:moveTo>
                <a:cubicBezTo>
                  <a:pt x="58" y="23"/>
                  <a:pt x="56" y="59"/>
                  <a:pt x="55" y="81"/>
                </a:cubicBezTo>
                <a:cubicBezTo>
                  <a:pt x="1" y="81"/>
                  <a:pt x="1" y="81"/>
                  <a:pt x="1" y="81"/>
                </a:cubicBezTo>
                <a:cubicBezTo>
                  <a:pt x="2" y="41"/>
                  <a:pt x="0" y="16"/>
                  <a:pt x="0" y="0"/>
                </a:cubicBezTo>
                <a:lnTo>
                  <a:pt x="58"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5" name="Freeform 228">
            <a:extLst>
              <a:ext uri="{FF2B5EF4-FFF2-40B4-BE49-F238E27FC236}">
                <a16:creationId xmlns:a16="http://schemas.microsoft.com/office/drawing/2014/main" id="{BD36A72C-08C8-4181-B790-737188F4B57F}"/>
              </a:ext>
            </a:extLst>
          </p:cNvPr>
          <p:cNvSpPr>
            <a:spLocks/>
          </p:cNvSpPr>
          <p:nvPr/>
        </p:nvSpPr>
        <p:spPr bwMode="auto">
          <a:xfrm>
            <a:off x="5955739" y="3345577"/>
            <a:ext cx="49504" cy="166846"/>
          </a:xfrm>
          <a:custGeom>
            <a:avLst/>
            <a:gdLst>
              <a:gd name="T0" fmla="*/ 1 w 24"/>
              <a:gd name="T1" fmla="*/ 81 h 81"/>
              <a:gd name="T2" fmla="*/ 0 w 24"/>
              <a:gd name="T3" fmla="*/ 0 h 81"/>
              <a:gd name="T4" fmla="*/ 24 w 24"/>
              <a:gd name="T5" fmla="*/ 0 h 81"/>
              <a:gd name="T6" fmla="*/ 24 w 24"/>
              <a:gd name="T7" fmla="*/ 81 h 81"/>
              <a:gd name="T8" fmla="*/ 1 w 24"/>
              <a:gd name="T9" fmla="*/ 81 h 81"/>
            </a:gdLst>
            <a:ahLst/>
            <a:cxnLst>
              <a:cxn ang="0">
                <a:pos x="T0" y="T1"/>
              </a:cxn>
              <a:cxn ang="0">
                <a:pos x="T2" y="T3"/>
              </a:cxn>
              <a:cxn ang="0">
                <a:pos x="T4" y="T5"/>
              </a:cxn>
              <a:cxn ang="0">
                <a:pos x="T6" y="T7"/>
              </a:cxn>
              <a:cxn ang="0">
                <a:pos x="T8" y="T9"/>
              </a:cxn>
            </a:cxnLst>
            <a:rect l="0" t="0" r="r" b="b"/>
            <a:pathLst>
              <a:path w="24" h="81">
                <a:moveTo>
                  <a:pt x="1" y="81"/>
                </a:moveTo>
                <a:cubicBezTo>
                  <a:pt x="2" y="40"/>
                  <a:pt x="0" y="15"/>
                  <a:pt x="0" y="0"/>
                </a:cubicBezTo>
                <a:cubicBezTo>
                  <a:pt x="24" y="0"/>
                  <a:pt x="24" y="0"/>
                  <a:pt x="24" y="0"/>
                </a:cubicBezTo>
                <a:cubicBezTo>
                  <a:pt x="24" y="81"/>
                  <a:pt x="24" y="81"/>
                  <a:pt x="24" y="81"/>
                </a:cubicBezTo>
                <a:lnTo>
                  <a:pt x="1"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6" name="Freeform 229">
            <a:extLst>
              <a:ext uri="{FF2B5EF4-FFF2-40B4-BE49-F238E27FC236}">
                <a16:creationId xmlns:a16="http://schemas.microsoft.com/office/drawing/2014/main" id="{48A36662-DF76-4E89-B82D-36320216079F}"/>
              </a:ext>
            </a:extLst>
          </p:cNvPr>
          <p:cNvSpPr>
            <a:spLocks/>
          </p:cNvSpPr>
          <p:nvPr/>
        </p:nvSpPr>
        <p:spPr bwMode="auto">
          <a:xfrm>
            <a:off x="5138009" y="3345577"/>
            <a:ext cx="119176" cy="166846"/>
          </a:xfrm>
          <a:custGeom>
            <a:avLst/>
            <a:gdLst>
              <a:gd name="T0" fmla="*/ 57 w 58"/>
              <a:gd name="T1" fmla="*/ 0 h 81"/>
              <a:gd name="T2" fmla="*/ 55 w 58"/>
              <a:gd name="T3" fmla="*/ 81 h 81"/>
              <a:gd name="T4" fmla="*/ 1 w 58"/>
              <a:gd name="T5" fmla="*/ 81 h 81"/>
              <a:gd name="T6" fmla="*/ 0 w 58"/>
              <a:gd name="T7" fmla="*/ 0 h 81"/>
              <a:gd name="T8" fmla="*/ 57 w 58"/>
              <a:gd name="T9" fmla="*/ 0 h 81"/>
            </a:gdLst>
            <a:ahLst/>
            <a:cxnLst>
              <a:cxn ang="0">
                <a:pos x="T0" y="T1"/>
              </a:cxn>
              <a:cxn ang="0">
                <a:pos x="T2" y="T3"/>
              </a:cxn>
              <a:cxn ang="0">
                <a:pos x="T4" y="T5"/>
              </a:cxn>
              <a:cxn ang="0">
                <a:pos x="T6" y="T7"/>
              </a:cxn>
              <a:cxn ang="0">
                <a:pos x="T8" y="T9"/>
              </a:cxn>
            </a:cxnLst>
            <a:rect l="0" t="0" r="r" b="b"/>
            <a:pathLst>
              <a:path w="58" h="81">
                <a:moveTo>
                  <a:pt x="57" y="0"/>
                </a:moveTo>
                <a:cubicBezTo>
                  <a:pt x="58" y="19"/>
                  <a:pt x="56" y="56"/>
                  <a:pt x="55" y="81"/>
                </a:cubicBezTo>
                <a:cubicBezTo>
                  <a:pt x="1" y="81"/>
                  <a:pt x="1" y="81"/>
                  <a:pt x="1" y="81"/>
                </a:cubicBezTo>
                <a:cubicBezTo>
                  <a:pt x="2" y="37"/>
                  <a:pt x="0" y="13"/>
                  <a:pt x="0" y="0"/>
                </a:cubicBezTo>
                <a:lnTo>
                  <a:pt x="57"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7" name="Freeform 230">
            <a:extLst>
              <a:ext uri="{FF2B5EF4-FFF2-40B4-BE49-F238E27FC236}">
                <a16:creationId xmlns:a16="http://schemas.microsoft.com/office/drawing/2014/main" id="{D1BD3612-CB1D-4750-B4D5-A6B72CF9F35A}"/>
              </a:ext>
            </a:extLst>
          </p:cNvPr>
          <p:cNvSpPr>
            <a:spLocks/>
          </p:cNvSpPr>
          <p:nvPr/>
        </p:nvSpPr>
        <p:spPr bwMode="auto">
          <a:xfrm>
            <a:off x="4686974" y="3345577"/>
            <a:ext cx="56838" cy="166846"/>
          </a:xfrm>
          <a:custGeom>
            <a:avLst/>
            <a:gdLst>
              <a:gd name="T0" fmla="*/ 25 w 28"/>
              <a:gd name="T1" fmla="*/ 0 h 81"/>
              <a:gd name="T2" fmla="*/ 25 w 28"/>
              <a:gd name="T3" fmla="*/ 8 h 81"/>
              <a:gd name="T4" fmla="*/ 27 w 28"/>
              <a:gd name="T5" fmla="*/ 81 h 81"/>
              <a:gd name="T6" fmla="*/ 0 w 28"/>
              <a:gd name="T7" fmla="*/ 81 h 81"/>
              <a:gd name="T8" fmla="*/ 0 w 28"/>
              <a:gd name="T9" fmla="*/ 0 h 81"/>
              <a:gd name="T10" fmla="*/ 25 w 28"/>
              <a:gd name="T11" fmla="*/ 0 h 81"/>
            </a:gdLst>
            <a:ahLst/>
            <a:cxnLst>
              <a:cxn ang="0">
                <a:pos x="T0" y="T1"/>
              </a:cxn>
              <a:cxn ang="0">
                <a:pos x="T2" y="T3"/>
              </a:cxn>
              <a:cxn ang="0">
                <a:pos x="T4" y="T5"/>
              </a:cxn>
              <a:cxn ang="0">
                <a:pos x="T6" y="T7"/>
              </a:cxn>
              <a:cxn ang="0">
                <a:pos x="T8" y="T9"/>
              </a:cxn>
              <a:cxn ang="0">
                <a:pos x="T10" y="T11"/>
              </a:cxn>
            </a:cxnLst>
            <a:rect l="0" t="0" r="r" b="b"/>
            <a:pathLst>
              <a:path w="28" h="81">
                <a:moveTo>
                  <a:pt x="25" y="0"/>
                </a:moveTo>
                <a:cubicBezTo>
                  <a:pt x="25" y="3"/>
                  <a:pt x="25" y="6"/>
                  <a:pt x="25" y="8"/>
                </a:cubicBezTo>
                <a:cubicBezTo>
                  <a:pt x="26" y="29"/>
                  <a:pt x="28" y="57"/>
                  <a:pt x="27" y="81"/>
                </a:cubicBezTo>
                <a:cubicBezTo>
                  <a:pt x="0" y="81"/>
                  <a:pt x="0" y="81"/>
                  <a:pt x="0" y="81"/>
                </a:cubicBezTo>
                <a:cubicBezTo>
                  <a:pt x="0" y="0"/>
                  <a:pt x="0" y="0"/>
                  <a:pt x="0" y="0"/>
                </a:cubicBezTo>
                <a:lnTo>
                  <a:pt x="25"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8" name="Freeform 231">
            <a:extLst>
              <a:ext uri="{FF2B5EF4-FFF2-40B4-BE49-F238E27FC236}">
                <a16:creationId xmlns:a16="http://schemas.microsoft.com/office/drawing/2014/main" id="{FC26AE0D-DDF9-4183-821B-8D8D432233BE}"/>
              </a:ext>
            </a:extLst>
          </p:cNvPr>
          <p:cNvSpPr>
            <a:spLocks/>
          </p:cNvSpPr>
          <p:nvPr/>
        </p:nvSpPr>
        <p:spPr bwMode="auto">
          <a:xfrm>
            <a:off x="4826319" y="3345577"/>
            <a:ext cx="124676" cy="166846"/>
          </a:xfrm>
          <a:custGeom>
            <a:avLst/>
            <a:gdLst>
              <a:gd name="T0" fmla="*/ 58 w 61"/>
              <a:gd name="T1" fmla="*/ 0 h 81"/>
              <a:gd name="T2" fmla="*/ 58 w 61"/>
              <a:gd name="T3" fmla="*/ 12 h 81"/>
              <a:gd name="T4" fmla="*/ 60 w 61"/>
              <a:gd name="T5" fmla="*/ 81 h 81"/>
              <a:gd name="T6" fmla="*/ 1 w 61"/>
              <a:gd name="T7" fmla="*/ 81 h 81"/>
              <a:gd name="T8" fmla="*/ 0 w 61"/>
              <a:gd name="T9" fmla="*/ 44 h 81"/>
              <a:gd name="T10" fmla="*/ 0 w 61"/>
              <a:gd name="T11" fmla="*/ 12 h 81"/>
              <a:gd name="T12" fmla="*/ 1 w 61"/>
              <a:gd name="T13" fmla="*/ 0 h 81"/>
              <a:gd name="T14" fmla="*/ 58 w 6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1">
                <a:moveTo>
                  <a:pt x="58" y="0"/>
                </a:moveTo>
                <a:cubicBezTo>
                  <a:pt x="58" y="4"/>
                  <a:pt x="58" y="8"/>
                  <a:pt x="58" y="12"/>
                </a:cubicBezTo>
                <a:cubicBezTo>
                  <a:pt x="59" y="32"/>
                  <a:pt x="61" y="58"/>
                  <a:pt x="60" y="81"/>
                </a:cubicBezTo>
                <a:cubicBezTo>
                  <a:pt x="1" y="81"/>
                  <a:pt x="1" y="81"/>
                  <a:pt x="1" y="81"/>
                </a:cubicBezTo>
                <a:cubicBezTo>
                  <a:pt x="0" y="68"/>
                  <a:pt x="0" y="56"/>
                  <a:pt x="0" y="44"/>
                </a:cubicBezTo>
                <a:cubicBezTo>
                  <a:pt x="0" y="33"/>
                  <a:pt x="1" y="22"/>
                  <a:pt x="0" y="12"/>
                </a:cubicBezTo>
                <a:cubicBezTo>
                  <a:pt x="0" y="7"/>
                  <a:pt x="0" y="4"/>
                  <a:pt x="1" y="0"/>
                </a:cubicBezTo>
                <a:lnTo>
                  <a:pt x="58"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9" name="Freeform 232">
            <a:extLst>
              <a:ext uri="{FF2B5EF4-FFF2-40B4-BE49-F238E27FC236}">
                <a16:creationId xmlns:a16="http://schemas.microsoft.com/office/drawing/2014/main" id="{25ABA5F3-ADC4-46A1-883E-030BEFA41B7C}"/>
              </a:ext>
            </a:extLst>
          </p:cNvPr>
          <p:cNvSpPr>
            <a:spLocks/>
          </p:cNvSpPr>
          <p:nvPr/>
        </p:nvSpPr>
        <p:spPr bwMode="auto">
          <a:xfrm>
            <a:off x="5024334" y="3345577"/>
            <a:ext cx="126510" cy="166846"/>
          </a:xfrm>
          <a:custGeom>
            <a:avLst/>
            <a:gdLst>
              <a:gd name="T0" fmla="*/ 58 w 61"/>
              <a:gd name="T1" fmla="*/ 0 h 81"/>
              <a:gd name="T2" fmla="*/ 59 w 61"/>
              <a:gd name="T3" fmla="*/ 13 h 81"/>
              <a:gd name="T4" fmla="*/ 60 w 61"/>
              <a:gd name="T5" fmla="*/ 81 h 81"/>
              <a:gd name="T6" fmla="*/ 1 w 61"/>
              <a:gd name="T7" fmla="*/ 81 h 81"/>
              <a:gd name="T8" fmla="*/ 0 w 61"/>
              <a:gd name="T9" fmla="*/ 45 h 81"/>
              <a:gd name="T10" fmla="*/ 0 w 61"/>
              <a:gd name="T11" fmla="*/ 13 h 81"/>
              <a:gd name="T12" fmla="*/ 1 w 61"/>
              <a:gd name="T13" fmla="*/ 0 h 81"/>
              <a:gd name="T14" fmla="*/ 58 w 6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1">
                <a:moveTo>
                  <a:pt x="58" y="0"/>
                </a:moveTo>
                <a:cubicBezTo>
                  <a:pt x="58" y="4"/>
                  <a:pt x="58" y="9"/>
                  <a:pt x="59" y="13"/>
                </a:cubicBezTo>
                <a:cubicBezTo>
                  <a:pt x="59" y="33"/>
                  <a:pt x="61" y="58"/>
                  <a:pt x="60" y="81"/>
                </a:cubicBezTo>
                <a:cubicBezTo>
                  <a:pt x="1" y="81"/>
                  <a:pt x="1" y="81"/>
                  <a:pt x="1" y="81"/>
                </a:cubicBezTo>
                <a:cubicBezTo>
                  <a:pt x="0" y="69"/>
                  <a:pt x="0" y="57"/>
                  <a:pt x="0" y="45"/>
                </a:cubicBezTo>
                <a:cubicBezTo>
                  <a:pt x="0" y="34"/>
                  <a:pt x="1" y="23"/>
                  <a:pt x="0" y="13"/>
                </a:cubicBezTo>
                <a:cubicBezTo>
                  <a:pt x="0" y="8"/>
                  <a:pt x="1" y="4"/>
                  <a:pt x="1" y="0"/>
                </a:cubicBezTo>
                <a:lnTo>
                  <a:pt x="58"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0" name="Freeform 233">
            <a:extLst>
              <a:ext uri="{FF2B5EF4-FFF2-40B4-BE49-F238E27FC236}">
                <a16:creationId xmlns:a16="http://schemas.microsoft.com/office/drawing/2014/main" id="{1C2966BD-ACBA-4904-8557-8BDCE8ACEFBB}"/>
              </a:ext>
            </a:extLst>
          </p:cNvPr>
          <p:cNvSpPr>
            <a:spLocks/>
          </p:cNvSpPr>
          <p:nvPr/>
        </p:nvSpPr>
        <p:spPr bwMode="auto">
          <a:xfrm>
            <a:off x="5238850" y="3345577"/>
            <a:ext cx="99008" cy="166846"/>
          </a:xfrm>
          <a:custGeom>
            <a:avLst/>
            <a:gdLst>
              <a:gd name="T0" fmla="*/ 48 w 48"/>
              <a:gd name="T1" fmla="*/ 0 h 81"/>
              <a:gd name="T2" fmla="*/ 48 w 48"/>
              <a:gd name="T3" fmla="*/ 81 h 81"/>
              <a:gd name="T4" fmla="*/ 1 w 48"/>
              <a:gd name="T5" fmla="*/ 81 h 81"/>
              <a:gd name="T6" fmla="*/ 0 w 48"/>
              <a:gd name="T7" fmla="*/ 45 h 81"/>
              <a:gd name="T8" fmla="*/ 0 w 48"/>
              <a:gd name="T9" fmla="*/ 13 h 81"/>
              <a:gd name="T10" fmla="*/ 2 w 48"/>
              <a:gd name="T11" fmla="*/ 0 h 81"/>
              <a:gd name="T12" fmla="*/ 48 w 4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8" h="81">
                <a:moveTo>
                  <a:pt x="48" y="0"/>
                </a:moveTo>
                <a:cubicBezTo>
                  <a:pt x="48" y="81"/>
                  <a:pt x="48" y="81"/>
                  <a:pt x="48" y="81"/>
                </a:cubicBezTo>
                <a:cubicBezTo>
                  <a:pt x="1" y="81"/>
                  <a:pt x="1" y="81"/>
                  <a:pt x="1" y="81"/>
                </a:cubicBezTo>
                <a:cubicBezTo>
                  <a:pt x="0" y="69"/>
                  <a:pt x="0" y="57"/>
                  <a:pt x="0" y="45"/>
                </a:cubicBezTo>
                <a:cubicBezTo>
                  <a:pt x="0" y="34"/>
                  <a:pt x="1" y="23"/>
                  <a:pt x="0" y="13"/>
                </a:cubicBezTo>
                <a:cubicBezTo>
                  <a:pt x="0" y="8"/>
                  <a:pt x="1" y="4"/>
                  <a:pt x="2" y="0"/>
                </a:cubicBezTo>
                <a:lnTo>
                  <a:pt x="48"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1" name="Freeform 234">
            <a:extLst>
              <a:ext uri="{FF2B5EF4-FFF2-40B4-BE49-F238E27FC236}">
                <a16:creationId xmlns:a16="http://schemas.microsoft.com/office/drawing/2014/main" id="{40F5492A-50FD-4A4E-9424-498804E19AB5}"/>
              </a:ext>
            </a:extLst>
          </p:cNvPr>
          <p:cNvSpPr>
            <a:spLocks/>
          </p:cNvSpPr>
          <p:nvPr/>
        </p:nvSpPr>
        <p:spPr bwMode="auto">
          <a:xfrm>
            <a:off x="4727311" y="3345577"/>
            <a:ext cx="119176" cy="166846"/>
          </a:xfrm>
          <a:custGeom>
            <a:avLst/>
            <a:gdLst>
              <a:gd name="T0" fmla="*/ 57 w 58"/>
              <a:gd name="T1" fmla="*/ 0 h 81"/>
              <a:gd name="T2" fmla="*/ 55 w 58"/>
              <a:gd name="T3" fmla="*/ 81 h 81"/>
              <a:gd name="T4" fmla="*/ 1 w 58"/>
              <a:gd name="T5" fmla="*/ 81 h 81"/>
              <a:gd name="T6" fmla="*/ 0 w 58"/>
              <a:gd name="T7" fmla="*/ 0 h 81"/>
              <a:gd name="T8" fmla="*/ 57 w 58"/>
              <a:gd name="T9" fmla="*/ 0 h 81"/>
            </a:gdLst>
            <a:ahLst/>
            <a:cxnLst>
              <a:cxn ang="0">
                <a:pos x="T0" y="T1"/>
              </a:cxn>
              <a:cxn ang="0">
                <a:pos x="T2" y="T3"/>
              </a:cxn>
              <a:cxn ang="0">
                <a:pos x="T4" y="T5"/>
              </a:cxn>
              <a:cxn ang="0">
                <a:pos x="T6" y="T7"/>
              </a:cxn>
              <a:cxn ang="0">
                <a:pos x="T8" y="T9"/>
              </a:cxn>
            </a:cxnLst>
            <a:rect l="0" t="0" r="r" b="b"/>
            <a:pathLst>
              <a:path w="58" h="81">
                <a:moveTo>
                  <a:pt x="57" y="0"/>
                </a:moveTo>
                <a:cubicBezTo>
                  <a:pt x="58" y="18"/>
                  <a:pt x="56" y="56"/>
                  <a:pt x="55" y="81"/>
                </a:cubicBezTo>
                <a:cubicBezTo>
                  <a:pt x="1" y="81"/>
                  <a:pt x="1" y="81"/>
                  <a:pt x="1" y="81"/>
                </a:cubicBezTo>
                <a:cubicBezTo>
                  <a:pt x="2" y="37"/>
                  <a:pt x="0" y="13"/>
                  <a:pt x="0" y="0"/>
                </a:cubicBezTo>
                <a:lnTo>
                  <a:pt x="57"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2" name="Freeform 235">
            <a:extLst>
              <a:ext uri="{FF2B5EF4-FFF2-40B4-BE49-F238E27FC236}">
                <a16:creationId xmlns:a16="http://schemas.microsoft.com/office/drawing/2014/main" id="{84A03421-7ADE-48C1-95F8-BE3BDD8F1D06}"/>
              </a:ext>
            </a:extLst>
          </p:cNvPr>
          <p:cNvSpPr>
            <a:spLocks/>
          </p:cNvSpPr>
          <p:nvPr/>
        </p:nvSpPr>
        <p:spPr bwMode="auto">
          <a:xfrm>
            <a:off x="4932661" y="3345577"/>
            <a:ext cx="121009" cy="166846"/>
          </a:xfrm>
          <a:custGeom>
            <a:avLst/>
            <a:gdLst>
              <a:gd name="T0" fmla="*/ 58 w 59"/>
              <a:gd name="T1" fmla="*/ 0 h 81"/>
              <a:gd name="T2" fmla="*/ 56 w 59"/>
              <a:gd name="T3" fmla="*/ 81 h 81"/>
              <a:gd name="T4" fmla="*/ 2 w 59"/>
              <a:gd name="T5" fmla="*/ 81 h 81"/>
              <a:gd name="T6" fmla="*/ 0 w 59"/>
              <a:gd name="T7" fmla="*/ 0 h 81"/>
              <a:gd name="T8" fmla="*/ 58 w 59"/>
              <a:gd name="T9" fmla="*/ 0 h 81"/>
            </a:gdLst>
            <a:ahLst/>
            <a:cxnLst>
              <a:cxn ang="0">
                <a:pos x="T0" y="T1"/>
              </a:cxn>
              <a:cxn ang="0">
                <a:pos x="T2" y="T3"/>
              </a:cxn>
              <a:cxn ang="0">
                <a:pos x="T4" y="T5"/>
              </a:cxn>
              <a:cxn ang="0">
                <a:pos x="T6" y="T7"/>
              </a:cxn>
              <a:cxn ang="0">
                <a:pos x="T8" y="T9"/>
              </a:cxn>
            </a:cxnLst>
            <a:rect l="0" t="0" r="r" b="b"/>
            <a:pathLst>
              <a:path w="59" h="81">
                <a:moveTo>
                  <a:pt x="58" y="0"/>
                </a:moveTo>
                <a:cubicBezTo>
                  <a:pt x="59" y="18"/>
                  <a:pt x="57" y="56"/>
                  <a:pt x="56" y="81"/>
                </a:cubicBezTo>
                <a:cubicBezTo>
                  <a:pt x="2" y="81"/>
                  <a:pt x="2" y="81"/>
                  <a:pt x="2" y="81"/>
                </a:cubicBezTo>
                <a:cubicBezTo>
                  <a:pt x="3" y="37"/>
                  <a:pt x="0" y="13"/>
                  <a:pt x="0" y="0"/>
                </a:cubicBezTo>
                <a:lnTo>
                  <a:pt x="58"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3" name="Freeform 236">
            <a:extLst>
              <a:ext uri="{FF2B5EF4-FFF2-40B4-BE49-F238E27FC236}">
                <a16:creationId xmlns:a16="http://schemas.microsoft.com/office/drawing/2014/main" id="{1FCC33C6-F924-4E9D-999E-CFAFF1393DCB}"/>
              </a:ext>
            </a:extLst>
          </p:cNvPr>
          <p:cNvSpPr>
            <a:spLocks/>
          </p:cNvSpPr>
          <p:nvPr/>
        </p:nvSpPr>
        <p:spPr bwMode="auto">
          <a:xfrm>
            <a:off x="6648794" y="3345577"/>
            <a:ext cx="102675" cy="166846"/>
          </a:xfrm>
          <a:custGeom>
            <a:avLst/>
            <a:gdLst>
              <a:gd name="T0" fmla="*/ 47 w 50"/>
              <a:gd name="T1" fmla="*/ 0 h 81"/>
              <a:gd name="T2" fmla="*/ 47 w 50"/>
              <a:gd name="T3" fmla="*/ 0 h 81"/>
              <a:gd name="T4" fmla="*/ 49 w 50"/>
              <a:gd name="T5" fmla="*/ 81 h 81"/>
              <a:gd name="T6" fmla="*/ 0 w 50"/>
              <a:gd name="T7" fmla="*/ 81 h 81"/>
              <a:gd name="T8" fmla="*/ 0 w 50"/>
              <a:gd name="T9" fmla="*/ 0 h 81"/>
              <a:gd name="T10" fmla="*/ 47 w 50"/>
              <a:gd name="T11" fmla="*/ 0 h 81"/>
            </a:gdLst>
            <a:ahLst/>
            <a:cxnLst>
              <a:cxn ang="0">
                <a:pos x="T0" y="T1"/>
              </a:cxn>
              <a:cxn ang="0">
                <a:pos x="T2" y="T3"/>
              </a:cxn>
              <a:cxn ang="0">
                <a:pos x="T4" y="T5"/>
              </a:cxn>
              <a:cxn ang="0">
                <a:pos x="T6" y="T7"/>
              </a:cxn>
              <a:cxn ang="0">
                <a:pos x="T8" y="T9"/>
              </a:cxn>
              <a:cxn ang="0">
                <a:pos x="T10" y="T11"/>
              </a:cxn>
            </a:cxnLst>
            <a:rect l="0" t="0" r="r" b="b"/>
            <a:pathLst>
              <a:path w="50" h="81">
                <a:moveTo>
                  <a:pt x="47" y="0"/>
                </a:moveTo>
                <a:cubicBezTo>
                  <a:pt x="47" y="0"/>
                  <a:pt x="47" y="0"/>
                  <a:pt x="47" y="0"/>
                </a:cubicBezTo>
                <a:cubicBezTo>
                  <a:pt x="48" y="24"/>
                  <a:pt x="50" y="55"/>
                  <a:pt x="49" y="81"/>
                </a:cubicBezTo>
                <a:cubicBezTo>
                  <a:pt x="0" y="81"/>
                  <a:pt x="0" y="81"/>
                  <a:pt x="0" y="81"/>
                </a:cubicBezTo>
                <a:cubicBezTo>
                  <a:pt x="0" y="0"/>
                  <a:pt x="0" y="0"/>
                  <a:pt x="0" y="0"/>
                </a:cubicBezTo>
                <a:lnTo>
                  <a:pt x="47"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4" name="Freeform 237">
            <a:extLst>
              <a:ext uri="{FF2B5EF4-FFF2-40B4-BE49-F238E27FC236}">
                <a16:creationId xmlns:a16="http://schemas.microsoft.com/office/drawing/2014/main" id="{2C6435F9-1287-4144-9769-DD64EBC7053A}"/>
              </a:ext>
            </a:extLst>
          </p:cNvPr>
          <p:cNvSpPr>
            <a:spLocks/>
          </p:cNvSpPr>
          <p:nvPr/>
        </p:nvSpPr>
        <p:spPr bwMode="auto">
          <a:xfrm>
            <a:off x="6729467" y="3345577"/>
            <a:ext cx="128343" cy="166846"/>
          </a:xfrm>
          <a:custGeom>
            <a:avLst/>
            <a:gdLst>
              <a:gd name="T0" fmla="*/ 60 w 63"/>
              <a:gd name="T1" fmla="*/ 0 h 81"/>
              <a:gd name="T2" fmla="*/ 60 w 63"/>
              <a:gd name="T3" fmla="*/ 2 h 81"/>
              <a:gd name="T4" fmla="*/ 61 w 63"/>
              <a:gd name="T5" fmla="*/ 81 h 81"/>
              <a:gd name="T6" fmla="*/ 1 w 63"/>
              <a:gd name="T7" fmla="*/ 81 h 81"/>
              <a:gd name="T8" fmla="*/ 0 w 63"/>
              <a:gd name="T9" fmla="*/ 36 h 81"/>
              <a:gd name="T10" fmla="*/ 0 w 63"/>
              <a:gd name="T11" fmla="*/ 2 h 81"/>
              <a:gd name="T12" fmla="*/ 0 w 63"/>
              <a:gd name="T13" fmla="*/ 0 h 81"/>
              <a:gd name="T14" fmla="*/ 60 w 63"/>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1">
                <a:moveTo>
                  <a:pt x="60" y="0"/>
                </a:moveTo>
                <a:cubicBezTo>
                  <a:pt x="60" y="2"/>
                  <a:pt x="60" y="2"/>
                  <a:pt x="60" y="2"/>
                </a:cubicBezTo>
                <a:cubicBezTo>
                  <a:pt x="60" y="25"/>
                  <a:pt x="63" y="55"/>
                  <a:pt x="61" y="81"/>
                </a:cubicBezTo>
                <a:cubicBezTo>
                  <a:pt x="1" y="81"/>
                  <a:pt x="1" y="81"/>
                  <a:pt x="1" y="81"/>
                </a:cubicBezTo>
                <a:cubicBezTo>
                  <a:pt x="0" y="66"/>
                  <a:pt x="0" y="51"/>
                  <a:pt x="0" y="36"/>
                </a:cubicBezTo>
                <a:cubicBezTo>
                  <a:pt x="0" y="24"/>
                  <a:pt x="1" y="12"/>
                  <a:pt x="0" y="2"/>
                </a:cubicBezTo>
                <a:cubicBezTo>
                  <a:pt x="0" y="1"/>
                  <a:pt x="0" y="1"/>
                  <a:pt x="0" y="0"/>
                </a:cubicBezTo>
                <a:lnTo>
                  <a:pt x="60"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5" name="Freeform 238">
            <a:extLst>
              <a:ext uri="{FF2B5EF4-FFF2-40B4-BE49-F238E27FC236}">
                <a16:creationId xmlns:a16="http://schemas.microsoft.com/office/drawing/2014/main" id="{41BB6B58-8E70-495F-9CE0-4E0B6B88F673}"/>
              </a:ext>
            </a:extLst>
          </p:cNvPr>
          <p:cNvSpPr>
            <a:spLocks/>
          </p:cNvSpPr>
          <p:nvPr/>
        </p:nvSpPr>
        <p:spPr bwMode="auto">
          <a:xfrm>
            <a:off x="6942150" y="3345577"/>
            <a:ext cx="130177" cy="166846"/>
          </a:xfrm>
          <a:custGeom>
            <a:avLst/>
            <a:gdLst>
              <a:gd name="T0" fmla="*/ 61 w 63"/>
              <a:gd name="T1" fmla="*/ 0 h 81"/>
              <a:gd name="T2" fmla="*/ 62 w 63"/>
              <a:gd name="T3" fmla="*/ 81 h 81"/>
              <a:gd name="T4" fmla="*/ 2 w 63"/>
              <a:gd name="T5" fmla="*/ 81 h 81"/>
              <a:gd name="T6" fmla="*/ 0 w 63"/>
              <a:gd name="T7" fmla="*/ 33 h 81"/>
              <a:gd name="T8" fmla="*/ 1 w 63"/>
              <a:gd name="T9" fmla="*/ 0 h 81"/>
              <a:gd name="T10" fmla="*/ 61 w 63"/>
              <a:gd name="T11" fmla="*/ 0 h 81"/>
            </a:gdLst>
            <a:ahLst/>
            <a:cxnLst>
              <a:cxn ang="0">
                <a:pos x="T0" y="T1"/>
              </a:cxn>
              <a:cxn ang="0">
                <a:pos x="T2" y="T3"/>
              </a:cxn>
              <a:cxn ang="0">
                <a:pos x="T4" y="T5"/>
              </a:cxn>
              <a:cxn ang="0">
                <a:pos x="T6" y="T7"/>
              </a:cxn>
              <a:cxn ang="0">
                <a:pos x="T8" y="T9"/>
              </a:cxn>
              <a:cxn ang="0">
                <a:pos x="T10" y="T11"/>
              </a:cxn>
            </a:cxnLst>
            <a:rect l="0" t="0" r="r" b="b"/>
            <a:pathLst>
              <a:path w="63" h="81">
                <a:moveTo>
                  <a:pt x="61" y="0"/>
                </a:moveTo>
                <a:cubicBezTo>
                  <a:pt x="61" y="24"/>
                  <a:pt x="63" y="55"/>
                  <a:pt x="62" y="81"/>
                </a:cubicBezTo>
                <a:cubicBezTo>
                  <a:pt x="2" y="81"/>
                  <a:pt x="2" y="81"/>
                  <a:pt x="2" y="81"/>
                </a:cubicBezTo>
                <a:cubicBezTo>
                  <a:pt x="1" y="65"/>
                  <a:pt x="0" y="49"/>
                  <a:pt x="0" y="33"/>
                </a:cubicBezTo>
                <a:cubicBezTo>
                  <a:pt x="0" y="22"/>
                  <a:pt x="2" y="10"/>
                  <a:pt x="1" y="0"/>
                </a:cubicBezTo>
                <a:lnTo>
                  <a:pt x="61"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6" name="Freeform 239">
            <a:extLst>
              <a:ext uri="{FF2B5EF4-FFF2-40B4-BE49-F238E27FC236}">
                <a16:creationId xmlns:a16="http://schemas.microsoft.com/office/drawing/2014/main" id="{50C5BE34-5A6A-4BC4-9636-8AA8C05A244E}"/>
              </a:ext>
            </a:extLst>
          </p:cNvPr>
          <p:cNvSpPr>
            <a:spLocks/>
          </p:cNvSpPr>
          <p:nvPr/>
        </p:nvSpPr>
        <p:spPr bwMode="auto">
          <a:xfrm>
            <a:off x="7164000" y="3345577"/>
            <a:ext cx="130177" cy="166846"/>
          </a:xfrm>
          <a:custGeom>
            <a:avLst/>
            <a:gdLst>
              <a:gd name="T0" fmla="*/ 60 w 63"/>
              <a:gd name="T1" fmla="*/ 0 h 81"/>
              <a:gd name="T2" fmla="*/ 61 w 63"/>
              <a:gd name="T3" fmla="*/ 81 h 81"/>
              <a:gd name="T4" fmla="*/ 2 w 63"/>
              <a:gd name="T5" fmla="*/ 81 h 81"/>
              <a:gd name="T6" fmla="*/ 0 w 63"/>
              <a:gd name="T7" fmla="*/ 33 h 81"/>
              <a:gd name="T8" fmla="*/ 1 w 63"/>
              <a:gd name="T9" fmla="*/ 0 h 81"/>
              <a:gd name="T10" fmla="*/ 60 w 63"/>
              <a:gd name="T11" fmla="*/ 0 h 81"/>
            </a:gdLst>
            <a:ahLst/>
            <a:cxnLst>
              <a:cxn ang="0">
                <a:pos x="T0" y="T1"/>
              </a:cxn>
              <a:cxn ang="0">
                <a:pos x="T2" y="T3"/>
              </a:cxn>
              <a:cxn ang="0">
                <a:pos x="T4" y="T5"/>
              </a:cxn>
              <a:cxn ang="0">
                <a:pos x="T6" y="T7"/>
              </a:cxn>
              <a:cxn ang="0">
                <a:pos x="T8" y="T9"/>
              </a:cxn>
              <a:cxn ang="0">
                <a:pos x="T10" y="T11"/>
              </a:cxn>
            </a:cxnLst>
            <a:rect l="0" t="0" r="r" b="b"/>
            <a:pathLst>
              <a:path w="63" h="81">
                <a:moveTo>
                  <a:pt x="60" y="0"/>
                </a:moveTo>
                <a:cubicBezTo>
                  <a:pt x="61" y="24"/>
                  <a:pt x="63" y="55"/>
                  <a:pt x="61" y="81"/>
                </a:cubicBezTo>
                <a:cubicBezTo>
                  <a:pt x="2" y="81"/>
                  <a:pt x="2" y="81"/>
                  <a:pt x="2" y="81"/>
                </a:cubicBezTo>
                <a:cubicBezTo>
                  <a:pt x="1" y="65"/>
                  <a:pt x="0" y="49"/>
                  <a:pt x="0" y="33"/>
                </a:cubicBezTo>
                <a:cubicBezTo>
                  <a:pt x="0" y="22"/>
                  <a:pt x="1" y="10"/>
                  <a:pt x="1" y="0"/>
                </a:cubicBezTo>
                <a:lnTo>
                  <a:pt x="60"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7" name="Freeform 240">
            <a:extLst>
              <a:ext uri="{FF2B5EF4-FFF2-40B4-BE49-F238E27FC236}">
                <a16:creationId xmlns:a16="http://schemas.microsoft.com/office/drawing/2014/main" id="{16CA639B-1425-4CB5-A3B6-B943C7E8912A}"/>
              </a:ext>
            </a:extLst>
          </p:cNvPr>
          <p:cNvSpPr>
            <a:spLocks/>
          </p:cNvSpPr>
          <p:nvPr/>
        </p:nvSpPr>
        <p:spPr bwMode="auto">
          <a:xfrm>
            <a:off x="6839476" y="3345577"/>
            <a:ext cx="121009" cy="166846"/>
          </a:xfrm>
          <a:custGeom>
            <a:avLst/>
            <a:gdLst>
              <a:gd name="T0" fmla="*/ 59 w 59"/>
              <a:gd name="T1" fmla="*/ 0 h 81"/>
              <a:gd name="T2" fmla="*/ 56 w 59"/>
              <a:gd name="T3" fmla="*/ 81 h 81"/>
              <a:gd name="T4" fmla="*/ 1 w 59"/>
              <a:gd name="T5" fmla="*/ 81 h 81"/>
              <a:gd name="T6" fmla="*/ 0 w 59"/>
              <a:gd name="T7" fmla="*/ 0 h 81"/>
              <a:gd name="T8" fmla="*/ 59 w 59"/>
              <a:gd name="T9" fmla="*/ 0 h 81"/>
            </a:gdLst>
            <a:ahLst/>
            <a:cxnLst>
              <a:cxn ang="0">
                <a:pos x="T0" y="T1"/>
              </a:cxn>
              <a:cxn ang="0">
                <a:pos x="T2" y="T3"/>
              </a:cxn>
              <a:cxn ang="0">
                <a:pos x="T4" y="T5"/>
              </a:cxn>
              <a:cxn ang="0">
                <a:pos x="T6" y="T7"/>
              </a:cxn>
              <a:cxn ang="0">
                <a:pos x="T8" y="T9"/>
              </a:cxn>
            </a:cxnLst>
            <a:rect l="0" t="0" r="r" b="b"/>
            <a:pathLst>
              <a:path w="59" h="81">
                <a:moveTo>
                  <a:pt x="59" y="0"/>
                </a:moveTo>
                <a:cubicBezTo>
                  <a:pt x="59" y="24"/>
                  <a:pt x="56" y="60"/>
                  <a:pt x="56" y="81"/>
                </a:cubicBezTo>
                <a:cubicBezTo>
                  <a:pt x="1" y="81"/>
                  <a:pt x="1" y="81"/>
                  <a:pt x="1" y="81"/>
                </a:cubicBezTo>
                <a:cubicBezTo>
                  <a:pt x="2" y="42"/>
                  <a:pt x="1" y="16"/>
                  <a:pt x="0" y="0"/>
                </a:cubicBezTo>
                <a:lnTo>
                  <a:pt x="59"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8" name="Freeform 241">
            <a:extLst>
              <a:ext uri="{FF2B5EF4-FFF2-40B4-BE49-F238E27FC236}">
                <a16:creationId xmlns:a16="http://schemas.microsoft.com/office/drawing/2014/main" id="{B341B49D-105E-463B-AB62-5256A4205961}"/>
              </a:ext>
            </a:extLst>
          </p:cNvPr>
          <p:cNvSpPr>
            <a:spLocks/>
          </p:cNvSpPr>
          <p:nvPr/>
        </p:nvSpPr>
        <p:spPr bwMode="auto">
          <a:xfrm>
            <a:off x="7061324" y="3345577"/>
            <a:ext cx="119176" cy="166846"/>
          </a:xfrm>
          <a:custGeom>
            <a:avLst/>
            <a:gdLst>
              <a:gd name="T0" fmla="*/ 58 w 58"/>
              <a:gd name="T1" fmla="*/ 0 h 81"/>
              <a:gd name="T2" fmla="*/ 55 w 58"/>
              <a:gd name="T3" fmla="*/ 81 h 81"/>
              <a:gd name="T4" fmla="*/ 0 w 58"/>
              <a:gd name="T5" fmla="*/ 81 h 81"/>
              <a:gd name="T6" fmla="*/ 0 w 58"/>
              <a:gd name="T7" fmla="*/ 0 h 81"/>
              <a:gd name="T8" fmla="*/ 58 w 58"/>
              <a:gd name="T9" fmla="*/ 0 h 81"/>
            </a:gdLst>
            <a:ahLst/>
            <a:cxnLst>
              <a:cxn ang="0">
                <a:pos x="T0" y="T1"/>
              </a:cxn>
              <a:cxn ang="0">
                <a:pos x="T2" y="T3"/>
              </a:cxn>
              <a:cxn ang="0">
                <a:pos x="T4" y="T5"/>
              </a:cxn>
              <a:cxn ang="0">
                <a:pos x="T6" y="T7"/>
              </a:cxn>
              <a:cxn ang="0">
                <a:pos x="T8" y="T9"/>
              </a:cxn>
            </a:cxnLst>
            <a:rect l="0" t="0" r="r" b="b"/>
            <a:pathLst>
              <a:path w="58" h="81">
                <a:moveTo>
                  <a:pt x="58" y="0"/>
                </a:moveTo>
                <a:cubicBezTo>
                  <a:pt x="58" y="25"/>
                  <a:pt x="56" y="60"/>
                  <a:pt x="55" y="81"/>
                </a:cubicBezTo>
                <a:cubicBezTo>
                  <a:pt x="0" y="81"/>
                  <a:pt x="0" y="81"/>
                  <a:pt x="0" y="81"/>
                </a:cubicBezTo>
                <a:cubicBezTo>
                  <a:pt x="1" y="42"/>
                  <a:pt x="0" y="17"/>
                  <a:pt x="0" y="0"/>
                </a:cubicBezTo>
                <a:lnTo>
                  <a:pt x="58"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9" name="Freeform 242">
            <a:extLst>
              <a:ext uri="{FF2B5EF4-FFF2-40B4-BE49-F238E27FC236}">
                <a16:creationId xmlns:a16="http://schemas.microsoft.com/office/drawing/2014/main" id="{F84A6735-48B6-4E8A-9D67-957A9FECBF68}"/>
              </a:ext>
            </a:extLst>
          </p:cNvPr>
          <p:cNvSpPr>
            <a:spLocks/>
          </p:cNvSpPr>
          <p:nvPr/>
        </p:nvSpPr>
        <p:spPr bwMode="auto">
          <a:xfrm>
            <a:off x="7277675" y="3345577"/>
            <a:ext cx="49504" cy="166846"/>
          </a:xfrm>
          <a:custGeom>
            <a:avLst/>
            <a:gdLst>
              <a:gd name="T0" fmla="*/ 1 w 24"/>
              <a:gd name="T1" fmla="*/ 81 h 81"/>
              <a:gd name="T2" fmla="*/ 0 w 24"/>
              <a:gd name="T3" fmla="*/ 0 h 81"/>
              <a:gd name="T4" fmla="*/ 24 w 24"/>
              <a:gd name="T5" fmla="*/ 0 h 81"/>
              <a:gd name="T6" fmla="*/ 24 w 24"/>
              <a:gd name="T7" fmla="*/ 81 h 81"/>
              <a:gd name="T8" fmla="*/ 1 w 24"/>
              <a:gd name="T9" fmla="*/ 81 h 81"/>
            </a:gdLst>
            <a:ahLst/>
            <a:cxnLst>
              <a:cxn ang="0">
                <a:pos x="T0" y="T1"/>
              </a:cxn>
              <a:cxn ang="0">
                <a:pos x="T2" y="T3"/>
              </a:cxn>
              <a:cxn ang="0">
                <a:pos x="T4" y="T5"/>
              </a:cxn>
              <a:cxn ang="0">
                <a:pos x="T6" y="T7"/>
              </a:cxn>
              <a:cxn ang="0">
                <a:pos x="T8" y="T9"/>
              </a:cxn>
            </a:cxnLst>
            <a:rect l="0" t="0" r="r" b="b"/>
            <a:pathLst>
              <a:path w="24" h="81">
                <a:moveTo>
                  <a:pt x="1" y="81"/>
                </a:moveTo>
                <a:cubicBezTo>
                  <a:pt x="2" y="41"/>
                  <a:pt x="0" y="16"/>
                  <a:pt x="0" y="0"/>
                </a:cubicBezTo>
                <a:cubicBezTo>
                  <a:pt x="24" y="0"/>
                  <a:pt x="24" y="0"/>
                  <a:pt x="24" y="0"/>
                </a:cubicBezTo>
                <a:cubicBezTo>
                  <a:pt x="24" y="81"/>
                  <a:pt x="24" y="81"/>
                  <a:pt x="24" y="81"/>
                </a:cubicBezTo>
                <a:lnTo>
                  <a:pt x="1"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0" name="Freeform 243">
            <a:extLst>
              <a:ext uri="{FF2B5EF4-FFF2-40B4-BE49-F238E27FC236}">
                <a16:creationId xmlns:a16="http://schemas.microsoft.com/office/drawing/2014/main" id="{B8E07B07-5582-4317-B5A0-23E9B58124F5}"/>
              </a:ext>
            </a:extLst>
          </p:cNvPr>
          <p:cNvSpPr>
            <a:spLocks/>
          </p:cNvSpPr>
          <p:nvPr/>
        </p:nvSpPr>
        <p:spPr bwMode="auto">
          <a:xfrm>
            <a:off x="6450779" y="3345577"/>
            <a:ext cx="121009" cy="166846"/>
          </a:xfrm>
          <a:custGeom>
            <a:avLst/>
            <a:gdLst>
              <a:gd name="T0" fmla="*/ 58 w 59"/>
              <a:gd name="T1" fmla="*/ 0 h 81"/>
              <a:gd name="T2" fmla="*/ 56 w 59"/>
              <a:gd name="T3" fmla="*/ 81 h 81"/>
              <a:gd name="T4" fmla="*/ 1 w 59"/>
              <a:gd name="T5" fmla="*/ 81 h 81"/>
              <a:gd name="T6" fmla="*/ 0 w 59"/>
              <a:gd name="T7" fmla="*/ 0 h 81"/>
              <a:gd name="T8" fmla="*/ 58 w 59"/>
              <a:gd name="T9" fmla="*/ 0 h 81"/>
            </a:gdLst>
            <a:ahLst/>
            <a:cxnLst>
              <a:cxn ang="0">
                <a:pos x="T0" y="T1"/>
              </a:cxn>
              <a:cxn ang="0">
                <a:pos x="T2" y="T3"/>
              </a:cxn>
              <a:cxn ang="0">
                <a:pos x="T4" y="T5"/>
              </a:cxn>
              <a:cxn ang="0">
                <a:pos x="T6" y="T7"/>
              </a:cxn>
              <a:cxn ang="0">
                <a:pos x="T8" y="T9"/>
              </a:cxn>
            </a:cxnLst>
            <a:rect l="0" t="0" r="r" b="b"/>
            <a:pathLst>
              <a:path w="59" h="81">
                <a:moveTo>
                  <a:pt x="58" y="0"/>
                </a:moveTo>
                <a:cubicBezTo>
                  <a:pt x="59" y="21"/>
                  <a:pt x="56" y="58"/>
                  <a:pt x="56" y="81"/>
                </a:cubicBezTo>
                <a:cubicBezTo>
                  <a:pt x="1" y="81"/>
                  <a:pt x="1" y="81"/>
                  <a:pt x="1" y="81"/>
                </a:cubicBezTo>
                <a:cubicBezTo>
                  <a:pt x="2" y="39"/>
                  <a:pt x="0" y="14"/>
                  <a:pt x="0" y="0"/>
                </a:cubicBezTo>
                <a:lnTo>
                  <a:pt x="58"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1" name="Freeform 244">
            <a:extLst>
              <a:ext uri="{FF2B5EF4-FFF2-40B4-BE49-F238E27FC236}">
                <a16:creationId xmlns:a16="http://schemas.microsoft.com/office/drawing/2014/main" id="{29BA70C5-8AC6-45AC-8819-A80F98969A3F}"/>
              </a:ext>
            </a:extLst>
          </p:cNvPr>
          <p:cNvSpPr>
            <a:spLocks/>
          </p:cNvSpPr>
          <p:nvPr/>
        </p:nvSpPr>
        <p:spPr bwMode="auto">
          <a:xfrm>
            <a:off x="5994242" y="3345577"/>
            <a:ext cx="56838" cy="166846"/>
          </a:xfrm>
          <a:custGeom>
            <a:avLst/>
            <a:gdLst>
              <a:gd name="T0" fmla="*/ 25 w 28"/>
              <a:gd name="T1" fmla="*/ 0 h 81"/>
              <a:gd name="T2" fmla="*/ 25 w 28"/>
              <a:gd name="T3" fmla="*/ 4 h 81"/>
              <a:gd name="T4" fmla="*/ 26 w 28"/>
              <a:gd name="T5" fmla="*/ 81 h 81"/>
              <a:gd name="T6" fmla="*/ 0 w 28"/>
              <a:gd name="T7" fmla="*/ 81 h 81"/>
              <a:gd name="T8" fmla="*/ 0 w 28"/>
              <a:gd name="T9" fmla="*/ 0 h 81"/>
              <a:gd name="T10" fmla="*/ 25 w 28"/>
              <a:gd name="T11" fmla="*/ 0 h 81"/>
            </a:gdLst>
            <a:ahLst/>
            <a:cxnLst>
              <a:cxn ang="0">
                <a:pos x="T0" y="T1"/>
              </a:cxn>
              <a:cxn ang="0">
                <a:pos x="T2" y="T3"/>
              </a:cxn>
              <a:cxn ang="0">
                <a:pos x="T4" y="T5"/>
              </a:cxn>
              <a:cxn ang="0">
                <a:pos x="T6" y="T7"/>
              </a:cxn>
              <a:cxn ang="0">
                <a:pos x="T8" y="T9"/>
              </a:cxn>
              <a:cxn ang="0">
                <a:pos x="T10" y="T11"/>
              </a:cxn>
            </a:cxnLst>
            <a:rect l="0" t="0" r="r" b="b"/>
            <a:pathLst>
              <a:path w="28" h="81">
                <a:moveTo>
                  <a:pt x="25" y="0"/>
                </a:moveTo>
                <a:cubicBezTo>
                  <a:pt x="25" y="1"/>
                  <a:pt x="25" y="3"/>
                  <a:pt x="25" y="4"/>
                </a:cubicBezTo>
                <a:cubicBezTo>
                  <a:pt x="26" y="27"/>
                  <a:pt x="28" y="56"/>
                  <a:pt x="26" y="81"/>
                </a:cubicBezTo>
                <a:cubicBezTo>
                  <a:pt x="0" y="81"/>
                  <a:pt x="0" y="81"/>
                  <a:pt x="0" y="81"/>
                </a:cubicBezTo>
                <a:cubicBezTo>
                  <a:pt x="0" y="0"/>
                  <a:pt x="0" y="0"/>
                  <a:pt x="0" y="0"/>
                </a:cubicBezTo>
                <a:lnTo>
                  <a:pt x="25"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2" name="Freeform 245">
            <a:extLst>
              <a:ext uri="{FF2B5EF4-FFF2-40B4-BE49-F238E27FC236}">
                <a16:creationId xmlns:a16="http://schemas.microsoft.com/office/drawing/2014/main" id="{D31EE88B-E48C-44D4-987A-6940A662936E}"/>
              </a:ext>
            </a:extLst>
          </p:cNvPr>
          <p:cNvSpPr>
            <a:spLocks/>
          </p:cNvSpPr>
          <p:nvPr/>
        </p:nvSpPr>
        <p:spPr bwMode="auto">
          <a:xfrm>
            <a:off x="6133587" y="3345577"/>
            <a:ext cx="128343" cy="166846"/>
          </a:xfrm>
          <a:custGeom>
            <a:avLst/>
            <a:gdLst>
              <a:gd name="T0" fmla="*/ 59 w 62"/>
              <a:gd name="T1" fmla="*/ 0 h 81"/>
              <a:gd name="T2" fmla="*/ 59 w 62"/>
              <a:gd name="T3" fmla="*/ 7 h 81"/>
              <a:gd name="T4" fmla="*/ 61 w 62"/>
              <a:gd name="T5" fmla="*/ 81 h 81"/>
              <a:gd name="T6" fmla="*/ 2 w 62"/>
              <a:gd name="T7" fmla="*/ 81 h 81"/>
              <a:gd name="T8" fmla="*/ 0 w 62"/>
              <a:gd name="T9" fmla="*/ 40 h 81"/>
              <a:gd name="T10" fmla="*/ 1 w 62"/>
              <a:gd name="T11" fmla="*/ 7 h 81"/>
              <a:gd name="T12" fmla="*/ 1 w 62"/>
              <a:gd name="T13" fmla="*/ 0 h 81"/>
              <a:gd name="T14" fmla="*/ 59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59" y="0"/>
                </a:moveTo>
                <a:cubicBezTo>
                  <a:pt x="59" y="2"/>
                  <a:pt x="59" y="5"/>
                  <a:pt x="59" y="7"/>
                </a:cubicBezTo>
                <a:cubicBezTo>
                  <a:pt x="60" y="29"/>
                  <a:pt x="62" y="57"/>
                  <a:pt x="61" y="81"/>
                </a:cubicBezTo>
                <a:cubicBezTo>
                  <a:pt x="2" y="81"/>
                  <a:pt x="2" y="81"/>
                  <a:pt x="2" y="81"/>
                </a:cubicBezTo>
                <a:cubicBezTo>
                  <a:pt x="1" y="67"/>
                  <a:pt x="0" y="53"/>
                  <a:pt x="0" y="40"/>
                </a:cubicBezTo>
                <a:cubicBezTo>
                  <a:pt x="0" y="29"/>
                  <a:pt x="1" y="18"/>
                  <a:pt x="1" y="7"/>
                </a:cubicBezTo>
                <a:cubicBezTo>
                  <a:pt x="0" y="5"/>
                  <a:pt x="1" y="2"/>
                  <a:pt x="1" y="0"/>
                </a:cubicBezTo>
                <a:lnTo>
                  <a:pt x="59"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3" name="Freeform 246">
            <a:extLst>
              <a:ext uri="{FF2B5EF4-FFF2-40B4-BE49-F238E27FC236}">
                <a16:creationId xmlns:a16="http://schemas.microsoft.com/office/drawing/2014/main" id="{0DA148F7-09C7-4B6E-B49C-A4AEBCA9AF8C}"/>
              </a:ext>
            </a:extLst>
          </p:cNvPr>
          <p:cNvSpPr>
            <a:spLocks/>
          </p:cNvSpPr>
          <p:nvPr/>
        </p:nvSpPr>
        <p:spPr bwMode="auto">
          <a:xfrm>
            <a:off x="6335268" y="3345577"/>
            <a:ext cx="126510" cy="166846"/>
          </a:xfrm>
          <a:custGeom>
            <a:avLst/>
            <a:gdLst>
              <a:gd name="T0" fmla="*/ 59 w 62"/>
              <a:gd name="T1" fmla="*/ 0 h 81"/>
              <a:gd name="T2" fmla="*/ 60 w 62"/>
              <a:gd name="T3" fmla="*/ 9 h 81"/>
              <a:gd name="T4" fmla="*/ 61 w 62"/>
              <a:gd name="T5" fmla="*/ 81 h 81"/>
              <a:gd name="T6" fmla="*/ 2 w 62"/>
              <a:gd name="T7" fmla="*/ 81 h 81"/>
              <a:gd name="T8" fmla="*/ 0 w 62"/>
              <a:gd name="T9" fmla="*/ 41 h 81"/>
              <a:gd name="T10" fmla="*/ 1 w 62"/>
              <a:gd name="T11" fmla="*/ 9 h 81"/>
              <a:gd name="T12" fmla="*/ 1 w 62"/>
              <a:gd name="T13" fmla="*/ 0 h 81"/>
              <a:gd name="T14" fmla="*/ 59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59" y="0"/>
                </a:moveTo>
                <a:cubicBezTo>
                  <a:pt x="60" y="3"/>
                  <a:pt x="60" y="6"/>
                  <a:pt x="60" y="9"/>
                </a:cubicBezTo>
                <a:cubicBezTo>
                  <a:pt x="60" y="30"/>
                  <a:pt x="62" y="57"/>
                  <a:pt x="61" y="81"/>
                </a:cubicBezTo>
                <a:cubicBezTo>
                  <a:pt x="2" y="81"/>
                  <a:pt x="2" y="81"/>
                  <a:pt x="2" y="81"/>
                </a:cubicBezTo>
                <a:cubicBezTo>
                  <a:pt x="1" y="67"/>
                  <a:pt x="0" y="54"/>
                  <a:pt x="0" y="41"/>
                </a:cubicBezTo>
                <a:cubicBezTo>
                  <a:pt x="0" y="30"/>
                  <a:pt x="2" y="19"/>
                  <a:pt x="1" y="9"/>
                </a:cubicBezTo>
                <a:cubicBezTo>
                  <a:pt x="1" y="6"/>
                  <a:pt x="1" y="3"/>
                  <a:pt x="1" y="0"/>
                </a:cubicBezTo>
                <a:lnTo>
                  <a:pt x="59"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4" name="Freeform 247">
            <a:extLst>
              <a:ext uri="{FF2B5EF4-FFF2-40B4-BE49-F238E27FC236}">
                <a16:creationId xmlns:a16="http://schemas.microsoft.com/office/drawing/2014/main" id="{FD0E8105-2FB0-4ED0-956E-486578D49695}"/>
              </a:ext>
            </a:extLst>
          </p:cNvPr>
          <p:cNvSpPr>
            <a:spLocks/>
          </p:cNvSpPr>
          <p:nvPr/>
        </p:nvSpPr>
        <p:spPr bwMode="auto">
          <a:xfrm>
            <a:off x="6551618" y="3345577"/>
            <a:ext cx="99008" cy="166846"/>
          </a:xfrm>
          <a:custGeom>
            <a:avLst/>
            <a:gdLst>
              <a:gd name="T0" fmla="*/ 49 w 49"/>
              <a:gd name="T1" fmla="*/ 0 h 81"/>
              <a:gd name="T2" fmla="*/ 49 w 49"/>
              <a:gd name="T3" fmla="*/ 81 h 81"/>
              <a:gd name="T4" fmla="*/ 2 w 49"/>
              <a:gd name="T5" fmla="*/ 81 h 81"/>
              <a:gd name="T6" fmla="*/ 0 w 49"/>
              <a:gd name="T7" fmla="*/ 41 h 81"/>
              <a:gd name="T8" fmla="*/ 1 w 49"/>
              <a:gd name="T9" fmla="*/ 9 h 81"/>
              <a:gd name="T10" fmla="*/ 1 w 49"/>
              <a:gd name="T11" fmla="*/ 0 h 81"/>
              <a:gd name="T12" fmla="*/ 49 w 49"/>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9" h="81">
                <a:moveTo>
                  <a:pt x="49" y="0"/>
                </a:moveTo>
                <a:cubicBezTo>
                  <a:pt x="49" y="81"/>
                  <a:pt x="49" y="81"/>
                  <a:pt x="49" y="81"/>
                </a:cubicBezTo>
                <a:cubicBezTo>
                  <a:pt x="2" y="81"/>
                  <a:pt x="2" y="81"/>
                  <a:pt x="2" y="81"/>
                </a:cubicBezTo>
                <a:cubicBezTo>
                  <a:pt x="1" y="68"/>
                  <a:pt x="0" y="54"/>
                  <a:pt x="0" y="41"/>
                </a:cubicBezTo>
                <a:cubicBezTo>
                  <a:pt x="0" y="30"/>
                  <a:pt x="2" y="19"/>
                  <a:pt x="1" y="9"/>
                </a:cubicBezTo>
                <a:cubicBezTo>
                  <a:pt x="1" y="6"/>
                  <a:pt x="1" y="3"/>
                  <a:pt x="1" y="0"/>
                </a:cubicBezTo>
                <a:lnTo>
                  <a:pt x="49"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5" name="Freeform 248">
            <a:extLst>
              <a:ext uri="{FF2B5EF4-FFF2-40B4-BE49-F238E27FC236}">
                <a16:creationId xmlns:a16="http://schemas.microsoft.com/office/drawing/2014/main" id="{0526270C-166B-434C-ABB5-962E4EA8A3F6}"/>
              </a:ext>
            </a:extLst>
          </p:cNvPr>
          <p:cNvSpPr>
            <a:spLocks/>
          </p:cNvSpPr>
          <p:nvPr/>
        </p:nvSpPr>
        <p:spPr bwMode="auto">
          <a:xfrm>
            <a:off x="6032746" y="3345577"/>
            <a:ext cx="121009" cy="166846"/>
          </a:xfrm>
          <a:custGeom>
            <a:avLst/>
            <a:gdLst>
              <a:gd name="T0" fmla="*/ 59 w 59"/>
              <a:gd name="T1" fmla="*/ 0 h 81"/>
              <a:gd name="T2" fmla="*/ 56 w 59"/>
              <a:gd name="T3" fmla="*/ 81 h 81"/>
              <a:gd name="T4" fmla="*/ 1 w 59"/>
              <a:gd name="T5" fmla="*/ 81 h 81"/>
              <a:gd name="T6" fmla="*/ 0 w 59"/>
              <a:gd name="T7" fmla="*/ 0 h 81"/>
              <a:gd name="T8" fmla="*/ 59 w 59"/>
              <a:gd name="T9" fmla="*/ 0 h 81"/>
            </a:gdLst>
            <a:ahLst/>
            <a:cxnLst>
              <a:cxn ang="0">
                <a:pos x="T0" y="T1"/>
              </a:cxn>
              <a:cxn ang="0">
                <a:pos x="T2" y="T3"/>
              </a:cxn>
              <a:cxn ang="0">
                <a:pos x="T4" y="T5"/>
              </a:cxn>
              <a:cxn ang="0">
                <a:pos x="T6" y="T7"/>
              </a:cxn>
              <a:cxn ang="0">
                <a:pos x="T8" y="T9"/>
              </a:cxn>
            </a:cxnLst>
            <a:rect l="0" t="0" r="r" b="b"/>
            <a:pathLst>
              <a:path w="59" h="81">
                <a:moveTo>
                  <a:pt x="59" y="0"/>
                </a:moveTo>
                <a:cubicBezTo>
                  <a:pt x="59" y="21"/>
                  <a:pt x="57" y="58"/>
                  <a:pt x="56" y="81"/>
                </a:cubicBezTo>
                <a:cubicBezTo>
                  <a:pt x="1" y="81"/>
                  <a:pt x="1" y="81"/>
                  <a:pt x="1" y="81"/>
                </a:cubicBezTo>
                <a:cubicBezTo>
                  <a:pt x="2" y="39"/>
                  <a:pt x="1" y="14"/>
                  <a:pt x="0" y="0"/>
                </a:cubicBezTo>
                <a:lnTo>
                  <a:pt x="59"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6" name="Freeform 249">
            <a:extLst>
              <a:ext uri="{FF2B5EF4-FFF2-40B4-BE49-F238E27FC236}">
                <a16:creationId xmlns:a16="http://schemas.microsoft.com/office/drawing/2014/main" id="{84F5B9C0-48A5-4702-AF02-64416813A6DB}"/>
              </a:ext>
            </a:extLst>
          </p:cNvPr>
          <p:cNvSpPr>
            <a:spLocks/>
          </p:cNvSpPr>
          <p:nvPr/>
        </p:nvSpPr>
        <p:spPr bwMode="auto">
          <a:xfrm>
            <a:off x="6243595" y="3345577"/>
            <a:ext cx="121009" cy="166846"/>
          </a:xfrm>
          <a:custGeom>
            <a:avLst/>
            <a:gdLst>
              <a:gd name="T0" fmla="*/ 59 w 59"/>
              <a:gd name="T1" fmla="*/ 0 h 81"/>
              <a:gd name="T2" fmla="*/ 56 w 59"/>
              <a:gd name="T3" fmla="*/ 81 h 81"/>
              <a:gd name="T4" fmla="*/ 2 w 59"/>
              <a:gd name="T5" fmla="*/ 81 h 81"/>
              <a:gd name="T6" fmla="*/ 0 w 59"/>
              <a:gd name="T7" fmla="*/ 0 h 81"/>
              <a:gd name="T8" fmla="*/ 59 w 59"/>
              <a:gd name="T9" fmla="*/ 0 h 81"/>
            </a:gdLst>
            <a:ahLst/>
            <a:cxnLst>
              <a:cxn ang="0">
                <a:pos x="T0" y="T1"/>
              </a:cxn>
              <a:cxn ang="0">
                <a:pos x="T2" y="T3"/>
              </a:cxn>
              <a:cxn ang="0">
                <a:pos x="T4" y="T5"/>
              </a:cxn>
              <a:cxn ang="0">
                <a:pos x="T6" y="T7"/>
              </a:cxn>
              <a:cxn ang="0">
                <a:pos x="T8" y="T9"/>
              </a:cxn>
            </a:cxnLst>
            <a:rect l="0" t="0" r="r" b="b"/>
            <a:pathLst>
              <a:path w="59" h="81">
                <a:moveTo>
                  <a:pt x="59" y="0"/>
                </a:moveTo>
                <a:cubicBezTo>
                  <a:pt x="59" y="21"/>
                  <a:pt x="57" y="57"/>
                  <a:pt x="56" y="81"/>
                </a:cubicBezTo>
                <a:cubicBezTo>
                  <a:pt x="2" y="81"/>
                  <a:pt x="2" y="81"/>
                  <a:pt x="2" y="81"/>
                </a:cubicBezTo>
                <a:cubicBezTo>
                  <a:pt x="3" y="39"/>
                  <a:pt x="1" y="14"/>
                  <a:pt x="0" y="0"/>
                </a:cubicBezTo>
                <a:lnTo>
                  <a:pt x="59"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7" name="Freeform 250">
            <a:extLst>
              <a:ext uri="{FF2B5EF4-FFF2-40B4-BE49-F238E27FC236}">
                <a16:creationId xmlns:a16="http://schemas.microsoft.com/office/drawing/2014/main" id="{1016556F-D6DB-43DC-B783-EA9C11A945C2}"/>
              </a:ext>
            </a:extLst>
          </p:cNvPr>
          <p:cNvSpPr>
            <a:spLocks/>
          </p:cNvSpPr>
          <p:nvPr/>
        </p:nvSpPr>
        <p:spPr bwMode="auto">
          <a:xfrm>
            <a:off x="9771201" y="3345577"/>
            <a:ext cx="132010" cy="166846"/>
          </a:xfrm>
          <a:custGeom>
            <a:avLst/>
            <a:gdLst>
              <a:gd name="T0" fmla="*/ 3 w 65"/>
              <a:gd name="T1" fmla="*/ 0 h 81"/>
              <a:gd name="T2" fmla="*/ 3 w 65"/>
              <a:gd name="T3" fmla="*/ 4 h 81"/>
              <a:gd name="T4" fmla="*/ 1 w 65"/>
              <a:gd name="T5" fmla="*/ 81 h 81"/>
              <a:gd name="T6" fmla="*/ 65 w 65"/>
              <a:gd name="T7" fmla="*/ 81 h 81"/>
              <a:gd name="T8" fmla="*/ 65 w 65"/>
              <a:gd name="T9" fmla="*/ 0 h 81"/>
              <a:gd name="T10" fmla="*/ 3 w 65"/>
              <a:gd name="T11" fmla="*/ 0 h 81"/>
            </a:gdLst>
            <a:ahLst/>
            <a:cxnLst>
              <a:cxn ang="0">
                <a:pos x="T0" y="T1"/>
              </a:cxn>
              <a:cxn ang="0">
                <a:pos x="T2" y="T3"/>
              </a:cxn>
              <a:cxn ang="0">
                <a:pos x="T4" y="T5"/>
              </a:cxn>
              <a:cxn ang="0">
                <a:pos x="T6" y="T7"/>
              </a:cxn>
              <a:cxn ang="0">
                <a:pos x="T8" y="T9"/>
              </a:cxn>
              <a:cxn ang="0">
                <a:pos x="T10" y="T11"/>
              </a:cxn>
            </a:cxnLst>
            <a:rect l="0" t="0" r="r" b="b"/>
            <a:pathLst>
              <a:path w="65" h="81">
                <a:moveTo>
                  <a:pt x="3" y="0"/>
                </a:moveTo>
                <a:cubicBezTo>
                  <a:pt x="3" y="1"/>
                  <a:pt x="3" y="3"/>
                  <a:pt x="3" y="4"/>
                </a:cubicBezTo>
                <a:cubicBezTo>
                  <a:pt x="2" y="26"/>
                  <a:pt x="0" y="56"/>
                  <a:pt x="1" y="81"/>
                </a:cubicBezTo>
                <a:cubicBezTo>
                  <a:pt x="65" y="81"/>
                  <a:pt x="65" y="81"/>
                  <a:pt x="65" y="81"/>
                </a:cubicBezTo>
                <a:cubicBezTo>
                  <a:pt x="65" y="0"/>
                  <a:pt x="65" y="0"/>
                  <a:pt x="65"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8" name="Freeform 251">
            <a:extLst>
              <a:ext uri="{FF2B5EF4-FFF2-40B4-BE49-F238E27FC236}">
                <a16:creationId xmlns:a16="http://schemas.microsoft.com/office/drawing/2014/main" id="{EB75B4D7-3BEE-4936-BFCF-38A73247308D}"/>
              </a:ext>
            </a:extLst>
          </p:cNvPr>
          <p:cNvSpPr>
            <a:spLocks/>
          </p:cNvSpPr>
          <p:nvPr/>
        </p:nvSpPr>
        <p:spPr bwMode="auto">
          <a:xfrm>
            <a:off x="9633692" y="3345577"/>
            <a:ext cx="165013" cy="166846"/>
          </a:xfrm>
          <a:custGeom>
            <a:avLst/>
            <a:gdLst>
              <a:gd name="T0" fmla="*/ 4 w 81"/>
              <a:gd name="T1" fmla="*/ 0 h 81"/>
              <a:gd name="T2" fmla="*/ 3 w 81"/>
              <a:gd name="T3" fmla="*/ 6 h 81"/>
              <a:gd name="T4" fmla="*/ 1 w 81"/>
              <a:gd name="T5" fmla="*/ 81 h 81"/>
              <a:gd name="T6" fmla="*/ 79 w 81"/>
              <a:gd name="T7" fmla="*/ 81 h 81"/>
              <a:gd name="T8" fmla="*/ 81 w 81"/>
              <a:gd name="T9" fmla="*/ 40 h 81"/>
              <a:gd name="T10" fmla="*/ 80 w 81"/>
              <a:gd name="T11" fmla="*/ 6 h 81"/>
              <a:gd name="T12" fmla="*/ 80 w 81"/>
              <a:gd name="T13" fmla="*/ 0 h 81"/>
              <a:gd name="T14" fmla="*/ 4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4" y="0"/>
                </a:moveTo>
                <a:cubicBezTo>
                  <a:pt x="3" y="2"/>
                  <a:pt x="3" y="4"/>
                  <a:pt x="3" y="6"/>
                </a:cubicBezTo>
                <a:cubicBezTo>
                  <a:pt x="3" y="28"/>
                  <a:pt x="0" y="56"/>
                  <a:pt x="1" y="81"/>
                </a:cubicBezTo>
                <a:cubicBezTo>
                  <a:pt x="79" y="81"/>
                  <a:pt x="79" y="81"/>
                  <a:pt x="79" y="81"/>
                </a:cubicBezTo>
                <a:cubicBezTo>
                  <a:pt x="81" y="67"/>
                  <a:pt x="81" y="53"/>
                  <a:pt x="81" y="40"/>
                </a:cubicBezTo>
                <a:cubicBezTo>
                  <a:pt x="81" y="28"/>
                  <a:pt x="79" y="16"/>
                  <a:pt x="80" y="6"/>
                </a:cubicBezTo>
                <a:cubicBezTo>
                  <a:pt x="81" y="4"/>
                  <a:pt x="81" y="2"/>
                  <a:pt x="80" y="0"/>
                </a:cubicBezTo>
                <a:lnTo>
                  <a:pt x="4"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9" name="Freeform 252">
            <a:extLst>
              <a:ext uri="{FF2B5EF4-FFF2-40B4-BE49-F238E27FC236}">
                <a16:creationId xmlns:a16="http://schemas.microsoft.com/office/drawing/2014/main" id="{ABDB4B68-3A9D-46F0-94E9-1795DF483473}"/>
              </a:ext>
            </a:extLst>
          </p:cNvPr>
          <p:cNvSpPr>
            <a:spLocks/>
          </p:cNvSpPr>
          <p:nvPr/>
        </p:nvSpPr>
        <p:spPr bwMode="auto">
          <a:xfrm>
            <a:off x="9353169" y="3345577"/>
            <a:ext cx="168680" cy="166846"/>
          </a:xfrm>
          <a:custGeom>
            <a:avLst/>
            <a:gdLst>
              <a:gd name="T0" fmla="*/ 4 w 82"/>
              <a:gd name="T1" fmla="*/ 0 h 81"/>
              <a:gd name="T2" fmla="*/ 4 w 82"/>
              <a:gd name="T3" fmla="*/ 3 h 81"/>
              <a:gd name="T4" fmla="*/ 2 w 82"/>
              <a:gd name="T5" fmla="*/ 81 h 81"/>
              <a:gd name="T6" fmla="*/ 80 w 82"/>
              <a:gd name="T7" fmla="*/ 81 h 81"/>
              <a:gd name="T8" fmla="*/ 82 w 82"/>
              <a:gd name="T9" fmla="*/ 37 h 81"/>
              <a:gd name="T10" fmla="*/ 81 w 82"/>
              <a:gd name="T11" fmla="*/ 3 h 81"/>
              <a:gd name="T12" fmla="*/ 81 w 82"/>
              <a:gd name="T13" fmla="*/ 0 h 81"/>
              <a:gd name="T14" fmla="*/ 4 w 8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4" y="0"/>
                </a:moveTo>
                <a:cubicBezTo>
                  <a:pt x="4" y="3"/>
                  <a:pt x="4" y="3"/>
                  <a:pt x="4" y="3"/>
                </a:cubicBezTo>
                <a:cubicBezTo>
                  <a:pt x="3" y="26"/>
                  <a:pt x="0" y="55"/>
                  <a:pt x="2" y="81"/>
                </a:cubicBezTo>
                <a:cubicBezTo>
                  <a:pt x="80" y="81"/>
                  <a:pt x="80" y="81"/>
                  <a:pt x="80" y="81"/>
                </a:cubicBezTo>
                <a:cubicBezTo>
                  <a:pt x="81" y="66"/>
                  <a:pt x="82" y="51"/>
                  <a:pt x="82" y="37"/>
                </a:cubicBezTo>
                <a:cubicBezTo>
                  <a:pt x="82" y="25"/>
                  <a:pt x="80" y="13"/>
                  <a:pt x="81" y="3"/>
                </a:cubicBezTo>
                <a:cubicBezTo>
                  <a:pt x="81" y="2"/>
                  <a:pt x="81" y="1"/>
                  <a:pt x="81" y="0"/>
                </a:cubicBezTo>
                <a:lnTo>
                  <a:pt x="4"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0" name="Freeform 253">
            <a:extLst>
              <a:ext uri="{FF2B5EF4-FFF2-40B4-BE49-F238E27FC236}">
                <a16:creationId xmlns:a16="http://schemas.microsoft.com/office/drawing/2014/main" id="{DF31F9A5-A4C5-410E-8CAB-A8A1A8C1A3A4}"/>
              </a:ext>
            </a:extLst>
          </p:cNvPr>
          <p:cNvSpPr>
            <a:spLocks/>
          </p:cNvSpPr>
          <p:nvPr/>
        </p:nvSpPr>
        <p:spPr bwMode="auto">
          <a:xfrm>
            <a:off x="9068982" y="3345577"/>
            <a:ext cx="165013" cy="166846"/>
          </a:xfrm>
          <a:custGeom>
            <a:avLst/>
            <a:gdLst>
              <a:gd name="T0" fmla="*/ 4 w 81"/>
              <a:gd name="T1" fmla="*/ 0 h 81"/>
              <a:gd name="T2" fmla="*/ 3 w 81"/>
              <a:gd name="T3" fmla="*/ 3 h 81"/>
              <a:gd name="T4" fmla="*/ 2 w 81"/>
              <a:gd name="T5" fmla="*/ 81 h 81"/>
              <a:gd name="T6" fmla="*/ 79 w 81"/>
              <a:gd name="T7" fmla="*/ 81 h 81"/>
              <a:gd name="T8" fmla="*/ 81 w 81"/>
              <a:gd name="T9" fmla="*/ 37 h 81"/>
              <a:gd name="T10" fmla="*/ 81 w 81"/>
              <a:gd name="T11" fmla="*/ 3 h 81"/>
              <a:gd name="T12" fmla="*/ 81 w 81"/>
              <a:gd name="T13" fmla="*/ 0 h 81"/>
              <a:gd name="T14" fmla="*/ 4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4" y="0"/>
                </a:moveTo>
                <a:cubicBezTo>
                  <a:pt x="3" y="3"/>
                  <a:pt x="3" y="3"/>
                  <a:pt x="3" y="3"/>
                </a:cubicBezTo>
                <a:cubicBezTo>
                  <a:pt x="3" y="26"/>
                  <a:pt x="0" y="55"/>
                  <a:pt x="2" y="81"/>
                </a:cubicBezTo>
                <a:cubicBezTo>
                  <a:pt x="79" y="81"/>
                  <a:pt x="79" y="81"/>
                  <a:pt x="79" y="81"/>
                </a:cubicBezTo>
                <a:cubicBezTo>
                  <a:pt x="81" y="66"/>
                  <a:pt x="81" y="51"/>
                  <a:pt x="81" y="37"/>
                </a:cubicBezTo>
                <a:cubicBezTo>
                  <a:pt x="81" y="26"/>
                  <a:pt x="80" y="14"/>
                  <a:pt x="81" y="3"/>
                </a:cubicBezTo>
                <a:cubicBezTo>
                  <a:pt x="81" y="2"/>
                  <a:pt x="81" y="1"/>
                  <a:pt x="81" y="0"/>
                </a:cubicBezTo>
                <a:lnTo>
                  <a:pt x="4"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1" name="Freeform 254">
            <a:extLst>
              <a:ext uri="{FF2B5EF4-FFF2-40B4-BE49-F238E27FC236}">
                <a16:creationId xmlns:a16="http://schemas.microsoft.com/office/drawing/2014/main" id="{62FF5576-EE99-423A-8B35-DA9C3A59E7DD}"/>
              </a:ext>
            </a:extLst>
          </p:cNvPr>
          <p:cNvSpPr>
            <a:spLocks/>
          </p:cNvSpPr>
          <p:nvPr/>
        </p:nvSpPr>
        <p:spPr bwMode="auto">
          <a:xfrm>
            <a:off x="9499847" y="3345577"/>
            <a:ext cx="155846" cy="166846"/>
          </a:xfrm>
          <a:custGeom>
            <a:avLst/>
            <a:gdLst>
              <a:gd name="T0" fmla="*/ 0 w 76"/>
              <a:gd name="T1" fmla="*/ 0 h 81"/>
              <a:gd name="T2" fmla="*/ 3 w 76"/>
              <a:gd name="T3" fmla="*/ 81 h 81"/>
              <a:gd name="T4" fmla="*/ 75 w 76"/>
              <a:gd name="T5" fmla="*/ 81 h 81"/>
              <a:gd name="T6" fmla="*/ 76 w 76"/>
              <a:gd name="T7" fmla="*/ 0 h 81"/>
              <a:gd name="T8" fmla="*/ 0 w 76"/>
              <a:gd name="T9" fmla="*/ 0 h 81"/>
            </a:gdLst>
            <a:ahLst/>
            <a:cxnLst>
              <a:cxn ang="0">
                <a:pos x="T0" y="T1"/>
              </a:cxn>
              <a:cxn ang="0">
                <a:pos x="T2" y="T3"/>
              </a:cxn>
              <a:cxn ang="0">
                <a:pos x="T4" y="T5"/>
              </a:cxn>
              <a:cxn ang="0">
                <a:pos x="T6" y="T7"/>
              </a:cxn>
              <a:cxn ang="0">
                <a:pos x="T8" y="T9"/>
              </a:cxn>
            </a:cxnLst>
            <a:rect l="0" t="0" r="r" b="b"/>
            <a:pathLst>
              <a:path w="76" h="81">
                <a:moveTo>
                  <a:pt x="0" y="0"/>
                </a:moveTo>
                <a:cubicBezTo>
                  <a:pt x="0" y="23"/>
                  <a:pt x="3" y="58"/>
                  <a:pt x="3" y="81"/>
                </a:cubicBezTo>
                <a:cubicBezTo>
                  <a:pt x="75" y="81"/>
                  <a:pt x="75" y="81"/>
                  <a:pt x="75" y="81"/>
                </a:cubicBezTo>
                <a:cubicBezTo>
                  <a:pt x="74" y="41"/>
                  <a:pt x="75" y="16"/>
                  <a:pt x="76"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2" name="Freeform 255">
            <a:extLst>
              <a:ext uri="{FF2B5EF4-FFF2-40B4-BE49-F238E27FC236}">
                <a16:creationId xmlns:a16="http://schemas.microsoft.com/office/drawing/2014/main" id="{485C990F-6C27-4577-92CC-6F1C64221BB6}"/>
              </a:ext>
            </a:extLst>
          </p:cNvPr>
          <p:cNvSpPr>
            <a:spLocks/>
          </p:cNvSpPr>
          <p:nvPr/>
        </p:nvSpPr>
        <p:spPr bwMode="auto">
          <a:xfrm>
            <a:off x="9211993" y="3345577"/>
            <a:ext cx="157679" cy="166846"/>
          </a:xfrm>
          <a:custGeom>
            <a:avLst/>
            <a:gdLst>
              <a:gd name="T0" fmla="*/ 0 w 77"/>
              <a:gd name="T1" fmla="*/ 0 h 81"/>
              <a:gd name="T2" fmla="*/ 4 w 77"/>
              <a:gd name="T3" fmla="*/ 81 h 81"/>
              <a:gd name="T4" fmla="*/ 76 w 77"/>
              <a:gd name="T5" fmla="*/ 81 h 81"/>
              <a:gd name="T6" fmla="*/ 77 w 77"/>
              <a:gd name="T7" fmla="*/ 0 h 81"/>
              <a:gd name="T8" fmla="*/ 0 w 77"/>
              <a:gd name="T9" fmla="*/ 0 h 81"/>
            </a:gdLst>
            <a:ahLst/>
            <a:cxnLst>
              <a:cxn ang="0">
                <a:pos x="T0" y="T1"/>
              </a:cxn>
              <a:cxn ang="0">
                <a:pos x="T2" y="T3"/>
              </a:cxn>
              <a:cxn ang="0">
                <a:pos x="T4" y="T5"/>
              </a:cxn>
              <a:cxn ang="0">
                <a:pos x="T6" y="T7"/>
              </a:cxn>
              <a:cxn ang="0">
                <a:pos x="T8" y="T9"/>
              </a:cxn>
            </a:cxnLst>
            <a:rect l="0" t="0" r="r" b="b"/>
            <a:pathLst>
              <a:path w="77" h="81">
                <a:moveTo>
                  <a:pt x="0" y="0"/>
                </a:moveTo>
                <a:cubicBezTo>
                  <a:pt x="1" y="23"/>
                  <a:pt x="3" y="59"/>
                  <a:pt x="4" y="81"/>
                </a:cubicBezTo>
                <a:cubicBezTo>
                  <a:pt x="76" y="81"/>
                  <a:pt x="76" y="81"/>
                  <a:pt x="76" y="81"/>
                </a:cubicBezTo>
                <a:cubicBezTo>
                  <a:pt x="74" y="41"/>
                  <a:pt x="76" y="16"/>
                  <a:pt x="77"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3" name="Freeform 256">
            <a:extLst>
              <a:ext uri="{FF2B5EF4-FFF2-40B4-BE49-F238E27FC236}">
                <a16:creationId xmlns:a16="http://schemas.microsoft.com/office/drawing/2014/main" id="{0FA28F5C-7F45-4240-8500-36C58387AF58}"/>
              </a:ext>
            </a:extLst>
          </p:cNvPr>
          <p:cNvSpPr>
            <a:spLocks/>
          </p:cNvSpPr>
          <p:nvPr/>
        </p:nvSpPr>
        <p:spPr bwMode="auto">
          <a:xfrm>
            <a:off x="9024977" y="3345577"/>
            <a:ext cx="64172" cy="166846"/>
          </a:xfrm>
          <a:custGeom>
            <a:avLst/>
            <a:gdLst>
              <a:gd name="T0" fmla="*/ 30 w 31"/>
              <a:gd name="T1" fmla="*/ 81 h 81"/>
              <a:gd name="T2" fmla="*/ 31 w 31"/>
              <a:gd name="T3" fmla="*/ 0 h 81"/>
              <a:gd name="T4" fmla="*/ 0 w 31"/>
              <a:gd name="T5" fmla="*/ 0 h 81"/>
              <a:gd name="T6" fmla="*/ 0 w 31"/>
              <a:gd name="T7" fmla="*/ 81 h 81"/>
              <a:gd name="T8" fmla="*/ 30 w 31"/>
              <a:gd name="T9" fmla="*/ 81 h 81"/>
            </a:gdLst>
            <a:ahLst/>
            <a:cxnLst>
              <a:cxn ang="0">
                <a:pos x="T0" y="T1"/>
              </a:cxn>
              <a:cxn ang="0">
                <a:pos x="T2" y="T3"/>
              </a:cxn>
              <a:cxn ang="0">
                <a:pos x="T4" y="T5"/>
              </a:cxn>
              <a:cxn ang="0">
                <a:pos x="T6" y="T7"/>
              </a:cxn>
              <a:cxn ang="0">
                <a:pos x="T8" y="T9"/>
              </a:cxn>
            </a:cxnLst>
            <a:rect l="0" t="0" r="r" b="b"/>
            <a:pathLst>
              <a:path w="31" h="81">
                <a:moveTo>
                  <a:pt x="30" y="81"/>
                </a:moveTo>
                <a:cubicBezTo>
                  <a:pt x="29" y="40"/>
                  <a:pt x="31" y="15"/>
                  <a:pt x="31" y="0"/>
                </a:cubicBezTo>
                <a:cubicBezTo>
                  <a:pt x="0" y="0"/>
                  <a:pt x="0" y="0"/>
                  <a:pt x="0" y="0"/>
                </a:cubicBezTo>
                <a:cubicBezTo>
                  <a:pt x="0" y="81"/>
                  <a:pt x="0" y="81"/>
                  <a:pt x="0" y="81"/>
                </a:cubicBezTo>
                <a:lnTo>
                  <a:pt x="30"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4" name="Freeform 257">
            <a:extLst>
              <a:ext uri="{FF2B5EF4-FFF2-40B4-BE49-F238E27FC236}">
                <a16:creationId xmlns:a16="http://schemas.microsoft.com/office/drawing/2014/main" id="{DCE963B8-6BDD-4840-ADD8-AF652D82CCDE}"/>
              </a:ext>
            </a:extLst>
          </p:cNvPr>
          <p:cNvSpPr>
            <a:spLocks/>
          </p:cNvSpPr>
          <p:nvPr/>
        </p:nvSpPr>
        <p:spPr bwMode="auto">
          <a:xfrm>
            <a:off x="10004053" y="3345577"/>
            <a:ext cx="155846" cy="166846"/>
          </a:xfrm>
          <a:custGeom>
            <a:avLst/>
            <a:gdLst>
              <a:gd name="T0" fmla="*/ 1 w 76"/>
              <a:gd name="T1" fmla="*/ 0 h 81"/>
              <a:gd name="T2" fmla="*/ 4 w 76"/>
              <a:gd name="T3" fmla="*/ 81 h 81"/>
              <a:gd name="T4" fmla="*/ 75 w 76"/>
              <a:gd name="T5" fmla="*/ 81 h 81"/>
              <a:gd name="T6" fmla="*/ 76 w 76"/>
              <a:gd name="T7" fmla="*/ 0 h 81"/>
              <a:gd name="T8" fmla="*/ 1 w 76"/>
              <a:gd name="T9" fmla="*/ 0 h 81"/>
            </a:gdLst>
            <a:ahLst/>
            <a:cxnLst>
              <a:cxn ang="0">
                <a:pos x="T0" y="T1"/>
              </a:cxn>
              <a:cxn ang="0">
                <a:pos x="T2" y="T3"/>
              </a:cxn>
              <a:cxn ang="0">
                <a:pos x="T4" y="T5"/>
              </a:cxn>
              <a:cxn ang="0">
                <a:pos x="T6" y="T7"/>
              </a:cxn>
              <a:cxn ang="0">
                <a:pos x="T8" y="T9"/>
              </a:cxn>
            </a:cxnLst>
            <a:rect l="0" t="0" r="r" b="b"/>
            <a:pathLst>
              <a:path w="76" h="81">
                <a:moveTo>
                  <a:pt x="1" y="0"/>
                </a:moveTo>
                <a:cubicBezTo>
                  <a:pt x="0" y="19"/>
                  <a:pt x="3" y="56"/>
                  <a:pt x="4" y="81"/>
                </a:cubicBezTo>
                <a:cubicBezTo>
                  <a:pt x="75" y="81"/>
                  <a:pt x="75" y="81"/>
                  <a:pt x="75" y="81"/>
                </a:cubicBezTo>
                <a:cubicBezTo>
                  <a:pt x="74" y="37"/>
                  <a:pt x="76" y="13"/>
                  <a:pt x="76" y="0"/>
                </a:cubicBezTo>
                <a:lnTo>
                  <a:pt x="1"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5" name="Freeform 258">
            <a:extLst>
              <a:ext uri="{FF2B5EF4-FFF2-40B4-BE49-F238E27FC236}">
                <a16:creationId xmlns:a16="http://schemas.microsoft.com/office/drawing/2014/main" id="{2BE1DB06-6926-4BBC-94D0-1BE8221E8024}"/>
              </a:ext>
            </a:extLst>
          </p:cNvPr>
          <p:cNvSpPr>
            <a:spLocks/>
          </p:cNvSpPr>
          <p:nvPr/>
        </p:nvSpPr>
        <p:spPr bwMode="auto">
          <a:xfrm>
            <a:off x="12202772" y="3345577"/>
            <a:ext cx="73339" cy="166846"/>
          </a:xfrm>
          <a:custGeom>
            <a:avLst/>
            <a:gdLst>
              <a:gd name="T0" fmla="*/ 4 w 36"/>
              <a:gd name="T1" fmla="*/ 0 h 81"/>
              <a:gd name="T2" fmla="*/ 4 w 36"/>
              <a:gd name="T3" fmla="*/ 8 h 81"/>
              <a:gd name="T4" fmla="*/ 2 w 36"/>
              <a:gd name="T5" fmla="*/ 81 h 81"/>
              <a:gd name="T6" fmla="*/ 36 w 36"/>
              <a:gd name="T7" fmla="*/ 81 h 81"/>
              <a:gd name="T8" fmla="*/ 36 w 36"/>
              <a:gd name="T9" fmla="*/ 0 h 81"/>
              <a:gd name="T10" fmla="*/ 4 w 36"/>
              <a:gd name="T11" fmla="*/ 0 h 81"/>
            </a:gdLst>
            <a:ahLst/>
            <a:cxnLst>
              <a:cxn ang="0">
                <a:pos x="T0" y="T1"/>
              </a:cxn>
              <a:cxn ang="0">
                <a:pos x="T2" y="T3"/>
              </a:cxn>
              <a:cxn ang="0">
                <a:pos x="T4" y="T5"/>
              </a:cxn>
              <a:cxn ang="0">
                <a:pos x="T6" y="T7"/>
              </a:cxn>
              <a:cxn ang="0">
                <a:pos x="T8" y="T9"/>
              </a:cxn>
              <a:cxn ang="0">
                <a:pos x="T10" y="T11"/>
              </a:cxn>
            </a:cxnLst>
            <a:rect l="0" t="0" r="r" b="b"/>
            <a:pathLst>
              <a:path w="36" h="81">
                <a:moveTo>
                  <a:pt x="4" y="0"/>
                </a:moveTo>
                <a:cubicBezTo>
                  <a:pt x="4" y="3"/>
                  <a:pt x="4" y="6"/>
                  <a:pt x="4" y="8"/>
                </a:cubicBezTo>
                <a:cubicBezTo>
                  <a:pt x="3" y="29"/>
                  <a:pt x="0" y="57"/>
                  <a:pt x="2" y="81"/>
                </a:cubicBezTo>
                <a:cubicBezTo>
                  <a:pt x="36" y="81"/>
                  <a:pt x="36" y="81"/>
                  <a:pt x="36" y="81"/>
                </a:cubicBezTo>
                <a:cubicBezTo>
                  <a:pt x="36" y="0"/>
                  <a:pt x="36" y="0"/>
                  <a:pt x="36" y="0"/>
                </a:cubicBezTo>
                <a:lnTo>
                  <a:pt x="4"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6" name="Freeform 259">
            <a:extLst>
              <a:ext uri="{FF2B5EF4-FFF2-40B4-BE49-F238E27FC236}">
                <a16:creationId xmlns:a16="http://schemas.microsoft.com/office/drawing/2014/main" id="{E62C9772-394D-42F4-97FD-E9AA2F285437}"/>
              </a:ext>
            </a:extLst>
          </p:cNvPr>
          <p:cNvSpPr>
            <a:spLocks/>
          </p:cNvSpPr>
          <p:nvPr/>
        </p:nvSpPr>
        <p:spPr bwMode="auto">
          <a:xfrm>
            <a:off x="10407418" y="3345577"/>
            <a:ext cx="163180" cy="166846"/>
          </a:xfrm>
          <a:custGeom>
            <a:avLst/>
            <a:gdLst>
              <a:gd name="T0" fmla="*/ 3 w 80"/>
              <a:gd name="T1" fmla="*/ 0 h 81"/>
              <a:gd name="T2" fmla="*/ 3 w 80"/>
              <a:gd name="T3" fmla="*/ 12 h 81"/>
              <a:gd name="T4" fmla="*/ 1 w 80"/>
              <a:gd name="T5" fmla="*/ 81 h 81"/>
              <a:gd name="T6" fmla="*/ 78 w 80"/>
              <a:gd name="T7" fmla="*/ 81 h 81"/>
              <a:gd name="T8" fmla="*/ 80 w 80"/>
              <a:gd name="T9" fmla="*/ 44 h 81"/>
              <a:gd name="T10" fmla="*/ 79 w 80"/>
              <a:gd name="T11" fmla="*/ 12 h 81"/>
              <a:gd name="T12" fmla="*/ 78 w 80"/>
              <a:gd name="T13" fmla="*/ 0 h 81"/>
              <a:gd name="T14" fmla="*/ 3 w 80"/>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1">
                <a:moveTo>
                  <a:pt x="3" y="0"/>
                </a:moveTo>
                <a:cubicBezTo>
                  <a:pt x="3" y="4"/>
                  <a:pt x="3" y="8"/>
                  <a:pt x="3" y="12"/>
                </a:cubicBezTo>
                <a:cubicBezTo>
                  <a:pt x="2" y="32"/>
                  <a:pt x="0" y="58"/>
                  <a:pt x="1" y="81"/>
                </a:cubicBezTo>
                <a:cubicBezTo>
                  <a:pt x="78" y="81"/>
                  <a:pt x="78" y="81"/>
                  <a:pt x="78" y="81"/>
                </a:cubicBezTo>
                <a:cubicBezTo>
                  <a:pt x="79" y="68"/>
                  <a:pt x="80" y="56"/>
                  <a:pt x="80" y="44"/>
                </a:cubicBezTo>
                <a:cubicBezTo>
                  <a:pt x="80" y="33"/>
                  <a:pt x="78" y="22"/>
                  <a:pt x="79" y="12"/>
                </a:cubicBezTo>
                <a:cubicBezTo>
                  <a:pt x="80" y="7"/>
                  <a:pt x="79" y="4"/>
                  <a:pt x="78"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7" name="Freeform 260">
            <a:extLst>
              <a:ext uri="{FF2B5EF4-FFF2-40B4-BE49-F238E27FC236}">
                <a16:creationId xmlns:a16="http://schemas.microsoft.com/office/drawing/2014/main" id="{67D0C2CB-35BB-4208-B755-C29360EB4F9F}"/>
              </a:ext>
            </a:extLst>
          </p:cNvPr>
          <p:cNvSpPr>
            <a:spLocks/>
          </p:cNvSpPr>
          <p:nvPr/>
        </p:nvSpPr>
        <p:spPr bwMode="auto">
          <a:xfrm>
            <a:off x="10147064" y="3345577"/>
            <a:ext cx="163180" cy="166846"/>
          </a:xfrm>
          <a:custGeom>
            <a:avLst/>
            <a:gdLst>
              <a:gd name="T0" fmla="*/ 3 w 80"/>
              <a:gd name="T1" fmla="*/ 0 h 81"/>
              <a:gd name="T2" fmla="*/ 3 w 80"/>
              <a:gd name="T3" fmla="*/ 13 h 81"/>
              <a:gd name="T4" fmla="*/ 1 w 80"/>
              <a:gd name="T5" fmla="*/ 81 h 81"/>
              <a:gd name="T6" fmla="*/ 78 w 80"/>
              <a:gd name="T7" fmla="*/ 81 h 81"/>
              <a:gd name="T8" fmla="*/ 80 w 80"/>
              <a:gd name="T9" fmla="*/ 45 h 81"/>
              <a:gd name="T10" fmla="*/ 79 w 80"/>
              <a:gd name="T11" fmla="*/ 13 h 81"/>
              <a:gd name="T12" fmla="*/ 77 w 80"/>
              <a:gd name="T13" fmla="*/ 0 h 81"/>
              <a:gd name="T14" fmla="*/ 3 w 80"/>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1">
                <a:moveTo>
                  <a:pt x="3" y="0"/>
                </a:moveTo>
                <a:cubicBezTo>
                  <a:pt x="3" y="4"/>
                  <a:pt x="3" y="9"/>
                  <a:pt x="3" y="13"/>
                </a:cubicBezTo>
                <a:cubicBezTo>
                  <a:pt x="2" y="33"/>
                  <a:pt x="0" y="58"/>
                  <a:pt x="1" y="81"/>
                </a:cubicBezTo>
                <a:cubicBezTo>
                  <a:pt x="78" y="81"/>
                  <a:pt x="78" y="81"/>
                  <a:pt x="78" y="81"/>
                </a:cubicBezTo>
                <a:cubicBezTo>
                  <a:pt x="79" y="69"/>
                  <a:pt x="80" y="57"/>
                  <a:pt x="80" y="45"/>
                </a:cubicBezTo>
                <a:cubicBezTo>
                  <a:pt x="80" y="34"/>
                  <a:pt x="78" y="23"/>
                  <a:pt x="79" y="13"/>
                </a:cubicBezTo>
                <a:cubicBezTo>
                  <a:pt x="79" y="8"/>
                  <a:pt x="79" y="4"/>
                  <a:pt x="77" y="0"/>
                </a:cubicBezTo>
                <a:lnTo>
                  <a:pt x="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8" name="Freeform 261">
            <a:extLst>
              <a:ext uri="{FF2B5EF4-FFF2-40B4-BE49-F238E27FC236}">
                <a16:creationId xmlns:a16="http://schemas.microsoft.com/office/drawing/2014/main" id="{F015F033-C58A-4FEA-AD30-287D0B61EC05}"/>
              </a:ext>
            </a:extLst>
          </p:cNvPr>
          <p:cNvSpPr>
            <a:spLocks/>
          </p:cNvSpPr>
          <p:nvPr/>
        </p:nvSpPr>
        <p:spPr bwMode="auto">
          <a:xfrm>
            <a:off x="9899545" y="3345577"/>
            <a:ext cx="130177" cy="166846"/>
          </a:xfrm>
          <a:custGeom>
            <a:avLst/>
            <a:gdLst>
              <a:gd name="T0" fmla="*/ 0 w 63"/>
              <a:gd name="T1" fmla="*/ 0 h 81"/>
              <a:gd name="T2" fmla="*/ 0 w 63"/>
              <a:gd name="T3" fmla="*/ 81 h 81"/>
              <a:gd name="T4" fmla="*/ 62 w 63"/>
              <a:gd name="T5" fmla="*/ 81 h 81"/>
              <a:gd name="T6" fmla="*/ 63 w 63"/>
              <a:gd name="T7" fmla="*/ 45 h 81"/>
              <a:gd name="T8" fmla="*/ 62 w 63"/>
              <a:gd name="T9" fmla="*/ 13 h 81"/>
              <a:gd name="T10" fmla="*/ 61 w 63"/>
              <a:gd name="T11" fmla="*/ 0 h 81"/>
              <a:gd name="T12" fmla="*/ 0 w 6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3" h="81">
                <a:moveTo>
                  <a:pt x="0" y="0"/>
                </a:moveTo>
                <a:cubicBezTo>
                  <a:pt x="0" y="81"/>
                  <a:pt x="0" y="81"/>
                  <a:pt x="0" y="81"/>
                </a:cubicBezTo>
                <a:cubicBezTo>
                  <a:pt x="62" y="81"/>
                  <a:pt x="62" y="81"/>
                  <a:pt x="62" y="81"/>
                </a:cubicBezTo>
                <a:cubicBezTo>
                  <a:pt x="63" y="69"/>
                  <a:pt x="63" y="57"/>
                  <a:pt x="63" y="45"/>
                </a:cubicBezTo>
                <a:cubicBezTo>
                  <a:pt x="63" y="34"/>
                  <a:pt x="61" y="23"/>
                  <a:pt x="62" y="13"/>
                </a:cubicBezTo>
                <a:cubicBezTo>
                  <a:pt x="63" y="8"/>
                  <a:pt x="62" y="4"/>
                  <a:pt x="61"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9" name="Freeform 262">
            <a:extLst>
              <a:ext uri="{FF2B5EF4-FFF2-40B4-BE49-F238E27FC236}">
                <a16:creationId xmlns:a16="http://schemas.microsoft.com/office/drawing/2014/main" id="{E7C8984C-7345-4A16-AF6F-B3CBC637140A}"/>
              </a:ext>
            </a:extLst>
          </p:cNvPr>
          <p:cNvSpPr>
            <a:spLocks/>
          </p:cNvSpPr>
          <p:nvPr/>
        </p:nvSpPr>
        <p:spPr bwMode="auto">
          <a:xfrm>
            <a:off x="10543096" y="3345577"/>
            <a:ext cx="157679" cy="166846"/>
          </a:xfrm>
          <a:custGeom>
            <a:avLst/>
            <a:gdLst>
              <a:gd name="T0" fmla="*/ 2 w 77"/>
              <a:gd name="T1" fmla="*/ 0 h 81"/>
              <a:gd name="T2" fmla="*/ 5 w 77"/>
              <a:gd name="T3" fmla="*/ 81 h 81"/>
              <a:gd name="T4" fmla="*/ 75 w 77"/>
              <a:gd name="T5" fmla="*/ 81 h 81"/>
              <a:gd name="T6" fmla="*/ 77 w 77"/>
              <a:gd name="T7" fmla="*/ 0 h 81"/>
              <a:gd name="T8" fmla="*/ 2 w 77"/>
              <a:gd name="T9" fmla="*/ 0 h 81"/>
            </a:gdLst>
            <a:ahLst/>
            <a:cxnLst>
              <a:cxn ang="0">
                <a:pos x="T0" y="T1"/>
              </a:cxn>
              <a:cxn ang="0">
                <a:pos x="T2" y="T3"/>
              </a:cxn>
              <a:cxn ang="0">
                <a:pos x="T4" y="T5"/>
              </a:cxn>
              <a:cxn ang="0">
                <a:pos x="T6" y="T7"/>
              </a:cxn>
              <a:cxn ang="0">
                <a:pos x="T8" y="T9"/>
              </a:cxn>
            </a:cxnLst>
            <a:rect l="0" t="0" r="r" b="b"/>
            <a:pathLst>
              <a:path w="77" h="81">
                <a:moveTo>
                  <a:pt x="2" y="0"/>
                </a:moveTo>
                <a:cubicBezTo>
                  <a:pt x="0" y="18"/>
                  <a:pt x="3" y="56"/>
                  <a:pt x="5" y="81"/>
                </a:cubicBezTo>
                <a:cubicBezTo>
                  <a:pt x="75" y="81"/>
                  <a:pt x="75" y="81"/>
                  <a:pt x="75" y="81"/>
                </a:cubicBezTo>
                <a:cubicBezTo>
                  <a:pt x="74" y="37"/>
                  <a:pt x="77" y="13"/>
                  <a:pt x="77" y="0"/>
                </a:cubicBezTo>
                <a:lnTo>
                  <a:pt x="2"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0" name="Freeform 263">
            <a:extLst>
              <a:ext uri="{FF2B5EF4-FFF2-40B4-BE49-F238E27FC236}">
                <a16:creationId xmlns:a16="http://schemas.microsoft.com/office/drawing/2014/main" id="{7302FC94-26A9-4C9F-B834-294B170D01E3}"/>
              </a:ext>
            </a:extLst>
          </p:cNvPr>
          <p:cNvSpPr>
            <a:spLocks/>
          </p:cNvSpPr>
          <p:nvPr/>
        </p:nvSpPr>
        <p:spPr bwMode="auto">
          <a:xfrm>
            <a:off x="10271741" y="3345577"/>
            <a:ext cx="157679" cy="166846"/>
          </a:xfrm>
          <a:custGeom>
            <a:avLst/>
            <a:gdLst>
              <a:gd name="T0" fmla="*/ 1 w 77"/>
              <a:gd name="T1" fmla="*/ 0 h 81"/>
              <a:gd name="T2" fmla="*/ 4 w 77"/>
              <a:gd name="T3" fmla="*/ 81 h 81"/>
              <a:gd name="T4" fmla="*/ 75 w 77"/>
              <a:gd name="T5" fmla="*/ 81 h 81"/>
              <a:gd name="T6" fmla="*/ 77 w 77"/>
              <a:gd name="T7" fmla="*/ 0 h 81"/>
              <a:gd name="T8" fmla="*/ 1 w 77"/>
              <a:gd name="T9" fmla="*/ 0 h 81"/>
            </a:gdLst>
            <a:ahLst/>
            <a:cxnLst>
              <a:cxn ang="0">
                <a:pos x="T0" y="T1"/>
              </a:cxn>
              <a:cxn ang="0">
                <a:pos x="T2" y="T3"/>
              </a:cxn>
              <a:cxn ang="0">
                <a:pos x="T4" y="T5"/>
              </a:cxn>
              <a:cxn ang="0">
                <a:pos x="T6" y="T7"/>
              </a:cxn>
              <a:cxn ang="0">
                <a:pos x="T8" y="T9"/>
              </a:cxn>
            </a:cxnLst>
            <a:rect l="0" t="0" r="r" b="b"/>
            <a:pathLst>
              <a:path w="77" h="81">
                <a:moveTo>
                  <a:pt x="1" y="0"/>
                </a:moveTo>
                <a:cubicBezTo>
                  <a:pt x="0" y="18"/>
                  <a:pt x="3" y="56"/>
                  <a:pt x="4" y="81"/>
                </a:cubicBezTo>
                <a:cubicBezTo>
                  <a:pt x="75" y="81"/>
                  <a:pt x="75" y="81"/>
                  <a:pt x="75" y="81"/>
                </a:cubicBezTo>
                <a:cubicBezTo>
                  <a:pt x="74" y="37"/>
                  <a:pt x="77" y="13"/>
                  <a:pt x="77"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1" name="Freeform 264">
            <a:extLst>
              <a:ext uri="{FF2B5EF4-FFF2-40B4-BE49-F238E27FC236}">
                <a16:creationId xmlns:a16="http://schemas.microsoft.com/office/drawing/2014/main" id="{578E820D-6F31-4FCF-A22D-E2796DD10269}"/>
              </a:ext>
            </a:extLst>
          </p:cNvPr>
          <p:cNvSpPr>
            <a:spLocks/>
          </p:cNvSpPr>
          <p:nvPr/>
        </p:nvSpPr>
        <p:spPr bwMode="auto">
          <a:xfrm>
            <a:off x="8044068" y="3345577"/>
            <a:ext cx="135677" cy="166846"/>
          </a:xfrm>
          <a:custGeom>
            <a:avLst/>
            <a:gdLst>
              <a:gd name="T0" fmla="*/ 4 w 66"/>
              <a:gd name="T1" fmla="*/ 0 h 81"/>
              <a:gd name="T2" fmla="*/ 4 w 66"/>
              <a:gd name="T3" fmla="*/ 0 h 81"/>
              <a:gd name="T4" fmla="*/ 2 w 66"/>
              <a:gd name="T5" fmla="*/ 81 h 81"/>
              <a:gd name="T6" fmla="*/ 66 w 66"/>
              <a:gd name="T7" fmla="*/ 81 h 81"/>
              <a:gd name="T8" fmla="*/ 66 w 66"/>
              <a:gd name="T9" fmla="*/ 0 h 81"/>
              <a:gd name="T10" fmla="*/ 4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4" y="0"/>
                </a:moveTo>
                <a:cubicBezTo>
                  <a:pt x="4" y="0"/>
                  <a:pt x="4" y="0"/>
                  <a:pt x="4" y="0"/>
                </a:cubicBezTo>
                <a:cubicBezTo>
                  <a:pt x="3" y="24"/>
                  <a:pt x="0" y="55"/>
                  <a:pt x="2" y="81"/>
                </a:cubicBezTo>
                <a:cubicBezTo>
                  <a:pt x="66" y="81"/>
                  <a:pt x="66" y="81"/>
                  <a:pt x="66" y="81"/>
                </a:cubicBezTo>
                <a:cubicBezTo>
                  <a:pt x="66" y="0"/>
                  <a:pt x="66" y="0"/>
                  <a:pt x="66" y="0"/>
                </a:cubicBezTo>
                <a:lnTo>
                  <a:pt x="4"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2" name="Freeform 265">
            <a:extLst>
              <a:ext uri="{FF2B5EF4-FFF2-40B4-BE49-F238E27FC236}">
                <a16:creationId xmlns:a16="http://schemas.microsoft.com/office/drawing/2014/main" id="{BFFD0E62-FD3F-408B-ABCD-E346B080CD3D}"/>
              </a:ext>
            </a:extLst>
          </p:cNvPr>
          <p:cNvSpPr>
            <a:spLocks/>
          </p:cNvSpPr>
          <p:nvPr/>
        </p:nvSpPr>
        <p:spPr bwMode="auto">
          <a:xfrm>
            <a:off x="7906558" y="3345577"/>
            <a:ext cx="166847" cy="166846"/>
          </a:xfrm>
          <a:custGeom>
            <a:avLst/>
            <a:gdLst>
              <a:gd name="T0" fmla="*/ 3 w 82"/>
              <a:gd name="T1" fmla="*/ 0 h 81"/>
              <a:gd name="T2" fmla="*/ 3 w 82"/>
              <a:gd name="T3" fmla="*/ 2 h 81"/>
              <a:gd name="T4" fmla="*/ 1 w 82"/>
              <a:gd name="T5" fmla="*/ 81 h 81"/>
              <a:gd name="T6" fmla="*/ 80 w 82"/>
              <a:gd name="T7" fmla="*/ 81 h 81"/>
              <a:gd name="T8" fmla="*/ 82 w 82"/>
              <a:gd name="T9" fmla="*/ 36 h 81"/>
              <a:gd name="T10" fmla="*/ 81 w 82"/>
              <a:gd name="T11" fmla="*/ 2 h 81"/>
              <a:gd name="T12" fmla="*/ 81 w 82"/>
              <a:gd name="T13" fmla="*/ 0 h 81"/>
              <a:gd name="T14" fmla="*/ 3 w 8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3" y="0"/>
                </a:moveTo>
                <a:cubicBezTo>
                  <a:pt x="3" y="2"/>
                  <a:pt x="3" y="2"/>
                  <a:pt x="3" y="2"/>
                </a:cubicBezTo>
                <a:cubicBezTo>
                  <a:pt x="2" y="25"/>
                  <a:pt x="0" y="55"/>
                  <a:pt x="1" y="81"/>
                </a:cubicBezTo>
                <a:cubicBezTo>
                  <a:pt x="80" y="81"/>
                  <a:pt x="80" y="81"/>
                  <a:pt x="80" y="81"/>
                </a:cubicBezTo>
                <a:cubicBezTo>
                  <a:pt x="81" y="66"/>
                  <a:pt x="82" y="51"/>
                  <a:pt x="82" y="36"/>
                </a:cubicBezTo>
                <a:cubicBezTo>
                  <a:pt x="82" y="24"/>
                  <a:pt x="80" y="12"/>
                  <a:pt x="81" y="2"/>
                </a:cubicBezTo>
                <a:cubicBezTo>
                  <a:pt x="81" y="1"/>
                  <a:pt x="81" y="1"/>
                  <a:pt x="81" y="0"/>
                </a:cubicBezTo>
                <a:lnTo>
                  <a:pt x="3"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3" name="Freeform 266">
            <a:extLst>
              <a:ext uri="{FF2B5EF4-FFF2-40B4-BE49-F238E27FC236}">
                <a16:creationId xmlns:a16="http://schemas.microsoft.com/office/drawing/2014/main" id="{A4F61CDA-2278-4263-9643-960D394AC68E}"/>
              </a:ext>
            </a:extLst>
          </p:cNvPr>
          <p:cNvSpPr>
            <a:spLocks/>
          </p:cNvSpPr>
          <p:nvPr/>
        </p:nvSpPr>
        <p:spPr bwMode="auto">
          <a:xfrm>
            <a:off x="7622368" y="3345577"/>
            <a:ext cx="170514" cy="166846"/>
          </a:xfrm>
          <a:custGeom>
            <a:avLst/>
            <a:gdLst>
              <a:gd name="T0" fmla="*/ 4 w 83"/>
              <a:gd name="T1" fmla="*/ 0 h 81"/>
              <a:gd name="T2" fmla="*/ 3 w 83"/>
              <a:gd name="T3" fmla="*/ 81 h 81"/>
              <a:gd name="T4" fmla="*/ 80 w 83"/>
              <a:gd name="T5" fmla="*/ 81 h 81"/>
              <a:gd name="T6" fmla="*/ 83 w 83"/>
              <a:gd name="T7" fmla="*/ 33 h 81"/>
              <a:gd name="T8" fmla="*/ 82 w 83"/>
              <a:gd name="T9" fmla="*/ 0 h 81"/>
              <a:gd name="T10" fmla="*/ 4 w 83"/>
              <a:gd name="T11" fmla="*/ 0 h 81"/>
            </a:gdLst>
            <a:ahLst/>
            <a:cxnLst>
              <a:cxn ang="0">
                <a:pos x="T0" y="T1"/>
              </a:cxn>
              <a:cxn ang="0">
                <a:pos x="T2" y="T3"/>
              </a:cxn>
              <a:cxn ang="0">
                <a:pos x="T4" y="T5"/>
              </a:cxn>
              <a:cxn ang="0">
                <a:pos x="T6" y="T7"/>
              </a:cxn>
              <a:cxn ang="0">
                <a:pos x="T8" y="T9"/>
              </a:cxn>
              <a:cxn ang="0">
                <a:pos x="T10" y="T11"/>
              </a:cxn>
            </a:cxnLst>
            <a:rect l="0" t="0" r="r" b="b"/>
            <a:pathLst>
              <a:path w="83" h="81">
                <a:moveTo>
                  <a:pt x="4" y="0"/>
                </a:moveTo>
                <a:cubicBezTo>
                  <a:pt x="3" y="24"/>
                  <a:pt x="0" y="55"/>
                  <a:pt x="3" y="81"/>
                </a:cubicBezTo>
                <a:cubicBezTo>
                  <a:pt x="80" y="81"/>
                  <a:pt x="80" y="81"/>
                  <a:pt x="80" y="81"/>
                </a:cubicBezTo>
                <a:cubicBezTo>
                  <a:pt x="82" y="65"/>
                  <a:pt x="83" y="49"/>
                  <a:pt x="83" y="33"/>
                </a:cubicBezTo>
                <a:cubicBezTo>
                  <a:pt x="83" y="22"/>
                  <a:pt x="81" y="10"/>
                  <a:pt x="82" y="0"/>
                </a:cubicBezTo>
                <a:lnTo>
                  <a:pt x="4"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4" name="Freeform 267">
            <a:extLst>
              <a:ext uri="{FF2B5EF4-FFF2-40B4-BE49-F238E27FC236}">
                <a16:creationId xmlns:a16="http://schemas.microsoft.com/office/drawing/2014/main" id="{34AF0C49-6207-4ACF-A089-AE128383F765}"/>
              </a:ext>
            </a:extLst>
          </p:cNvPr>
          <p:cNvSpPr>
            <a:spLocks/>
          </p:cNvSpPr>
          <p:nvPr/>
        </p:nvSpPr>
        <p:spPr bwMode="auto">
          <a:xfrm>
            <a:off x="7332679" y="3345577"/>
            <a:ext cx="170514" cy="166846"/>
          </a:xfrm>
          <a:custGeom>
            <a:avLst/>
            <a:gdLst>
              <a:gd name="T0" fmla="*/ 4 w 83"/>
              <a:gd name="T1" fmla="*/ 0 h 81"/>
              <a:gd name="T2" fmla="*/ 3 w 83"/>
              <a:gd name="T3" fmla="*/ 81 h 81"/>
              <a:gd name="T4" fmla="*/ 80 w 83"/>
              <a:gd name="T5" fmla="*/ 81 h 81"/>
              <a:gd name="T6" fmla="*/ 83 w 83"/>
              <a:gd name="T7" fmla="*/ 33 h 81"/>
              <a:gd name="T8" fmla="*/ 82 w 83"/>
              <a:gd name="T9" fmla="*/ 0 h 81"/>
              <a:gd name="T10" fmla="*/ 4 w 83"/>
              <a:gd name="T11" fmla="*/ 0 h 81"/>
            </a:gdLst>
            <a:ahLst/>
            <a:cxnLst>
              <a:cxn ang="0">
                <a:pos x="T0" y="T1"/>
              </a:cxn>
              <a:cxn ang="0">
                <a:pos x="T2" y="T3"/>
              </a:cxn>
              <a:cxn ang="0">
                <a:pos x="T4" y="T5"/>
              </a:cxn>
              <a:cxn ang="0">
                <a:pos x="T6" y="T7"/>
              </a:cxn>
              <a:cxn ang="0">
                <a:pos x="T8" y="T9"/>
              </a:cxn>
              <a:cxn ang="0">
                <a:pos x="T10" y="T11"/>
              </a:cxn>
            </a:cxnLst>
            <a:rect l="0" t="0" r="r" b="b"/>
            <a:pathLst>
              <a:path w="83" h="81">
                <a:moveTo>
                  <a:pt x="4" y="0"/>
                </a:moveTo>
                <a:cubicBezTo>
                  <a:pt x="3" y="24"/>
                  <a:pt x="0" y="55"/>
                  <a:pt x="3" y="81"/>
                </a:cubicBezTo>
                <a:cubicBezTo>
                  <a:pt x="80" y="81"/>
                  <a:pt x="80" y="81"/>
                  <a:pt x="80" y="81"/>
                </a:cubicBezTo>
                <a:cubicBezTo>
                  <a:pt x="82" y="65"/>
                  <a:pt x="83" y="49"/>
                  <a:pt x="83" y="33"/>
                </a:cubicBezTo>
                <a:cubicBezTo>
                  <a:pt x="83" y="22"/>
                  <a:pt x="81" y="10"/>
                  <a:pt x="82" y="0"/>
                </a:cubicBezTo>
                <a:lnTo>
                  <a:pt x="4"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5" name="Freeform 268">
            <a:extLst>
              <a:ext uri="{FF2B5EF4-FFF2-40B4-BE49-F238E27FC236}">
                <a16:creationId xmlns:a16="http://schemas.microsoft.com/office/drawing/2014/main" id="{6A45B6DC-4765-4638-9943-7982FDA83275}"/>
              </a:ext>
            </a:extLst>
          </p:cNvPr>
          <p:cNvSpPr>
            <a:spLocks/>
          </p:cNvSpPr>
          <p:nvPr/>
        </p:nvSpPr>
        <p:spPr bwMode="auto">
          <a:xfrm>
            <a:off x="7770881" y="3345577"/>
            <a:ext cx="157679" cy="166846"/>
          </a:xfrm>
          <a:custGeom>
            <a:avLst/>
            <a:gdLst>
              <a:gd name="T0" fmla="*/ 0 w 77"/>
              <a:gd name="T1" fmla="*/ 0 h 81"/>
              <a:gd name="T2" fmla="*/ 4 w 77"/>
              <a:gd name="T3" fmla="*/ 81 h 81"/>
              <a:gd name="T4" fmla="*/ 76 w 77"/>
              <a:gd name="T5" fmla="*/ 81 h 81"/>
              <a:gd name="T6" fmla="*/ 77 w 77"/>
              <a:gd name="T7" fmla="*/ 0 h 81"/>
              <a:gd name="T8" fmla="*/ 0 w 77"/>
              <a:gd name="T9" fmla="*/ 0 h 81"/>
            </a:gdLst>
            <a:ahLst/>
            <a:cxnLst>
              <a:cxn ang="0">
                <a:pos x="T0" y="T1"/>
              </a:cxn>
              <a:cxn ang="0">
                <a:pos x="T2" y="T3"/>
              </a:cxn>
              <a:cxn ang="0">
                <a:pos x="T4" y="T5"/>
              </a:cxn>
              <a:cxn ang="0">
                <a:pos x="T6" y="T7"/>
              </a:cxn>
              <a:cxn ang="0">
                <a:pos x="T8" y="T9"/>
              </a:cxn>
            </a:cxnLst>
            <a:rect l="0" t="0" r="r" b="b"/>
            <a:pathLst>
              <a:path w="77" h="81">
                <a:moveTo>
                  <a:pt x="0" y="0"/>
                </a:moveTo>
                <a:cubicBezTo>
                  <a:pt x="0" y="24"/>
                  <a:pt x="3" y="60"/>
                  <a:pt x="4" y="81"/>
                </a:cubicBezTo>
                <a:cubicBezTo>
                  <a:pt x="76" y="81"/>
                  <a:pt x="76" y="81"/>
                  <a:pt x="76" y="81"/>
                </a:cubicBezTo>
                <a:cubicBezTo>
                  <a:pt x="75" y="42"/>
                  <a:pt x="76" y="16"/>
                  <a:pt x="77"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6" name="Freeform 269">
            <a:extLst>
              <a:ext uri="{FF2B5EF4-FFF2-40B4-BE49-F238E27FC236}">
                <a16:creationId xmlns:a16="http://schemas.microsoft.com/office/drawing/2014/main" id="{2E2644F7-EB22-49CE-B590-F5C95D94A8C5}"/>
              </a:ext>
            </a:extLst>
          </p:cNvPr>
          <p:cNvSpPr>
            <a:spLocks/>
          </p:cNvSpPr>
          <p:nvPr/>
        </p:nvSpPr>
        <p:spPr bwMode="auto">
          <a:xfrm>
            <a:off x="7481192" y="3345577"/>
            <a:ext cx="157679" cy="166846"/>
          </a:xfrm>
          <a:custGeom>
            <a:avLst/>
            <a:gdLst>
              <a:gd name="T0" fmla="*/ 0 w 77"/>
              <a:gd name="T1" fmla="*/ 0 h 81"/>
              <a:gd name="T2" fmla="*/ 4 w 77"/>
              <a:gd name="T3" fmla="*/ 81 h 81"/>
              <a:gd name="T4" fmla="*/ 76 w 77"/>
              <a:gd name="T5" fmla="*/ 81 h 81"/>
              <a:gd name="T6" fmla="*/ 77 w 77"/>
              <a:gd name="T7" fmla="*/ 0 h 81"/>
              <a:gd name="T8" fmla="*/ 0 w 77"/>
              <a:gd name="T9" fmla="*/ 0 h 81"/>
            </a:gdLst>
            <a:ahLst/>
            <a:cxnLst>
              <a:cxn ang="0">
                <a:pos x="T0" y="T1"/>
              </a:cxn>
              <a:cxn ang="0">
                <a:pos x="T2" y="T3"/>
              </a:cxn>
              <a:cxn ang="0">
                <a:pos x="T4" y="T5"/>
              </a:cxn>
              <a:cxn ang="0">
                <a:pos x="T6" y="T7"/>
              </a:cxn>
              <a:cxn ang="0">
                <a:pos x="T8" y="T9"/>
              </a:cxn>
            </a:cxnLst>
            <a:rect l="0" t="0" r="r" b="b"/>
            <a:pathLst>
              <a:path w="77" h="81">
                <a:moveTo>
                  <a:pt x="0" y="0"/>
                </a:moveTo>
                <a:cubicBezTo>
                  <a:pt x="0" y="25"/>
                  <a:pt x="3" y="60"/>
                  <a:pt x="4" y="81"/>
                </a:cubicBezTo>
                <a:cubicBezTo>
                  <a:pt x="76" y="81"/>
                  <a:pt x="76" y="81"/>
                  <a:pt x="76" y="81"/>
                </a:cubicBezTo>
                <a:cubicBezTo>
                  <a:pt x="75" y="42"/>
                  <a:pt x="76" y="17"/>
                  <a:pt x="77"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7" name="Freeform 270">
            <a:extLst>
              <a:ext uri="{FF2B5EF4-FFF2-40B4-BE49-F238E27FC236}">
                <a16:creationId xmlns:a16="http://schemas.microsoft.com/office/drawing/2014/main" id="{6CDF1BDC-950B-40AB-8DE3-B4A47FF83045}"/>
              </a:ext>
            </a:extLst>
          </p:cNvPr>
          <p:cNvSpPr>
            <a:spLocks/>
          </p:cNvSpPr>
          <p:nvPr/>
        </p:nvSpPr>
        <p:spPr bwMode="auto">
          <a:xfrm>
            <a:off x="7290510" y="3345577"/>
            <a:ext cx="66005" cy="166846"/>
          </a:xfrm>
          <a:custGeom>
            <a:avLst/>
            <a:gdLst>
              <a:gd name="T0" fmla="*/ 31 w 32"/>
              <a:gd name="T1" fmla="*/ 81 h 81"/>
              <a:gd name="T2" fmla="*/ 32 w 32"/>
              <a:gd name="T3" fmla="*/ 0 h 81"/>
              <a:gd name="T4" fmla="*/ 0 w 32"/>
              <a:gd name="T5" fmla="*/ 0 h 81"/>
              <a:gd name="T6" fmla="*/ 0 w 32"/>
              <a:gd name="T7" fmla="*/ 81 h 81"/>
              <a:gd name="T8" fmla="*/ 31 w 32"/>
              <a:gd name="T9" fmla="*/ 81 h 81"/>
            </a:gdLst>
            <a:ahLst/>
            <a:cxnLst>
              <a:cxn ang="0">
                <a:pos x="T0" y="T1"/>
              </a:cxn>
              <a:cxn ang="0">
                <a:pos x="T2" y="T3"/>
              </a:cxn>
              <a:cxn ang="0">
                <a:pos x="T4" y="T5"/>
              </a:cxn>
              <a:cxn ang="0">
                <a:pos x="T6" y="T7"/>
              </a:cxn>
              <a:cxn ang="0">
                <a:pos x="T8" y="T9"/>
              </a:cxn>
            </a:cxnLst>
            <a:rect l="0" t="0" r="r" b="b"/>
            <a:pathLst>
              <a:path w="32" h="81">
                <a:moveTo>
                  <a:pt x="31" y="81"/>
                </a:moveTo>
                <a:cubicBezTo>
                  <a:pt x="29" y="41"/>
                  <a:pt x="31" y="16"/>
                  <a:pt x="32" y="0"/>
                </a:cubicBezTo>
                <a:cubicBezTo>
                  <a:pt x="0" y="0"/>
                  <a:pt x="0" y="0"/>
                  <a:pt x="0" y="0"/>
                </a:cubicBezTo>
                <a:cubicBezTo>
                  <a:pt x="0" y="81"/>
                  <a:pt x="0" y="81"/>
                  <a:pt x="0" y="81"/>
                </a:cubicBezTo>
                <a:lnTo>
                  <a:pt x="31"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8" name="Freeform 271">
            <a:extLst>
              <a:ext uri="{FF2B5EF4-FFF2-40B4-BE49-F238E27FC236}">
                <a16:creationId xmlns:a16="http://schemas.microsoft.com/office/drawing/2014/main" id="{7EF99D6F-3B15-479F-8B93-DC8969252A52}"/>
              </a:ext>
            </a:extLst>
          </p:cNvPr>
          <p:cNvSpPr>
            <a:spLocks/>
          </p:cNvSpPr>
          <p:nvPr/>
        </p:nvSpPr>
        <p:spPr bwMode="auto">
          <a:xfrm>
            <a:off x="8282420" y="3345577"/>
            <a:ext cx="157679" cy="166846"/>
          </a:xfrm>
          <a:custGeom>
            <a:avLst/>
            <a:gdLst>
              <a:gd name="T0" fmla="*/ 1 w 77"/>
              <a:gd name="T1" fmla="*/ 0 h 81"/>
              <a:gd name="T2" fmla="*/ 4 w 77"/>
              <a:gd name="T3" fmla="*/ 81 h 81"/>
              <a:gd name="T4" fmla="*/ 76 w 77"/>
              <a:gd name="T5" fmla="*/ 81 h 81"/>
              <a:gd name="T6" fmla="*/ 77 w 77"/>
              <a:gd name="T7" fmla="*/ 0 h 81"/>
              <a:gd name="T8" fmla="*/ 1 w 77"/>
              <a:gd name="T9" fmla="*/ 0 h 81"/>
            </a:gdLst>
            <a:ahLst/>
            <a:cxnLst>
              <a:cxn ang="0">
                <a:pos x="T0" y="T1"/>
              </a:cxn>
              <a:cxn ang="0">
                <a:pos x="T2" y="T3"/>
              </a:cxn>
              <a:cxn ang="0">
                <a:pos x="T4" y="T5"/>
              </a:cxn>
              <a:cxn ang="0">
                <a:pos x="T6" y="T7"/>
              </a:cxn>
              <a:cxn ang="0">
                <a:pos x="T8" y="T9"/>
              </a:cxn>
            </a:cxnLst>
            <a:rect l="0" t="0" r="r" b="b"/>
            <a:pathLst>
              <a:path w="77" h="81">
                <a:moveTo>
                  <a:pt x="1" y="0"/>
                </a:moveTo>
                <a:cubicBezTo>
                  <a:pt x="0" y="21"/>
                  <a:pt x="3" y="58"/>
                  <a:pt x="4" y="81"/>
                </a:cubicBezTo>
                <a:cubicBezTo>
                  <a:pt x="76" y="81"/>
                  <a:pt x="76" y="81"/>
                  <a:pt x="76" y="81"/>
                </a:cubicBezTo>
                <a:cubicBezTo>
                  <a:pt x="74" y="39"/>
                  <a:pt x="77" y="14"/>
                  <a:pt x="77" y="0"/>
                </a:cubicBezTo>
                <a:lnTo>
                  <a:pt x="1"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9" name="Freeform 272">
            <a:extLst>
              <a:ext uri="{FF2B5EF4-FFF2-40B4-BE49-F238E27FC236}">
                <a16:creationId xmlns:a16="http://schemas.microsoft.com/office/drawing/2014/main" id="{E9683F8F-74F1-4087-B2A9-DDE334D159CC}"/>
              </a:ext>
            </a:extLst>
          </p:cNvPr>
          <p:cNvSpPr>
            <a:spLocks/>
          </p:cNvSpPr>
          <p:nvPr/>
        </p:nvSpPr>
        <p:spPr bwMode="auto">
          <a:xfrm>
            <a:off x="8962639" y="3345577"/>
            <a:ext cx="77006" cy="166846"/>
          </a:xfrm>
          <a:custGeom>
            <a:avLst/>
            <a:gdLst>
              <a:gd name="T0" fmla="*/ 4 w 37"/>
              <a:gd name="T1" fmla="*/ 0 h 81"/>
              <a:gd name="T2" fmla="*/ 3 w 37"/>
              <a:gd name="T3" fmla="*/ 4 h 81"/>
              <a:gd name="T4" fmla="*/ 2 w 37"/>
              <a:gd name="T5" fmla="*/ 81 h 81"/>
              <a:gd name="T6" fmla="*/ 37 w 37"/>
              <a:gd name="T7" fmla="*/ 81 h 81"/>
              <a:gd name="T8" fmla="*/ 36 w 37"/>
              <a:gd name="T9" fmla="*/ 0 h 81"/>
              <a:gd name="T10" fmla="*/ 4 w 37"/>
              <a:gd name="T11" fmla="*/ 0 h 81"/>
            </a:gdLst>
            <a:ahLst/>
            <a:cxnLst>
              <a:cxn ang="0">
                <a:pos x="T0" y="T1"/>
              </a:cxn>
              <a:cxn ang="0">
                <a:pos x="T2" y="T3"/>
              </a:cxn>
              <a:cxn ang="0">
                <a:pos x="T4" y="T5"/>
              </a:cxn>
              <a:cxn ang="0">
                <a:pos x="T6" y="T7"/>
              </a:cxn>
              <a:cxn ang="0">
                <a:pos x="T8" y="T9"/>
              </a:cxn>
              <a:cxn ang="0">
                <a:pos x="T10" y="T11"/>
              </a:cxn>
            </a:cxnLst>
            <a:rect l="0" t="0" r="r" b="b"/>
            <a:pathLst>
              <a:path w="37" h="81">
                <a:moveTo>
                  <a:pt x="4" y="0"/>
                </a:moveTo>
                <a:cubicBezTo>
                  <a:pt x="4" y="1"/>
                  <a:pt x="3" y="3"/>
                  <a:pt x="3" y="4"/>
                </a:cubicBezTo>
                <a:cubicBezTo>
                  <a:pt x="3" y="27"/>
                  <a:pt x="0" y="56"/>
                  <a:pt x="2" y="81"/>
                </a:cubicBezTo>
                <a:cubicBezTo>
                  <a:pt x="37" y="81"/>
                  <a:pt x="37" y="81"/>
                  <a:pt x="37" y="81"/>
                </a:cubicBezTo>
                <a:cubicBezTo>
                  <a:pt x="36" y="0"/>
                  <a:pt x="36" y="0"/>
                  <a:pt x="36" y="0"/>
                </a:cubicBezTo>
                <a:lnTo>
                  <a:pt x="4"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0" name="Freeform 273">
            <a:extLst>
              <a:ext uri="{FF2B5EF4-FFF2-40B4-BE49-F238E27FC236}">
                <a16:creationId xmlns:a16="http://schemas.microsoft.com/office/drawing/2014/main" id="{E649F28A-AA0D-4ECF-AB5D-158B1832EF2D}"/>
              </a:ext>
            </a:extLst>
          </p:cNvPr>
          <p:cNvSpPr>
            <a:spLocks/>
          </p:cNvSpPr>
          <p:nvPr/>
        </p:nvSpPr>
        <p:spPr bwMode="auto">
          <a:xfrm>
            <a:off x="8687619" y="3345577"/>
            <a:ext cx="166847" cy="166846"/>
          </a:xfrm>
          <a:custGeom>
            <a:avLst/>
            <a:gdLst>
              <a:gd name="T0" fmla="*/ 3 w 81"/>
              <a:gd name="T1" fmla="*/ 0 h 81"/>
              <a:gd name="T2" fmla="*/ 3 w 81"/>
              <a:gd name="T3" fmla="*/ 7 h 81"/>
              <a:gd name="T4" fmla="*/ 1 w 81"/>
              <a:gd name="T5" fmla="*/ 81 h 81"/>
              <a:gd name="T6" fmla="*/ 79 w 81"/>
              <a:gd name="T7" fmla="*/ 81 h 81"/>
              <a:gd name="T8" fmla="*/ 81 w 81"/>
              <a:gd name="T9" fmla="*/ 40 h 81"/>
              <a:gd name="T10" fmla="*/ 80 w 81"/>
              <a:gd name="T11" fmla="*/ 7 h 81"/>
              <a:gd name="T12" fmla="*/ 80 w 81"/>
              <a:gd name="T13" fmla="*/ 0 h 81"/>
              <a:gd name="T14" fmla="*/ 3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3" y="0"/>
                </a:moveTo>
                <a:cubicBezTo>
                  <a:pt x="3" y="2"/>
                  <a:pt x="3" y="5"/>
                  <a:pt x="3" y="7"/>
                </a:cubicBezTo>
                <a:cubicBezTo>
                  <a:pt x="2" y="29"/>
                  <a:pt x="0" y="57"/>
                  <a:pt x="1" y="81"/>
                </a:cubicBezTo>
                <a:cubicBezTo>
                  <a:pt x="79" y="81"/>
                  <a:pt x="79" y="81"/>
                  <a:pt x="79" y="81"/>
                </a:cubicBezTo>
                <a:cubicBezTo>
                  <a:pt x="80" y="67"/>
                  <a:pt x="81" y="53"/>
                  <a:pt x="81" y="40"/>
                </a:cubicBezTo>
                <a:cubicBezTo>
                  <a:pt x="81" y="29"/>
                  <a:pt x="79" y="18"/>
                  <a:pt x="80" y="7"/>
                </a:cubicBezTo>
                <a:cubicBezTo>
                  <a:pt x="81" y="5"/>
                  <a:pt x="80" y="2"/>
                  <a:pt x="80"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1" name="Freeform 274">
            <a:extLst>
              <a:ext uri="{FF2B5EF4-FFF2-40B4-BE49-F238E27FC236}">
                <a16:creationId xmlns:a16="http://schemas.microsoft.com/office/drawing/2014/main" id="{E1218B80-153C-4E85-B26E-D207EEF6A65F}"/>
              </a:ext>
            </a:extLst>
          </p:cNvPr>
          <p:cNvSpPr>
            <a:spLocks/>
          </p:cNvSpPr>
          <p:nvPr/>
        </p:nvSpPr>
        <p:spPr bwMode="auto">
          <a:xfrm>
            <a:off x="8423598" y="3345577"/>
            <a:ext cx="166847" cy="166846"/>
          </a:xfrm>
          <a:custGeom>
            <a:avLst/>
            <a:gdLst>
              <a:gd name="T0" fmla="*/ 4 w 81"/>
              <a:gd name="T1" fmla="*/ 0 h 81"/>
              <a:gd name="T2" fmla="*/ 3 w 81"/>
              <a:gd name="T3" fmla="*/ 9 h 81"/>
              <a:gd name="T4" fmla="*/ 2 w 81"/>
              <a:gd name="T5" fmla="*/ 81 h 81"/>
              <a:gd name="T6" fmla="*/ 79 w 81"/>
              <a:gd name="T7" fmla="*/ 81 h 81"/>
              <a:gd name="T8" fmla="*/ 81 w 81"/>
              <a:gd name="T9" fmla="*/ 41 h 81"/>
              <a:gd name="T10" fmla="*/ 81 w 81"/>
              <a:gd name="T11" fmla="*/ 9 h 81"/>
              <a:gd name="T12" fmla="*/ 80 w 81"/>
              <a:gd name="T13" fmla="*/ 0 h 81"/>
              <a:gd name="T14" fmla="*/ 4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4" y="0"/>
                </a:moveTo>
                <a:cubicBezTo>
                  <a:pt x="4" y="3"/>
                  <a:pt x="3" y="6"/>
                  <a:pt x="3" y="9"/>
                </a:cubicBezTo>
                <a:cubicBezTo>
                  <a:pt x="3" y="30"/>
                  <a:pt x="0" y="57"/>
                  <a:pt x="2" y="81"/>
                </a:cubicBezTo>
                <a:cubicBezTo>
                  <a:pt x="79" y="81"/>
                  <a:pt x="79" y="81"/>
                  <a:pt x="79" y="81"/>
                </a:cubicBezTo>
                <a:cubicBezTo>
                  <a:pt x="81" y="67"/>
                  <a:pt x="81" y="54"/>
                  <a:pt x="81" y="41"/>
                </a:cubicBezTo>
                <a:cubicBezTo>
                  <a:pt x="81" y="30"/>
                  <a:pt x="80" y="19"/>
                  <a:pt x="81" y="9"/>
                </a:cubicBezTo>
                <a:cubicBezTo>
                  <a:pt x="81" y="6"/>
                  <a:pt x="81" y="3"/>
                  <a:pt x="80" y="0"/>
                </a:cubicBezTo>
                <a:lnTo>
                  <a:pt x="4"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2" name="Freeform 275">
            <a:extLst>
              <a:ext uri="{FF2B5EF4-FFF2-40B4-BE49-F238E27FC236}">
                <a16:creationId xmlns:a16="http://schemas.microsoft.com/office/drawing/2014/main" id="{2A1A2043-B72F-4BAD-82A4-56A69C9E6DB7}"/>
              </a:ext>
            </a:extLst>
          </p:cNvPr>
          <p:cNvSpPr>
            <a:spLocks/>
          </p:cNvSpPr>
          <p:nvPr/>
        </p:nvSpPr>
        <p:spPr bwMode="auto">
          <a:xfrm>
            <a:off x="8176079" y="3345577"/>
            <a:ext cx="130177" cy="166846"/>
          </a:xfrm>
          <a:custGeom>
            <a:avLst/>
            <a:gdLst>
              <a:gd name="T0" fmla="*/ 0 w 63"/>
              <a:gd name="T1" fmla="*/ 0 h 81"/>
              <a:gd name="T2" fmla="*/ 0 w 63"/>
              <a:gd name="T3" fmla="*/ 81 h 81"/>
              <a:gd name="T4" fmla="*/ 61 w 63"/>
              <a:gd name="T5" fmla="*/ 81 h 81"/>
              <a:gd name="T6" fmla="*/ 63 w 63"/>
              <a:gd name="T7" fmla="*/ 41 h 81"/>
              <a:gd name="T8" fmla="*/ 63 w 63"/>
              <a:gd name="T9" fmla="*/ 9 h 81"/>
              <a:gd name="T10" fmla="*/ 62 w 63"/>
              <a:gd name="T11" fmla="*/ 0 h 81"/>
              <a:gd name="T12" fmla="*/ 0 w 6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3" h="81">
                <a:moveTo>
                  <a:pt x="0" y="0"/>
                </a:moveTo>
                <a:cubicBezTo>
                  <a:pt x="0" y="81"/>
                  <a:pt x="0" y="81"/>
                  <a:pt x="0" y="81"/>
                </a:cubicBezTo>
                <a:cubicBezTo>
                  <a:pt x="61" y="81"/>
                  <a:pt x="61" y="81"/>
                  <a:pt x="61" y="81"/>
                </a:cubicBezTo>
                <a:cubicBezTo>
                  <a:pt x="63" y="68"/>
                  <a:pt x="63" y="54"/>
                  <a:pt x="63" y="41"/>
                </a:cubicBezTo>
                <a:cubicBezTo>
                  <a:pt x="63" y="30"/>
                  <a:pt x="62" y="19"/>
                  <a:pt x="63" y="9"/>
                </a:cubicBezTo>
                <a:cubicBezTo>
                  <a:pt x="63" y="6"/>
                  <a:pt x="63" y="3"/>
                  <a:pt x="62"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3" name="Freeform 276">
            <a:extLst>
              <a:ext uri="{FF2B5EF4-FFF2-40B4-BE49-F238E27FC236}">
                <a16:creationId xmlns:a16="http://schemas.microsoft.com/office/drawing/2014/main" id="{9E1F94AE-78A2-4157-A0E1-10740FD88ACF}"/>
              </a:ext>
            </a:extLst>
          </p:cNvPr>
          <p:cNvSpPr>
            <a:spLocks/>
          </p:cNvSpPr>
          <p:nvPr/>
        </p:nvSpPr>
        <p:spPr bwMode="auto">
          <a:xfrm>
            <a:off x="8828796" y="3345577"/>
            <a:ext cx="157679" cy="166846"/>
          </a:xfrm>
          <a:custGeom>
            <a:avLst/>
            <a:gdLst>
              <a:gd name="T0" fmla="*/ 0 w 77"/>
              <a:gd name="T1" fmla="*/ 0 h 81"/>
              <a:gd name="T2" fmla="*/ 4 w 77"/>
              <a:gd name="T3" fmla="*/ 81 h 81"/>
              <a:gd name="T4" fmla="*/ 75 w 77"/>
              <a:gd name="T5" fmla="*/ 81 h 81"/>
              <a:gd name="T6" fmla="*/ 77 w 77"/>
              <a:gd name="T7" fmla="*/ 0 h 81"/>
              <a:gd name="T8" fmla="*/ 0 w 77"/>
              <a:gd name="T9" fmla="*/ 0 h 81"/>
            </a:gdLst>
            <a:ahLst/>
            <a:cxnLst>
              <a:cxn ang="0">
                <a:pos x="T0" y="T1"/>
              </a:cxn>
              <a:cxn ang="0">
                <a:pos x="T2" y="T3"/>
              </a:cxn>
              <a:cxn ang="0">
                <a:pos x="T4" y="T5"/>
              </a:cxn>
              <a:cxn ang="0">
                <a:pos x="T6" y="T7"/>
              </a:cxn>
              <a:cxn ang="0">
                <a:pos x="T8" y="T9"/>
              </a:cxn>
            </a:cxnLst>
            <a:rect l="0" t="0" r="r" b="b"/>
            <a:pathLst>
              <a:path w="77" h="81">
                <a:moveTo>
                  <a:pt x="0" y="0"/>
                </a:moveTo>
                <a:cubicBezTo>
                  <a:pt x="0" y="21"/>
                  <a:pt x="3" y="58"/>
                  <a:pt x="4" y="81"/>
                </a:cubicBezTo>
                <a:cubicBezTo>
                  <a:pt x="75" y="81"/>
                  <a:pt x="75" y="81"/>
                  <a:pt x="75" y="81"/>
                </a:cubicBezTo>
                <a:cubicBezTo>
                  <a:pt x="74" y="39"/>
                  <a:pt x="76" y="14"/>
                  <a:pt x="77"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4" name="Freeform 277">
            <a:extLst>
              <a:ext uri="{FF2B5EF4-FFF2-40B4-BE49-F238E27FC236}">
                <a16:creationId xmlns:a16="http://schemas.microsoft.com/office/drawing/2014/main" id="{3506A761-21FB-4CA9-AB4A-54551DF0AB8D}"/>
              </a:ext>
            </a:extLst>
          </p:cNvPr>
          <p:cNvSpPr>
            <a:spLocks/>
          </p:cNvSpPr>
          <p:nvPr/>
        </p:nvSpPr>
        <p:spPr bwMode="auto">
          <a:xfrm>
            <a:off x="8551942" y="3345577"/>
            <a:ext cx="159513" cy="166846"/>
          </a:xfrm>
          <a:custGeom>
            <a:avLst/>
            <a:gdLst>
              <a:gd name="T0" fmla="*/ 1 w 77"/>
              <a:gd name="T1" fmla="*/ 0 h 81"/>
              <a:gd name="T2" fmla="*/ 4 w 77"/>
              <a:gd name="T3" fmla="*/ 81 h 81"/>
              <a:gd name="T4" fmla="*/ 76 w 77"/>
              <a:gd name="T5" fmla="*/ 81 h 81"/>
              <a:gd name="T6" fmla="*/ 77 w 77"/>
              <a:gd name="T7" fmla="*/ 0 h 81"/>
              <a:gd name="T8" fmla="*/ 1 w 77"/>
              <a:gd name="T9" fmla="*/ 0 h 81"/>
            </a:gdLst>
            <a:ahLst/>
            <a:cxnLst>
              <a:cxn ang="0">
                <a:pos x="T0" y="T1"/>
              </a:cxn>
              <a:cxn ang="0">
                <a:pos x="T2" y="T3"/>
              </a:cxn>
              <a:cxn ang="0">
                <a:pos x="T4" y="T5"/>
              </a:cxn>
              <a:cxn ang="0">
                <a:pos x="T6" y="T7"/>
              </a:cxn>
              <a:cxn ang="0">
                <a:pos x="T8" y="T9"/>
              </a:cxn>
            </a:cxnLst>
            <a:rect l="0" t="0" r="r" b="b"/>
            <a:pathLst>
              <a:path w="77" h="81">
                <a:moveTo>
                  <a:pt x="1" y="0"/>
                </a:moveTo>
                <a:cubicBezTo>
                  <a:pt x="0" y="21"/>
                  <a:pt x="3" y="57"/>
                  <a:pt x="4" y="81"/>
                </a:cubicBezTo>
                <a:cubicBezTo>
                  <a:pt x="76" y="81"/>
                  <a:pt x="76" y="81"/>
                  <a:pt x="76" y="81"/>
                </a:cubicBezTo>
                <a:cubicBezTo>
                  <a:pt x="74" y="39"/>
                  <a:pt x="77" y="14"/>
                  <a:pt x="77"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5" name="Freeform 278">
            <a:extLst>
              <a:ext uri="{FF2B5EF4-FFF2-40B4-BE49-F238E27FC236}">
                <a16:creationId xmlns:a16="http://schemas.microsoft.com/office/drawing/2014/main" id="{12FA0841-2776-4D40-99F9-1661A7689ED8}"/>
              </a:ext>
            </a:extLst>
          </p:cNvPr>
          <p:cNvSpPr>
            <a:spLocks/>
          </p:cNvSpPr>
          <p:nvPr/>
        </p:nvSpPr>
        <p:spPr bwMode="auto">
          <a:xfrm>
            <a:off x="8276003" y="3345577"/>
            <a:ext cx="126510" cy="166846"/>
          </a:xfrm>
          <a:custGeom>
            <a:avLst/>
            <a:gdLst>
              <a:gd name="T0" fmla="*/ 58 w 61"/>
              <a:gd name="T1" fmla="*/ 0 h 81"/>
              <a:gd name="T2" fmla="*/ 58 w 61"/>
              <a:gd name="T3" fmla="*/ 4 h 81"/>
              <a:gd name="T4" fmla="*/ 60 w 61"/>
              <a:gd name="T5" fmla="*/ 81 h 81"/>
              <a:gd name="T6" fmla="*/ 0 w 61"/>
              <a:gd name="T7" fmla="*/ 81 h 81"/>
              <a:gd name="T8" fmla="*/ 0 w 61"/>
              <a:gd name="T9" fmla="*/ 0 h 81"/>
              <a:gd name="T10" fmla="*/ 58 w 61"/>
              <a:gd name="T11" fmla="*/ 0 h 81"/>
            </a:gdLst>
            <a:ahLst/>
            <a:cxnLst>
              <a:cxn ang="0">
                <a:pos x="T0" y="T1"/>
              </a:cxn>
              <a:cxn ang="0">
                <a:pos x="T2" y="T3"/>
              </a:cxn>
              <a:cxn ang="0">
                <a:pos x="T4" y="T5"/>
              </a:cxn>
              <a:cxn ang="0">
                <a:pos x="T6" y="T7"/>
              </a:cxn>
              <a:cxn ang="0">
                <a:pos x="T8" y="T9"/>
              </a:cxn>
              <a:cxn ang="0">
                <a:pos x="T10" y="T11"/>
              </a:cxn>
            </a:cxnLst>
            <a:rect l="0" t="0" r="r" b="b"/>
            <a:pathLst>
              <a:path w="61" h="81">
                <a:moveTo>
                  <a:pt x="58" y="0"/>
                </a:moveTo>
                <a:cubicBezTo>
                  <a:pt x="58" y="2"/>
                  <a:pt x="58" y="3"/>
                  <a:pt x="58" y="4"/>
                </a:cubicBezTo>
                <a:cubicBezTo>
                  <a:pt x="59" y="27"/>
                  <a:pt x="61" y="56"/>
                  <a:pt x="60" y="81"/>
                </a:cubicBezTo>
                <a:cubicBezTo>
                  <a:pt x="0" y="81"/>
                  <a:pt x="0" y="81"/>
                  <a:pt x="0" y="81"/>
                </a:cubicBezTo>
                <a:cubicBezTo>
                  <a:pt x="0" y="0"/>
                  <a:pt x="0" y="0"/>
                  <a:pt x="0" y="0"/>
                </a:cubicBezTo>
                <a:lnTo>
                  <a:pt x="58"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6" name="Freeform 279">
            <a:extLst>
              <a:ext uri="{FF2B5EF4-FFF2-40B4-BE49-F238E27FC236}">
                <a16:creationId xmlns:a16="http://schemas.microsoft.com/office/drawing/2014/main" id="{58FD90BF-7D40-4603-821D-631D78768AA5}"/>
              </a:ext>
            </a:extLst>
          </p:cNvPr>
          <p:cNvSpPr>
            <a:spLocks/>
          </p:cNvSpPr>
          <p:nvPr/>
        </p:nvSpPr>
        <p:spPr bwMode="auto">
          <a:xfrm>
            <a:off x="8375011" y="3345577"/>
            <a:ext cx="155846" cy="166846"/>
          </a:xfrm>
          <a:custGeom>
            <a:avLst/>
            <a:gdLst>
              <a:gd name="T0" fmla="*/ 73 w 76"/>
              <a:gd name="T1" fmla="*/ 0 h 81"/>
              <a:gd name="T2" fmla="*/ 73 w 76"/>
              <a:gd name="T3" fmla="*/ 6 h 81"/>
              <a:gd name="T4" fmla="*/ 75 w 76"/>
              <a:gd name="T5" fmla="*/ 81 h 81"/>
              <a:gd name="T6" fmla="*/ 1 w 76"/>
              <a:gd name="T7" fmla="*/ 81 h 81"/>
              <a:gd name="T8" fmla="*/ 0 w 76"/>
              <a:gd name="T9" fmla="*/ 40 h 81"/>
              <a:gd name="T10" fmla="*/ 0 w 76"/>
              <a:gd name="T11" fmla="*/ 6 h 81"/>
              <a:gd name="T12" fmla="*/ 0 w 76"/>
              <a:gd name="T13" fmla="*/ 0 h 81"/>
              <a:gd name="T14" fmla="*/ 73 w 76"/>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1">
                <a:moveTo>
                  <a:pt x="73" y="0"/>
                </a:moveTo>
                <a:cubicBezTo>
                  <a:pt x="73" y="2"/>
                  <a:pt x="73" y="4"/>
                  <a:pt x="73" y="6"/>
                </a:cubicBezTo>
                <a:cubicBezTo>
                  <a:pt x="74" y="28"/>
                  <a:pt x="76" y="56"/>
                  <a:pt x="75" y="81"/>
                </a:cubicBezTo>
                <a:cubicBezTo>
                  <a:pt x="1" y="81"/>
                  <a:pt x="1" y="81"/>
                  <a:pt x="1" y="81"/>
                </a:cubicBezTo>
                <a:cubicBezTo>
                  <a:pt x="0" y="67"/>
                  <a:pt x="0" y="54"/>
                  <a:pt x="0" y="40"/>
                </a:cubicBezTo>
                <a:cubicBezTo>
                  <a:pt x="0" y="29"/>
                  <a:pt x="1" y="17"/>
                  <a:pt x="0" y="6"/>
                </a:cubicBezTo>
                <a:cubicBezTo>
                  <a:pt x="0" y="4"/>
                  <a:pt x="0" y="2"/>
                  <a:pt x="0" y="0"/>
                </a:cubicBezTo>
                <a:lnTo>
                  <a:pt x="73"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7" name="Freeform 280">
            <a:extLst>
              <a:ext uri="{FF2B5EF4-FFF2-40B4-BE49-F238E27FC236}">
                <a16:creationId xmlns:a16="http://schemas.microsoft.com/office/drawing/2014/main" id="{9E9A94C0-DF76-4958-A797-4B30F6957F28}"/>
              </a:ext>
            </a:extLst>
          </p:cNvPr>
          <p:cNvSpPr>
            <a:spLocks/>
          </p:cNvSpPr>
          <p:nvPr/>
        </p:nvSpPr>
        <p:spPr bwMode="auto">
          <a:xfrm>
            <a:off x="8637198" y="3345577"/>
            <a:ext cx="159513" cy="166846"/>
          </a:xfrm>
          <a:custGeom>
            <a:avLst/>
            <a:gdLst>
              <a:gd name="T0" fmla="*/ 74 w 77"/>
              <a:gd name="T1" fmla="*/ 0 h 81"/>
              <a:gd name="T2" fmla="*/ 74 w 77"/>
              <a:gd name="T3" fmla="*/ 3 h 81"/>
              <a:gd name="T4" fmla="*/ 76 w 77"/>
              <a:gd name="T5" fmla="*/ 81 h 81"/>
              <a:gd name="T6" fmla="*/ 2 w 77"/>
              <a:gd name="T7" fmla="*/ 81 h 81"/>
              <a:gd name="T8" fmla="*/ 0 w 77"/>
              <a:gd name="T9" fmla="*/ 37 h 81"/>
              <a:gd name="T10" fmla="*/ 1 w 77"/>
              <a:gd name="T11" fmla="*/ 3 h 81"/>
              <a:gd name="T12" fmla="*/ 1 w 77"/>
              <a:gd name="T13" fmla="*/ 0 h 81"/>
              <a:gd name="T14" fmla="*/ 74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74" y="0"/>
                </a:moveTo>
                <a:cubicBezTo>
                  <a:pt x="74" y="3"/>
                  <a:pt x="74" y="3"/>
                  <a:pt x="74" y="3"/>
                </a:cubicBezTo>
                <a:cubicBezTo>
                  <a:pt x="75" y="26"/>
                  <a:pt x="77" y="56"/>
                  <a:pt x="76" y="81"/>
                </a:cubicBezTo>
                <a:cubicBezTo>
                  <a:pt x="2" y="81"/>
                  <a:pt x="2" y="81"/>
                  <a:pt x="2" y="81"/>
                </a:cubicBezTo>
                <a:cubicBezTo>
                  <a:pt x="1" y="66"/>
                  <a:pt x="0" y="51"/>
                  <a:pt x="0" y="37"/>
                </a:cubicBezTo>
                <a:cubicBezTo>
                  <a:pt x="0" y="26"/>
                  <a:pt x="2" y="14"/>
                  <a:pt x="1" y="3"/>
                </a:cubicBezTo>
                <a:cubicBezTo>
                  <a:pt x="1" y="2"/>
                  <a:pt x="1" y="1"/>
                  <a:pt x="1" y="0"/>
                </a:cubicBezTo>
                <a:lnTo>
                  <a:pt x="74"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8" name="Freeform 281">
            <a:extLst>
              <a:ext uri="{FF2B5EF4-FFF2-40B4-BE49-F238E27FC236}">
                <a16:creationId xmlns:a16="http://schemas.microsoft.com/office/drawing/2014/main" id="{93C73813-29C5-49B2-8EC5-29266686ACBB}"/>
              </a:ext>
            </a:extLst>
          </p:cNvPr>
          <p:cNvSpPr>
            <a:spLocks/>
          </p:cNvSpPr>
          <p:nvPr/>
        </p:nvSpPr>
        <p:spPr bwMode="auto">
          <a:xfrm>
            <a:off x="8908553" y="3345577"/>
            <a:ext cx="159513" cy="166846"/>
          </a:xfrm>
          <a:custGeom>
            <a:avLst/>
            <a:gdLst>
              <a:gd name="T0" fmla="*/ 74 w 77"/>
              <a:gd name="T1" fmla="*/ 0 h 81"/>
              <a:gd name="T2" fmla="*/ 74 w 77"/>
              <a:gd name="T3" fmla="*/ 3 h 81"/>
              <a:gd name="T4" fmla="*/ 76 w 77"/>
              <a:gd name="T5" fmla="*/ 81 h 81"/>
              <a:gd name="T6" fmla="*/ 2 w 77"/>
              <a:gd name="T7" fmla="*/ 81 h 81"/>
              <a:gd name="T8" fmla="*/ 0 w 77"/>
              <a:gd name="T9" fmla="*/ 37 h 81"/>
              <a:gd name="T10" fmla="*/ 1 w 77"/>
              <a:gd name="T11" fmla="*/ 3 h 81"/>
              <a:gd name="T12" fmla="*/ 1 w 77"/>
              <a:gd name="T13" fmla="*/ 0 h 81"/>
              <a:gd name="T14" fmla="*/ 74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74" y="0"/>
                </a:moveTo>
                <a:cubicBezTo>
                  <a:pt x="74" y="3"/>
                  <a:pt x="74" y="3"/>
                  <a:pt x="74" y="3"/>
                </a:cubicBezTo>
                <a:cubicBezTo>
                  <a:pt x="75" y="26"/>
                  <a:pt x="77" y="56"/>
                  <a:pt x="76" y="81"/>
                </a:cubicBezTo>
                <a:cubicBezTo>
                  <a:pt x="2" y="81"/>
                  <a:pt x="2" y="81"/>
                  <a:pt x="2" y="81"/>
                </a:cubicBezTo>
                <a:cubicBezTo>
                  <a:pt x="1" y="66"/>
                  <a:pt x="0" y="52"/>
                  <a:pt x="0" y="37"/>
                </a:cubicBezTo>
                <a:cubicBezTo>
                  <a:pt x="0" y="26"/>
                  <a:pt x="2" y="14"/>
                  <a:pt x="1" y="3"/>
                </a:cubicBezTo>
                <a:cubicBezTo>
                  <a:pt x="1" y="2"/>
                  <a:pt x="1" y="1"/>
                  <a:pt x="1" y="0"/>
                </a:cubicBezTo>
                <a:lnTo>
                  <a:pt x="74"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9" name="Freeform 282">
            <a:extLst>
              <a:ext uri="{FF2B5EF4-FFF2-40B4-BE49-F238E27FC236}">
                <a16:creationId xmlns:a16="http://schemas.microsoft.com/office/drawing/2014/main" id="{293F675A-7E4D-41D6-957D-F5A9C20BE374}"/>
              </a:ext>
            </a:extLst>
          </p:cNvPr>
          <p:cNvSpPr>
            <a:spLocks/>
          </p:cNvSpPr>
          <p:nvPr/>
        </p:nvSpPr>
        <p:spPr bwMode="auto">
          <a:xfrm>
            <a:off x="8510688" y="3345577"/>
            <a:ext cx="148512" cy="166846"/>
          </a:xfrm>
          <a:custGeom>
            <a:avLst/>
            <a:gdLst>
              <a:gd name="T0" fmla="*/ 72 w 72"/>
              <a:gd name="T1" fmla="*/ 0 h 81"/>
              <a:gd name="T2" fmla="*/ 69 w 72"/>
              <a:gd name="T3" fmla="*/ 81 h 81"/>
              <a:gd name="T4" fmla="*/ 1 w 72"/>
              <a:gd name="T5" fmla="*/ 81 h 81"/>
              <a:gd name="T6" fmla="*/ 0 w 72"/>
              <a:gd name="T7" fmla="*/ 0 h 81"/>
              <a:gd name="T8" fmla="*/ 72 w 72"/>
              <a:gd name="T9" fmla="*/ 0 h 81"/>
            </a:gdLst>
            <a:ahLst/>
            <a:cxnLst>
              <a:cxn ang="0">
                <a:pos x="T0" y="T1"/>
              </a:cxn>
              <a:cxn ang="0">
                <a:pos x="T2" y="T3"/>
              </a:cxn>
              <a:cxn ang="0">
                <a:pos x="T4" y="T5"/>
              </a:cxn>
              <a:cxn ang="0">
                <a:pos x="T6" y="T7"/>
              </a:cxn>
              <a:cxn ang="0">
                <a:pos x="T8" y="T9"/>
              </a:cxn>
            </a:cxnLst>
            <a:rect l="0" t="0" r="r" b="b"/>
            <a:pathLst>
              <a:path w="72" h="81">
                <a:moveTo>
                  <a:pt x="72" y="0"/>
                </a:moveTo>
                <a:cubicBezTo>
                  <a:pt x="72" y="23"/>
                  <a:pt x="70" y="58"/>
                  <a:pt x="69" y="81"/>
                </a:cubicBezTo>
                <a:cubicBezTo>
                  <a:pt x="1" y="81"/>
                  <a:pt x="1" y="81"/>
                  <a:pt x="1" y="81"/>
                </a:cubicBezTo>
                <a:cubicBezTo>
                  <a:pt x="2" y="41"/>
                  <a:pt x="1" y="16"/>
                  <a:pt x="0" y="0"/>
                </a:cubicBezTo>
                <a:lnTo>
                  <a:pt x="72"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0" name="Freeform 283">
            <a:extLst>
              <a:ext uri="{FF2B5EF4-FFF2-40B4-BE49-F238E27FC236}">
                <a16:creationId xmlns:a16="http://schemas.microsoft.com/office/drawing/2014/main" id="{40F81E41-2050-4143-9394-46287E301D99}"/>
              </a:ext>
            </a:extLst>
          </p:cNvPr>
          <p:cNvSpPr>
            <a:spLocks/>
          </p:cNvSpPr>
          <p:nvPr/>
        </p:nvSpPr>
        <p:spPr bwMode="auto">
          <a:xfrm>
            <a:off x="8782043" y="3345577"/>
            <a:ext cx="148512" cy="166846"/>
          </a:xfrm>
          <a:custGeom>
            <a:avLst/>
            <a:gdLst>
              <a:gd name="T0" fmla="*/ 72 w 72"/>
              <a:gd name="T1" fmla="*/ 0 h 81"/>
              <a:gd name="T2" fmla="*/ 69 w 72"/>
              <a:gd name="T3" fmla="*/ 81 h 81"/>
              <a:gd name="T4" fmla="*/ 1 w 72"/>
              <a:gd name="T5" fmla="*/ 81 h 81"/>
              <a:gd name="T6" fmla="*/ 0 w 72"/>
              <a:gd name="T7" fmla="*/ 0 h 81"/>
              <a:gd name="T8" fmla="*/ 72 w 72"/>
              <a:gd name="T9" fmla="*/ 0 h 81"/>
            </a:gdLst>
            <a:ahLst/>
            <a:cxnLst>
              <a:cxn ang="0">
                <a:pos x="T0" y="T1"/>
              </a:cxn>
              <a:cxn ang="0">
                <a:pos x="T2" y="T3"/>
              </a:cxn>
              <a:cxn ang="0">
                <a:pos x="T4" y="T5"/>
              </a:cxn>
              <a:cxn ang="0">
                <a:pos x="T6" y="T7"/>
              </a:cxn>
              <a:cxn ang="0">
                <a:pos x="T8" y="T9"/>
              </a:cxn>
            </a:cxnLst>
            <a:rect l="0" t="0" r="r" b="b"/>
            <a:pathLst>
              <a:path w="72" h="81">
                <a:moveTo>
                  <a:pt x="72" y="0"/>
                </a:moveTo>
                <a:cubicBezTo>
                  <a:pt x="72" y="23"/>
                  <a:pt x="70" y="59"/>
                  <a:pt x="69" y="81"/>
                </a:cubicBezTo>
                <a:cubicBezTo>
                  <a:pt x="1" y="81"/>
                  <a:pt x="1" y="81"/>
                  <a:pt x="1" y="81"/>
                </a:cubicBezTo>
                <a:cubicBezTo>
                  <a:pt x="2" y="41"/>
                  <a:pt x="1" y="16"/>
                  <a:pt x="0" y="0"/>
                </a:cubicBezTo>
                <a:lnTo>
                  <a:pt x="72"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1" name="Freeform 284">
            <a:extLst>
              <a:ext uri="{FF2B5EF4-FFF2-40B4-BE49-F238E27FC236}">
                <a16:creationId xmlns:a16="http://schemas.microsoft.com/office/drawing/2014/main" id="{4DCDCCCD-D13F-4349-8C50-C8C053A3179C}"/>
              </a:ext>
            </a:extLst>
          </p:cNvPr>
          <p:cNvSpPr>
            <a:spLocks/>
          </p:cNvSpPr>
          <p:nvPr/>
        </p:nvSpPr>
        <p:spPr bwMode="auto">
          <a:xfrm>
            <a:off x="9046063" y="3345577"/>
            <a:ext cx="62338" cy="166846"/>
          </a:xfrm>
          <a:custGeom>
            <a:avLst/>
            <a:gdLst>
              <a:gd name="T0" fmla="*/ 2 w 30"/>
              <a:gd name="T1" fmla="*/ 81 h 81"/>
              <a:gd name="T2" fmla="*/ 0 w 30"/>
              <a:gd name="T3" fmla="*/ 0 h 81"/>
              <a:gd name="T4" fmla="*/ 30 w 30"/>
              <a:gd name="T5" fmla="*/ 0 h 81"/>
              <a:gd name="T6" fmla="*/ 30 w 30"/>
              <a:gd name="T7" fmla="*/ 81 h 81"/>
              <a:gd name="T8" fmla="*/ 2 w 30"/>
              <a:gd name="T9" fmla="*/ 81 h 81"/>
            </a:gdLst>
            <a:ahLst/>
            <a:cxnLst>
              <a:cxn ang="0">
                <a:pos x="T0" y="T1"/>
              </a:cxn>
              <a:cxn ang="0">
                <a:pos x="T2" y="T3"/>
              </a:cxn>
              <a:cxn ang="0">
                <a:pos x="T4" y="T5"/>
              </a:cxn>
              <a:cxn ang="0">
                <a:pos x="T6" y="T7"/>
              </a:cxn>
              <a:cxn ang="0">
                <a:pos x="T8" y="T9"/>
              </a:cxn>
            </a:cxnLst>
            <a:rect l="0" t="0" r="r" b="b"/>
            <a:pathLst>
              <a:path w="30" h="81">
                <a:moveTo>
                  <a:pt x="2" y="81"/>
                </a:moveTo>
                <a:cubicBezTo>
                  <a:pt x="3" y="40"/>
                  <a:pt x="1" y="15"/>
                  <a:pt x="0" y="0"/>
                </a:cubicBezTo>
                <a:cubicBezTo>
                  <a:pt x="30" y="0"/>
                  <a:pt x="30" y="0"/>
                  <a:pt x="30" y="0"/>
                </a:cubicBezTo>
                <a:cubicBezTo>
                  <a:pt x="30" y="81"/>
                  <a:pt x="30" y="81"/>
                  <a:pt x="30" y="81"/>
                </a:cubicBezTo>
                <a:lnTo>
                  <a:pt x="2"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2" name="Freeform 285">
            <a:extLst>
              <a:ext uri="{FF2B5EF4-FFF2-40B4-BE49-F238E27FC236}">
                <a16:creationId xmlns:a16="http://schemas.microsoft.com/office/drawing/2014/main" id="{E8E924A1-6547-4285-B87A-ED9B847CEF7A}"/>
              </a:ext>
            </a:extLst>
          </p:cNvPr>
          <p:cNvSpPr>
            <a:spLocks/>
          </p:cNvSpPr>
          <p:nvPr/>
        </p:nvSpPr>
        <p:spPr bwMode="auto">
          <a:xfrm>
            <a:off x="8032151" y="3345577"/>
            <a:ext cx="148512" cy="166846"/>
          </a:xfrm>
          <a:custGeom>
            <a:avLst/>
            <a:gdLst>
              <a:gd name="T0" fmla="*/ 71 w 72"/>
              <a:gd name="T1" fmla="*/ 0 h 81"/>
              <a:gd name="T2" fmla="*/ 68 w 72"/>
              <a:gd name="T3" fmla="*/ 81 h 81"/>
              <a:gd name="T4" fmla="*/ 1 w 72"/>
              <a:gd name="T5" fmla="*/ 81 h 81"/>
              <a:gd name="T6" fmla="*/ 0 w 72"/>
              <a:gd name="T7" fmla="*/ 0 h 81"/>
              <a:gd name="T8" fmla="*/ 71 w 72"/>
              <a:gd name="T9" fmla="*/ 0 h 81"/>
            </a:gdLst>
            <a:ahLst/>
            <a:cxnLst>
              <a:cxn ang="0">
                <a:pos x="T0" y="T1"/>
              </a:cxn>
              <a:cxn ang="0">
                <a:pos x="T2" y="T3"/>
              </a:cxn>
              <a:cxn ang="0">
                <a:pos x="T4" y="T5"/>
              </a:cxn>
              <a:cxn ang="0">
                <a:pos x="T6" y="T7"/>
              </a:cxn>
              <a:cxn ang="0">
                <a:pos x="T8" y="T9"/>
              </a:cxn>
            </a:cxnLst>
            <a:rect l="0" t="0" r="r" b="b"/>
            <a:pathLst>
              <a:path w="72" h="81">
                <a:moveTo>
                  <a:pt x="71" y="0"/>
                </a:moveTo>
                <a:cubicBezTo>
                  <a:pt x="72" y="19"/>
                  <a:pt x="69" y="56"/>
                  <a:pt x="68" y="81"/>
                </a:cubicBezTo>
                <a:cubicBezTo>
                  <a:pt x="1" y="81"/>
                  <a:pt x="1" y="81"/>
                  <a:pt x="1" y="81"/>
                </a:cubicBezTo>
                <a:cubicBezTo>
                  <a:pt x="2" y="37"/>
                  <a:pt x="0" y="13"/>
                  <a:pt x="0" y="0"/>
                </a:cubicBezTo>
                <a:lnTo>
                  <a:pt x="71"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3" name="Freeform 286">
            <a:extLst>
              <a:ext uri="{FF2B5EF4-FFF2-40B4-BE49-F238E27FC236}">
                <a16:creationId xmlns:a16="http://schemas.microsoft.com/office/drawing/2014/main" id="{D74F06C4-C458-4A0A-AC8D-8B16EC5747E7}"/>
              </a:ext>
            </a:extLst>
          </p:cNvPr>
          <p:cNvSpPr>
            <a:spLocks/>
          </p:cNvSpPr>
          <p:nvPr/>
        </p:nvSpPr>
        <p:spPr bwMode="auto">
          <a:xfrm>
            <a:off x="7471107" y="3345577"/>
            <a:ext cx="69672" cy="166846"/>
          </a:xfrm>
          <a:custGeom>
            <a:avLst/>
            <a:gdLst>
              <a:gd name="T0" fmla="*/ 31 w 34"/>
              <a:gd name="T1" fmla="*/ 0 h 81"/>
              <a:gd name="T2" fmla="*/ 31 w 34"/>
              <a:gd name="T3" fmla="*/ 8 h 81"/>
              <a:gd name="T4" fmla="*/ 33 w 34"/>
              <a:gd name="T5" fmla="*/ 81 h 81"/>
              <a:gd name="T6" fmla="*/ 0 w 34"/>
              <a:gd name="T7" fmla="*/ 81 h 81"/>
              <a:gd name="T8" fmla="*/ 0 w 34"/>
              <a:gd name="T9" fmla="*/ 0 h 81"/>
              <a:gd name="T10" fmla="*/ 31 w 34"/>
              <a:gd name="T11" fmla="*/ 0 h 81"/>
            </a:gdLst>
            <a:ahLst/>
            <a:cxnLst>
              <a:cxn ang="0">
                <a:pos x="T0" y="T1"/>
              </a:cxn>
              <a:cxn ang="0">
                <a:pos x="T2" y="T3"/>
              </a:cxn>
              <a:cxn ang="0">
                <a:pos x="T4" y="T5"/>
              </a:cxn>
              <a:cxn ang="0">
                <a:pos x="T6" y="T7"/>
              </a:cxn>
              <a:cxn ang="0">
                <a:pos x="T8" y="T9"/>
              </a:cxn>
              <a:cxn ang="0">
                <a:pos x="T10" y="T11"/>
              </a:cxn>
            </a:cxnLst>
            <a:rect l="0" t="0" r="r" b="b"/>
            <a:pathLst>
              <a:path w="34" h="81">
                <a:moveTo>
                  <a:pt x="31" y="0"/>
                </a:moveTo>
                <a:cubicBezTo>
                  <a:pt x="31" y="3"/>
                  <a:pt x="31" y="6"/>
                  <a:pt x="31" y="8"/>
                </a:cubicBezTo>
                <a:cubicBezTo>
                  <a:pt x="31" y="30"/>
                  <a:pt x="34" y="57"/>
                  <a:pt x="33" y="81"/>
                </a:cubicBezTo>
                <a:cubicBezTo>
                  <a:pt x="0" y="81"/>
                  <a:pt x="0" y="81"/>
                  <a:pt x="0" y="81"/>
                </a:cubicBezTo>
                <a:cubicBezTo>
                  <a:pt x="0" y="0"/>
                  <a:pt x="0" y="0"/>
                  <a:pt x="0" y="0"/>
                </a:cubicBezTo>
                <a:lnTo>
                  <a:pt x="31"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4" name="Freeform 287">
            <a:extLst>
              <a:ext uri="{FF2B5EF4-FFF2-40B4-BE49-F238E27FC236}">
                <a16:creationId xmlns:a16="http://schemas.microsoft.com/office/drawing/2014/main" id="{D8DE14C7-866C-46EE-862A-DE237984EB42}"/>
              </a:ext>
            </a:extLst>
          </p:cNvPr>
          <p:cNvSpPr>
            <a:spLocks/>
          </p:cNvSpPr>
          <p:nvPr/>
        </p:nvSpPr>
        <p:spPr bwMode="auto">
          <a:xfrm>
            <a:off x="7643455" y="3345577"/>
            <a:ext cx="157679" cy="166846"/>
          </a:xfrm>
          <a:custGeom>
            <a:avLst/>
            <a:gdLst>
              <a:gd name="T0" fmla="*/ 72 w 76"/>
              <a:gd name="T1" fmla="*/ 0 h 81"/>
              <a:gd name="T2" fmla="*/ 73 w 76"/>
              <a:gd name="T3" fmla="*/ 12 h 81"/>
              <a:gd name="T4" fmla="*/ 75 w 76"/>
              <a:gd name="T5" fmla="*/ 81 h 81"/>
              <a:gd name="T6" fmla="*/ 1 w 76"/>
              <a:gd name="T7" fmla="*/ 81 h 81"/>
              <a:gd name="T8" fmla="*/ 0 w 76"/>
              <a:gd name="T9" fmla="*/ 44 h 81"/>
              <a:gd name="T10" fmla="*/ 0 w 76"/>
              <a:gd name="T11" fmla="*/ 12 h 81"/>
              <a:gd name="T12" fmla="*/ 2 w 76"/>
              <a:gd name="T13" fmla="*/ 0 h 81"/>
              <a:gd name="T14" fmla="*/ 72 w 76"/>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1">
                <a:moveTo>
                  <a:pt x="72" y="0"/>
                </a:moveTo>
                <a:cubicBezTo>
                  <a:pt x="72" y="4"/>
                  <a:pt x="73" y="8"/>
                  <a:pt x="73" y="12"/>
                </a:cubicBezTo>
                <a:cubicBezTo>
                  <a:pt x="73" y="32"/>
                  <a:pt x="76" y="58"/>
                  <a:pt x="75" y="81"/>
                </a:cubicBezTo>
                <a:cubicBezTo>
                  <a:pt x="1" y="81"/>
                  <a:pt x="1" y="81"/>
                  <a:pt x="1" y="81"/>
                </a:cubicBezTo>
                <a:cubicBezTo>
                  <a:pt x="0" y="69"/>
                  <a:pt x="0" y="56"/>
                  <a:pt x="0" y="44"/>
                </a:cubicBezTo>
                <a:cubicBezTo>
                  <a:pt x="0" y="33"/>
                  <a:pt x="1" y="22"/>
                  <a:pt x="0" y="12"/>
                </a:cubicBezTo>
                <a:cubicBezTo>
                  <a:pt x="0" y="8"/>
                  <a:pt x="1" y="4"/>
                  <a:pt x="2" y="0"/>
                </a:cubicBezTo>
                <a:lnTo>
                  <a:pt x="72"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5" name="Freeform 288">
            <a:extLst>
              <a:ext uri="{FF2B5EF4-FFF2-40B4-BE49-F238E27FC236}">
                <a16:creationId xmlns:a16="http://schemas.microsoft.com/office/drawing/2014/main" id="{37D1E25B-E554-4225-A63C-ADAB42A51D24}"/>
              </a:ext>
            </a:extLst>
          </p:cNvPr>
          <p:cNvSpPr>
            <a:spLocks/>
          </p:cNvSpPr>
          <p:nvPr/>
        </p:nvSpPr>
        <p:spPr bwMode="auto">
          <a:xfrm>
            <a:off x="7890973" y="3345577"/>
            <a:ext cx="155846" cy="166846"/>
          </a:xfrm>
          <a:custGeom>
            <a:avLst/>
            <a:gdLst>
              <a:gd name="T0" fmla="*/ 73 w 76"/>
              <a:gd name="T1" fmla="*/ 0 h 81"/>
              <a:gd name="T2" fmla="*/ 73 w 76"/>
              <a:gd name="T3" fmla="*/ 13 h 81"/>
              <a:gd name="T4" fmla="*/ 75 w 76"/>
              <a:gd name="T5" fmla="*/ 81 h 81"/>
              <a:gd name="T6" fmla="*/ 2 w 76"/>
              <a:gd name="T7" fmla="*/ 81 h 81"/>
              <a:gd name="T8" fmla="*/ 0 w 76"/>
              <a:gd name="T9" fmla="*/ 45 h 81"/>
              <a:gd name="T10" fmla="*/ 1 w 76"/>
              <a:gd name="T11" fmla="*/ 13 h 81"/>
              <a:gd name="T12" fmla="*/ 2 w 76"/>
              <a:gd name="T13" fmla="*/ 0 h 81"/>
              <a:gd name="T14" fmla="*/ 73 w 76"/>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1">
                <a:moveTo>
                  <a:pt x="73" y="0"/>
                </a:moveTo>
                <a:cubicBezTo>
                  <a:pt x="73" y="4"/>
                  <a:pt x="73" y="9"/>
                  <a:pt x="73" y="13"/>
                </a:cubicBezTo>
                <a:cubicBezTo>
                  <a:pt x="74" y="33"/>
                  <a:pt x="76" y="58"/>
                  <a:pt x="75" y="81"/>
                </a:cubicBezTo>
                <a:cubicBezTo>
                  <a:pt x="2" y="81"/>
                  <a:pt x="2" y="81"/>
                  <a:pt x="2" y="81"/>
                </a:cubicBezTo>
                <a:cubicBezTo>
                  <a:pt x="1" y="69"/>
                  <a:pt x="0" y="57"/>
                  <a:pt x="0" y="45"/>
                </a:cubicBezTo>
                <a:cubicBezTo>
                  <a:pt x="0" y="34"/>
                  <a:pt x="2" y="23"/>
                  <a:pt x="1" y="13"/>
                </a:cubicBezTo>
                <a:cubicBezTo>
                  <a:pt x="0" y="8"/>
                  <a:pt x="1" y="4"/>
                  <a:pt x="2" y="0"/>
                </a:cubicBezTo>
                <a:lnTo>
                  <a:pt x="7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6" name="Freeform 289">
            <a:extLst>
              <a:ext uri="{FF2B5EF4-FFF2-40B4-BE49-F238E27FC236}">
                <a16:creationId xmlns:a16="http://schemas.microsoft.com/office/drawing/2014/main" id="{092D0FE1-F4F0-4021-8C15-41560F0DFC3C}"/>
              </a:ext>
            </a:extLst>
          </p:cNvPr>
          <p:cNvSpPr>
            <a:spLocks/>
          </p:cNvSpPr>
          <p:nvPr/>
        </p:nvSpPr>
        <p:spPr bwMode="auto">
          <a:xfrm>
            <a:off x="8154995" y="3345577"/>
            <a:ext cx="122843" cy="166846"/>
          </a:xfrm>
          <a:custGeom>
            <a:avLst/>
            <a:gdLst>
              <a:gd name="T0" fmla="*/ 60 w 60"/>
              <a:gd name="T1" fmla="*/ 0 h 81"/>
              <a:gd name="T2" fmla="*/ 60 w 60"/>
              <a:gd name="T3" fmla="*/ 81 h 81"/>
              <a:gd name="T4" fmla="*/ 2 w 60"/>
              <a:gd name="T5" fmla="*/ 81 h 81"/>
              <a:gd name="T6" fmla="*/ 0 w 60"/>
              <a:gd name="T7" fmla="*/ 45 h 81"/>
              <a:gd name="T8" fmla="*/ 1 w 60"/>
              <a:gd name="T9" fmla="*/ 13 h 81"/>
              <a:gd name="T10" fmla="*/ 3 w 60"/>
              <a:gd name="T11" fmla="*/ 0 h 81"/>
              <a:gd name="T12" fmla="*/ 60 w 60"/>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0" h="81">
                <a:moveTo>
                  <a:pt x="60" y="0"/>
                </a:moveTo>
                <a:cubicBezTo>
                  <a:pt x="60" y="81"/>
                  <a:pt x="60" y="81"/>
                  <a:pt x="60" y="81"/>
                </a:cubicBezTo>
                <a:cubicBezTo>
                  <a:pt x="2" y="81"/>
                  <a:pt x="2" y="81"/>
                  <a:pt x="2" y="81"/>
                </a:cubicBezTo>
                <a:cubicBezTo>
                  <a:pt x="1" y="69"/>
                  <a:pt x="1" y="57"/>
                  <a:pt x="0" y="45"/>
                </a:cubicBezTo>
                <a:cubicBezTo>
                  <a:pt x="0" y="34"/>
                  <a:pt x="2" y="23"/>
                  <a:pt x="1" y="13"/>
                </a:cubicBezTo>
                <a:cubicBezTo>
                  <a:pt x="1" y="8"/>
                  <a:pt x="2" y="4"/>
                  <a:pt x="3" y="0"/>
                </a:cubicBezTo>
                <a:lnTo>
                  <a:pt x="6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7" name="Freeform 290">
            <a:extLst>
              <a:ext uri="{FF2B5EF4-FFF2-40B4-BE49-F238E27FC236}">
                <a16:creationId xmlns:a16="http://schemas.microsoft.com/office/drawing/2014/main" id="{FC094649-C29E-40E0-BAB5-9667CCDB71C7}"/>
              </a:ext>
            </a:extLst>
          </p:cNvPr>
          <p:cNvSpPr>
            <a:spLocks/>
          </p:cNvSpPr>
          <p:nvPr/>
        </p:nvSpPr>
        <p:spPr bwMode="auto">
          <a:xfrm>
            <a:off x="7520611" y="3345577"/>
            <a:ext cx="148512" cy="166846"/>
          </a:xfrm>
          <a:custGeom>
            <a:avLst/>
            <a:gdLst>
              <a:gd name="T0" fmla="*/ 71 w 72"/>
              <a:gd name="T1" fmla="*/ 0 h 81"/>
              <a:gd name="T2" fmla="*/ 68 w 72"/>
              <a:gd name="T3" fmla="*/ 81 h 81"/>
              <a:gd name="T4" fmla="*/ 1 w 72"/>
              <a:gd name="T5" fmla="*/ 81 h 81"/>
              <a:gd name="T6" fmla="*/ 0 w 72"/>
              <a:gd name="T7" fmla="*/ 0 h 81"/>
              <a:gd name="T8" fmla="*/ 71 w 72"/>
              <a:gd name="T9" fmla="*/ 0 h 81"/>
            </a:gdLst>
            <a:ahLst/>
            <a:cxnLst>
              <a:cxn ang="0">
                <a:pos x="T0" y="T1"/>
              </a:cxn>
              <a:cxn ang="0">
                <a:pos x="T2" y="T3"/>
              </a:cxn>
              <a:cxn ang="0">
                <a:pos x="T4" y="T5"/>
              </a:cxn>
              <a:cxn ang="0">
                <a:pos x="T6" y="T7"/>
              </a:cxn>
              <a:cxn ang="0">
                <a:pos x="T8" y="T9"/>
              </a:cxn>
            </a:cxnLst>
            <a:rect l="0" t="0" r="r" b="b"/>
            <a:pathLst>
              <a:path w="72" h="81">
                <a:moveTo>
                  <a:pt x="71" y="0"/>
                </a:moveTo>
                <a:cubicBezTo>
                  <a:pt x="72" y="19"/>
                  <a:pt x="70" y="56"/>
                  <a:pt x="68" y="81"/>
                </a:cubicBezTo>
                <a:cubicBezTo>
                  <a:pt x="1" y="81"/>
                  <a:pt x="1" y="81"/>
                  <a:pt x="1" y="81"/>
                </a:cubicBezTo>
                <a:cubicBezTo>
                  <a:pt x="2" y="37"/>
                  <a:pt x="0" y="13"/>
                  <a:pt x="0" y="0"/>
                </a:cubicBezTo>
                <a:lnTo>
                  <a:pt x="71"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8" name="Freeform 291">
            <a:extLst>
              <a:ext uri="{FF2B5EF4-FFF2-40B4-BE49-F238E27FC236}">
                <a16:creationId xmlns:a16="http://schemas.microsoft.com/office/drawing/2014/main" id="{4058897B-5773-4299-8C10-A52FA58A79FE}"/>
              </a:ext>
            </a:extLst>
          </p:cNvPr>
          <p:cNvSpPr>
            <a:spLocks/>
          </p:cNvSpPr>
          <p:nvPr/>
        </p:nvSpPr>
        <p:spPr bwMode="auto">
          <a:xfrm>
            <a:off x="7777299" y="3345577"/>
            <a:ext cx="150345" cy="166846"/>
          </a:xfrm>
          <a:custGeom>
            <a:avLst/>
            <a:gdLst>
              <a:gd name="T0" fmla="*/ 72 w 73"/>
              <a:gd name="T1" fmla="*/ 0 h 81"/>
              <a:gd name="T2" fmla="*/ 69 w 73"/>
              <a:gd name="T3" fmla="*/ 81 h 81"/>
              <a:gd name="T4" fmla="*/ 2 w 73"/>
              <a:gd name="T5" fmla="*/ 81 h 81"/>
              <a:gd name="T6" fmla="*/ 0 w 73"/>
              <a:gd name="T7" fmla="*/ 0 h 81"/>
              <a:gd name="T8" fmla="*/ 72 w 73"/>
              <a:gd name="T9" fmla="*/ 0 h 81"/>
            </a:gdLst>
            <a:ahLst/>
            <a:cxnLst>
              <a:cxn ang="0">
                <a:pos x="T0" y="T1"/>
              </a:cxn>
              <a:cxn ang="0">
                <a:pos x="T2" y="T3"/>
              </a:cxn>
              <a:cxn ang="0">
                <a:pos x="T4" y="T5"/>
              </a:cxn>
              <a:cxn ang="0">
                <a:pos x="T6" y="T7"/>
              </a:cxn>
              <a:cxn ang="0">
                <a:pos x="T8" y="T9"/>
              </a:cxn>
            </a:cxnLst>
            <a:rect l="0" t="0" r="r" b="b"/>
            <a:pathLst>
              <a:path w="73" h="81">
                <a:moveTo>
                  <a:pt x="72" y="0"/>
                </a:moveTo>
                <a:cubicBezTo>
                  <a:pt x="73" y="19"/>
                  <a:pt x="70" y="56"/>
                  <a:pt x="69" y="81"/>
                </a:cubicBezTo>
                <a:cubicBezTo>
                  <a:pt x="2" y="81"/>
                  <a:pt x="2" y="81"/>
                  <a:pt x="2" y="81"/>
                </a:cubicBezTo>
                <a:cubicBezTo>
                  <a:pt x="3" y="37"/>
                  <a:pt x="0" y="13"/>
                  <a:pt x="0" y="0"/>
                </a:cubicBezTo>
                <a:lnTo>
                  <a:pt x="72"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9" name="Freeform 292">
            <a:extLst>
              <a:ext uri="{FF2B5EF4-FFF2-40B4-BE49-F238E27FC236}">
                <a16:creationId xmlns:a16="http://schemas.microsoft.com/office/drawing/2014/main" id="{1AEE7F9E-DC27-4BEE-B1C0-856513923ACE}"/>
              </a:ext>
            </a:extLst>
          </p:cNvPr>
          <p:cNvSpPr>
            <a:spLocks/>
          </p:cNvSpPr>
          <p:nvPr/>
        </p:nvSpPr>
        <p:spPr bwMode="auto">
          <a:xfrm>
            <a:off x="9909630" y="3345577"/>
            <a:ext cx="128343" cy="166846"/>
          </a:xfrm>
          <a:custGeom>
            <a:avLst/>
            <a:gdLst>
              <a:gd name="T0" fmla="*/ 60 w 63"/>
              <a:gd name="T1" fmla="*/ 0 h 81"/>
              <a:gd name="T2" fmla="*/ 60 w 63"/>
              <a:gd name="T3" fmla="*/ 0 h 81"/>
              <a:gd name="T4" fmla="*/ 61 w 63"/>
              <a:gd name="T5" fmla="*/ 81 h 81"/>
              <a:gd name="T6" fmla="*/ 0 w 63"/>
              <a:gd name="T7" fmla="*/ 81 h 81"/>
              <a:gd name="T8" fmla="*/ 0 w 63"/>
              <a:gd name="T9" fmla="*/ 0 h 81"/>
              <a:gd name="T10" fmla="*/ 60 w 63"/>
              <a:gd name="T11" fmla="*/ 0 h 81"/>
            </a:gdLst>
            <a:ahLst/>
            <a:cxnLst>
              <a:cxn ang="0">
                <a:pos x="T0" y="T1"/>
              </a:cxn>
              <a:cxn ang="0">
                <a:pos x="T2" y="T3"/>
              </a:cxn>
              <a:cxn ang="0">
                <a:pos x="T4" y="T5"/>
              </a:cxn>
              <a:cxn ang="0">
                <a:pos x="T6" y="T7"/>
              </a:cxn>
              <a:cxn ang="0">
                <a:pos x="T8" y="T9"/>
              </a:cxn>
              <a:cxn ang="0">
                <a:pos x="T10" y="T11"/>
              </a:cxn>
            </a:cxnLst>
            <a:rect l="0" t="0" r="r" b="b"/>
            <a:pathLst>
              <a:path w="63" h="81">
                <a:moveTo>
                  <a:pt x="60" y="0"/>
                </a:moveTo>
                <a:cubicBezTo>
                  <a:pt x="60" y="0"/>
                  <a:pt x="60" y="0"/>
                  <a:pt x="60" y="0"/>
                </a:cubicBezTo>
                <a:cubicBezTo>
                  <a:pt x="60" y="24"/>
                  <a:pt x="63" y="55"/>
                  <a:pt x="61" y="81"/>
                </a:cubicBezTo>
                <a:cubicBezTo>
                  <a:pt x="0" y="81"/>
                  <a:pt x="0" y="81"/>
                  <a:pt x="0" y="81"/>
                </a:cubicBezTo>
                <a:cubicBezTo>
                  <a:pt x="0" y="0"/>
                  <a:pt x="0" y="0"/>
                  <a:pt x="0" y="0"/>
                </a:cubicBezTo>
                <a:lnTo>
                  <a:pt x="60"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0" name="Freeform 293">
            <a:extLst>
              <a:ext uri="{FF2B5EF4-FFF2-40B4-BE49-F238E27FC236}">
                <a16:creationId xmlns:a16="http://schemas.microsoft.com/office/drawing/2014/main" id="{8E3A2897-3356-4E08-9170-9663A4156785}"/>
              </a:ext>
            </a:extLst>
          </p:cNvPr>
          <p:cNvSpPr>
            <a:spLocks/>
          </p:cNvSpPr>
          <p:nvPr/>
        </p:nvSpPr>
        <p:spPr bwMode="auto">
          <a:xfrm>
            <a:off x="10010472" y="3345577"/>
            <a:ext cx="159513" cy="166846"/>
          </a:xfrm>
          <a:custGeom>
            <a:avLst/>
            <a:gdLst>
              <a:gd name="T0" fmla="*/ 75 w 78"/>
              <a:gd name="T1" fmla="*/ 0 h 81"/>
              <a:gd name="T2" fmla="*/ 75 w 78"/>
              <a:gd name="T3" fmla="*/ 2 h 81"/>
              <a:gd name="T4" fmla="*/ 76 w 78"/>
              <a:gd name="T5" fmla="*/ 81 h 81"/>
              <a:gd name="T6" fmla="*/ 2 w 78"/>
              <a:gd name="T7" fmla="*/ 81 h 81"/>
              <a:gd name="T8" fmla="*/ 0 w 78"/>
              <a:gd name="T9" fmla="*/ 36 h 81"/>
              <a:gd name="T10" fmla="*/ 1 w 78"/>
              <a:gd name="T11" fmla="*/ 2 h 81"/>
              <a:gd name="T12" fmla="*/ 1 w 78"/>
              <a:gd name="T13" fmla="*/ 0 h 81"/>
              <a:gd name="T14" fmla="*/ 75 w 7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75" y="0"/>
                </a:moveTo>
                <a:cubicBezTo>
                  <a:pt x="75" y="2"/>
                  <a:pt x="75" y="2"/>
                  <a:pt x="75" y="2"/>
                </a:cubicBezTo>
                <a:cubicBezTo>
                  <a:pt x="75" y="25"/>
                  <a:pt x="78" y="55"/>
                  <a:pt x="76" y="81"/>
                </a:cubicBezTo>
                <a:cubicBezTo>
                  <a:pt x="2" y="81"/>
                  <a:pt x="2" y="81"/>
                  <a:pt x="2" y="81"/>
                </a:cubicBezTo>
                <a:cubicBezTo>
                  <a:pt x="1" y="66"/>
                  <a:pt x="0" y="51"/>
                  <a:pt x="0" y="36"/>
                </a:cubicBezTo>
                <a:cubicBezTo>
                  <a:pt x="0" y="25"/>
                  <a:pt x="2" y="13"/>
                  <a:pt x="1" y="2"/>
                </a:cubicBezTo>
                <a:cubicBezTo>
                  <a:pt x="1" y="1"/>
                  <a:pt x="1" y="1"/>
                  <a:pt x="1" y="0"/>
                </a:cubicBezTo>
                <a:lnTo>
                  <a:pt x="75"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1" name="Freeform 294">
            <a:extLst>
              <a:ext uri="{FF2B5EF4-FFF2-40B4-BE49-F238E27FC236}">
                <a16:creationId xmlns:a16="http://schemas.microsoft.com/office/drawing/2014/main" id="{F6228608-AFE9-4DE9-B4A9-D565BC4304C4}"/>
              </a:ext>
            </a:extLst>
          </p:cNvPr>
          <p:cNvSpPr>
            <a:spLocks/>
          </p:cNvSpPr>
          <p:nvPr/>
        </p:nvSpPr>
        <p:spPr bwMode="auto">
          <a:xfrm>
            <a:off x="10276324" y="3345577"/>
            <a:ext cx="161346" cy="166846"/>
          </a:xfrm>
          <a:custGeom>
            <a:avLst/>
            <a:gdLst>
              <a:gd name="T0" fmla="*/ 75 w 78"/>
              <a:gd name="T1" fmla="*/ 0 h 81"/>
              <a:gd name="T2" fmla="*/ 76 w 78"/>
              <a:gd name="T3" fmla="*/ 81 h 81"/>
              <a:gd name="T4" fmla="*/ 2 w 78"/>
              <a:gd name="T5" fmla="*/ 81 h 81"/>
              <a:gd name="T6" fmla="*/ 0 w 78"/>
              <a:gd name="T7" fmla="*/ 33 h 81"/>
              <a:gd name="T8" fmla="*/ 1 w 78"/>
              <a:gd name="T9" fmla="*/ 0 h 81"/>
              <a:gd name="T10" fmla="*/ 75 w 78"/>
              <a:gd name="T11" fmla="*/ 0 h 81"/>
            </a:gdLst>
            <a:ahLst/>
            <a:cxnLst>
              <a:cxn ang="0">
                <a:pos x="T0" y="T1"/>
              </a:cxn>
              <a:cxn ang="0">
                <a:pos x="T2" y="T3"/>
              </a:cxn>
              <a:cxn ang="0">
                <a:pos x="T4" y="T5"/>
              </a:cxn>
              <a:cxn ang="0">
                <a:pos x="T6" y="T7"/>
              </a:cxn>
              <a:cxn ang="0">
                <a:pos x="T8" y="T9"/>
              </a:cxn>
              <a:cxn ang="0">
                <a:pos x="T10" y="T11"/>
              </a:cxn>
            </a:cxnLst>
            <a:rect l="0" t="0" r="r" b="b"/>
            <a:pathLst>
              <a:path w="78" h="81">
                <a:moveTo>
                  <a:pt x="75" y="0"/>
                </a:moveTo>
                <a:cubicBezTo>
                  <a:pt x="75" y="24"/>
                  <a:pt x="78" y="55"/>
                  <a:pt x="76" y="81"/>
                </a:cubicBezTo>
                <a:cubicBezTo>
                  <a:pt x="2" y="81"/>
                  <a:pt x="2" y="81"/>
                  <a:pt x="2" y="81"/>
                </a:cubicBezTo>
                <a:cubicBezTo>
                  <a:pt x="1" y="65"/>
                  <a:pt x="0" y="49"/>
                  <a:pt x="0" y="33"/>
                </a:cubicBezTo>
                <a:cubicBezTo>
                  <a:pt x="0" y="22"/>
                  <a:pt x="1" y="11"/>
                  <a:pt x="1" y="0"/>
                </a:cubicBezTo>
                <a:lnTo>
                  <a:pt x="75"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2" name="Freeform 295">
            <a:extLst>
              <a:ext uri="{FF2B5EF4-FFF2-40B4-BE49-F238E27FC236}">
                <a16:creationId xmlns:a16="http://schemas.microsoft.com/office/drawing/2014/main" id="{A347A716-5260-4C7A-8BA7-70BA10AF0353}"/>
              </a:ext>
            </a:extLst>
          </p:cNvPr>
          <p:cNvSpPr>
            <a:spLocks/>
          </p:cNvSpPr>
          <p:nvPr/>
        </p:nvSpPr>
        <p:spPr bwMode="auto">
          <a:xfrm>
            <a:off x="10549513" y="3345577"/>
            <a:ext cx="163180" cy="166846"/>
          </a:xfrm>
          <a:custGeom>
            <a:avLst/>
            <a:gdLst>
              <a:gd name="T0" fmla="*/ 75 w 79"/>
              <a:gd name="T1" fmla="*/ 0 h 81"/>
              <a:gd name="T2" fmla="*/ 77 w 79"/>
              <a:gd name="T3" fmla="*/ 81 h 81"/>
              <a:gd name="T4" fmla="*/ 3 w 79"/>
              <a:gd name="T5" fmla="*/ 81 h 81"/>
              <a:gd name="T6" fmla="*/ 0 w 79"/>
              <a:gd name="T7" fmla="*/ 33 h 81"/>
              <a:gd name="T8" fmla="*/ 1 w 79"/>
              <a:gd name="T9" fmla="*/ 0 h 81"/>
              <a:gd name="T10" fmla="*/ 75 w 79"/>
              <a:gd name="T11" fmla="*/ 0 h 81"/>
            </a:gdLst>
            <a:ahLst/>
            <a:cxnLst>
              <a:cxn ang="0">
                <a:pos x="T0" y="T1"/>
              </a:cxn>
              <a:cxn ang="0">
                <a:pos x="T2" y="T3"/>
              </a:cxn>
              <a:cxn ang="0">
                <a:pos x="T4" y="T5"/>
              </a:cxn>
              <a:cxn ang="0">
                <a:pos x="T6" y="T7"/>
              </a:cxn>
              <a:cxn ang="0">
                <a:pos x="T8" y="T9"/>
              </a:cxn>
              <a:cxn ang="0">
                <a:pos x="T10" y="T11"/>
              </a:cxn>
            </a:cxnLst>
            <a:rect l="0" t="0" r="r" b="b"/>
            <a:pathLst>
              <a:path w="79" h="81">
                <a:moveTo>
                  <a:pt x="75" y="0"/>
                </a:moveTo>
                <a:cubicBezTo>
                  <a:pt x="76" y="24"/>
                  <a:pt x="79" y="55"/>
                  <a:pt x="77" y="81"/>
                </a:cubicBezTo>
                <a:cubicBezTo>
                  <a:pt x="3" y="81"/>
                  <a:pt x="3" y="81"/>
                  <a:pt x="3" y="81"/>
                </a:cubicBezTo>
                <a:cubicBezTo>
                  <a:pt x="1" y="65"/>
                  <a:pt x="1" y="49"/>
                  <a:pt x="0" y="33"/>
                </a:cubicBezTo>
                <a:cubicBezTo>
                  <a:pt x="0" y="22"/>
                  <a:pt x="2" y="11"/>
                  <a:pt x="1" y="0"/>
                </a:cubicBezTo>
                <a:lnTo>
                  <a:pt x="75"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3" name="Freeform 296">
            <a:extLst>
              <a:ext uri="{FF2B5EF4-FFF2-40B4-BE49-F238E27FC236}">
                <a16:creationId xmlns:a16="http://schemas.microsoft.com/office/drawing/2014/main" id="{B0C5667B-B17E-447F-A1B5-0062EEDA2B8F}"/>
              </a:ext>
            </a:extLst>
          </p:cNvPr>
          <p:cNvSpPr>
            <a:spLocks/>
          </p:cNvSpPr>
          <p:nvPr/>
        </p:nvSpPr>
        <p:spPr bwMode="auto">
          <a:xfrm>
            <a:off x="10147981" y="3345577"/>
            <a:ext cx="148512" cy="166846"/>
          </a:xfrm>
          <a:custGeom>
            <a:avLst/>
            <a:gdLst>
              <a:gd name="T0" fmla="*/ 73 w 73"/>
              <a:gd name="T1" fmla="*/ 0 h 81"/>
              <a:gd name="T2" fmla="*/ 70 w 73"/>
              <a:gd name="T3" fmla="*/ 81 h 81"/>
              <a:gd name="T4" fmla="*/ 1 w 73"/>
              <a:gd name="T5" fmla="*/ 81 h 81"/>
              <a:gd name="T6" fmla="*/ 0 w 73"/>
              <a:gd name="T7" fmla="*/ 0 h 81"/>
              <a:gd name="T8" fmla="*/ 73 w 73"/>
              <a:gd name="T9" fmla="*/ 0 h 81"/>
            </a:gdLst>
            <a:ahLst/>
            <a:cxnLst>
              <a:cxn ang="0">
                <a:pos x="T0" y="T1"/>
              </a:cxn>
              <a:cxn ang="0">
                <a:pos x="T2" y="T3"/>
              </a:cxn>
              <a:cxn ang="0">
                <a:pos x="T4" y="T5"/>
              </a:cxn>
              <a:cxn ang="0">
                <a:pos x="T6" y="T7"/>
              </a:cxn>
              <a:cxn ang="0">
                <a:pos x="T8" y="T9"/>
              </a:cxn>
            </a:cxnLst>
            <a:rect l="0" t="0" r="r" b="b"/>
            <a:pathLst>
              <a:path w="73" h="81">
                <a:moveTo>
                  <a:pt x="73" y="0"/>
                </a:moveTo>
                <a:cubicBezTo>
                  <a:pt x="73" y="24"/>
                  <a:pt x="70" y="60"/>
                  <a:pt x="70" y="81"/>
                </a:cubicBezTo>
                <a:cubicBezTo>
                  <a:pt x="1" y="81"/>
                  <a:pt x="1" y="81"/>
                  <a:pt x="1" y="81"/>
                </a:cubicBezTo>
                <a:cubicBezTo>
                  <a:pt x="3" y="42"/>
                  <a:pt x="1" y="17"/>
                  <a:pt x="0" y="0"/>
                </a:cubicBezTo>
                <a:lnTo>
                  <a:pt x="73"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4" name="Freeform 297">
            <a:extLst>
              <a:ext uri="{FF2B5EF4-FFF2-40B4-BE49-F238E27FC236}">
                <a16:creationId xmlns:a16="http://schemas.microsoft.com/office/drawing/2014/main" id="{60C19362-4FAD-4D21-913A-DD3E09FC1C95}"/>
              </a:ext>
            </a:extLst>
          </p:cNvPr>
          <p:cNvSpPr>
            <a:spLocks/>
          </p:cNvSpPr>
          <p:nvPr/>
        </p:nvSpPr>
        <p:spPr bwMode="auto">
          <a:xfrm>
            <a:off x="10423002" y="3345577"/>
            <a:ext cx="148512" cy="166846"/>
          </a:xfrm>
          <a:custGeom>
            <a:avLst/>
            <a:gdLst>
              <a:gd name="T0" fmla="*/ 73 w 73"/>
              <a:gd name="T1" fmla="*/ 0 h 81"/>
              <a:gd name="T2" fmla="*/ 69 w 73"/>
              <a:gd name="T3" fmla="*/ 81 h 81"/>
              <a:gd name="T4" fmla="*/ 1 w 73"/>
              <a:gd name="T5" fmla="*/ 81 h 81"/>
              <a:gd name="T6" fmla="*/ 0 w 73"/>
              <a:gd name="T7" fmla="*/ 0 h 81"/>
              <a:gd name="T8" fmla="*/ 73 w 73"/>
              <a:gd name="T9" fmla="*/ 0 h 81"/>
            </a:gdLst>
            <a:ahLst/>
            <a:cxnLst>
              <a:cxn ang="0">
                <a:pos x="T0" y="T1"/>
              </a:cxn>
              <a:cxn ang="0">
                <a:pos x="T2" y="T3"/>
              </a:cxn>
              <a:cxn ang="0">
                <a:pos x="T4" y="T5"/>
              </a:cxn>
              <a:cxn ang="0">
                <a:pos x="T6" y="T7"/>
              </a:cxn>
              <a:cxn ang="0">
                <a:pos x="T8" y="T9"/>
              </a:cxn>
            </a:cxnLst>
            <a:rect l="0" t="0" r="r" b="b"/>
            <a:pathLst>
              <a:path w="73" h="81">
                <a:moveTo>
                  <a:pt x="73" y="0"/>
                </a:moveTo>
                <a:cubicBezTo>
                  <a:pt x="73" y="25"/>
                  <a:pt x="70" y="61"/>
                  <a:pt x="69" y="81"/>
                </a:cubicBezTo>
                <a:cubicBezTo>
                  <a:pt x="1" y="81"/>
                  <a:pt x="1" y="81"/>
                  <a:pt x="1" y="81"/>
                </a:cubicBezTo>
                <a:cubicBezTo>
                  <a:pt x="2" y="42"/>
                  <a:pt x="1" y="17"/>
                  <a:pt x="0" y="0"/>
                </a:cubicBezTo>
                <a:lnTo>
                  <a:pt x="7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5" name="Freeform 298">
            <a:extLst>
              <a:ext uri="{FF2B5EF4-FFF2-40B4-BE49-F238E27FC236}">
                <a16:creationId xmlns:a16="http://schemas.microsoft.com/office/drawing/2014/main" id="{18AC4DBC-8A8F-4335-AF0F-8EA3BFC0661F}"/>
              </a:ext>
            </a:extLst>
          </p:cNvPr>
          <p:cNvSpPr>
            <a:spLocks/>
          </p:cNvSpPr>
          <p:nvPr/>
        </p:nvSpPr>
        <p:spPr bwMode="auto">
          <a:xfrm>
            <a:off x="12214690" y="3345577"/>
            <a:ext cx="62338" cy="166846"/>
          </a:xfrm>
          <a:custGeom>
            <a:avLst/>
            <a:gdLst>
              <a:gd name="T0" fmla="*/ 1 w 30"/>
              <a:gd name="T1" fmla="*/ 81 h 81"/>
              <a:gd name="T2" fmla="*/ 0 w 30"/>
              <a:gd name="T3" fmla="*/ 0 h 81"/>
              <a:gd name="T4" fmla="*/ 30 w 30"/>
              <a:gd name="T5" fmla="*/ 0 h 81"/>
              <a:gd name="T6" fmla="*/ 30 w 30"/>
              <a:gd name="T7" fmla="*/ 81 h 81"/>
              <a:gd name="T8" fmla="*/ 1 w 30"/>
              <a:gd name="T9" fmla="*/ 81 h 81"/>
            </a:gdLst>
            <a:ahLst/>
            <a:cxnLst>
              <a:cxn ang="0">
                <a:pos x="T0" y="T1"/>
              </a:cxn>
              <a:cxn ang="0">
                <a:pos x="T2" y="T3"/>
              </a:cxn>
              <a:cxn ang="0">
                <a:pos x="T4" y="T5"/>
              </a:cxn>
              <a:cxn ang="0">
                <a:pos x="T6" y="T7"/>
              </a:cxn>
              <a:cxn ang="0">
                <a:pos x="T8" y="T9"/>
              </a:cxn>
            </a:cxnLst>
            <a:rect l="0" t="0" r="r" b="b"/>
            <a:pathLst>
              <a:path w="30" h="81">
                <a:moveTo>
                  <a:pt x="1" y="81"/>
                </a:moveTo>
                <a:cubicBezTo>
                  <a:pt x="2" y="41"/>
                  <a:pt x="1" y="16"/>
                  <a:pt x="0" y="0"/>
                </a:cubicBezTo>
                <a:cubicBezTo>
                  <a:pt x="30" y="0"/>
                  <a:pt x="30" y="0"/>
                  <a:pt x="30" y="0"/>
                </a:cubicBezTo>
                <a:cubicBezTo>
                  <a:pt x="30" y="81"/>
                  <a:pt x="30" y="81"/>
                  <a:pt x="30" y="81"/>
                </a:cubicBezTo>
                <a:lnTo>
                  <a:pt x="1"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6" name="Freeform 299">
            <a:extLst>
              <a:ext uri="{FF2B5EF4-FFF2-40B4-BE49-F238E27FC236}">
                <a16:creationId xmlns:a16="http://schemas.microsoft.com/office/drawing/2014/main" id="{86D5531B-D7CF-4DAA-988B-C98F1C91E42C}"/>
              </a:ext>
            </a:extLst>
          </p:cNvPr>
          <p:cNvSpPr>
            <a:spLocks/>
          </p:cNvSpPr>
          <p:nvPr/>
        </p:nvSpPr>
        <p:spPr bwMode="auto">
          <a:xfrm>
            <a:off x="9662112" y="3345577"/>
            <a:ext cx="150345" cy="166846"/>
          </a:xfrm>
          <a:custGeom>
            <a:avLst/>
            <a:gdLst>
              <a:gd name="T0" fmla="*/ 73 w 73"/>
              <a:gd name="T1" fmla="*/ 0 h 81"/>
              <a:gd name="T2" fmla="*/ 69 w 73"/>
              <a:gd name="T3" fmla="*/ 81 h 81"/>
              <a:gd name="T4" fmla="*/ 1 w 73"/>
              <a:gd name="T5" fmla="*/ 81 h 81"/>
              <a:gd name="T6" fmla="*/ 0 w 73"/>
              <a:gd name="T7" fmla="*/ 0 h 81"/>
              <a:gd name="T8" fmla="*/ 73 w 73"/>
              <a:gd name="T9" fmla="*/ 0 h 81"/>
            </a:gdLst>
            <a:ahLst/>
            <a:cxnLst>
              <a:cxn ang="0">
                <a:pos x="T0" y="T1"/>
              </a:cxn>
              <a:cxn ang="0">
                <a:pos x="T2" y="T3"/>
              </a:cxn>
              <a:cxn ang="0">
                <a:pos x="T4" y="T5"/>
              </a:cxn>
              <a:cxn ang="0">
                <a:pos x="T6" y="T7"/>
              </a:cxn>
              <a:cxn ang="0">
                <a:pos x="T8" y="T9"/>
              </a:cxn>
            </a:cxnLst>
            <a:rect l="0" t="0" r="r" b="b"/>
            <a:pathLst>
              <a:path w="73" h="81">
                <a:moveTo>
                  <a:pt x="73" y="0"/>
                </a:moveTo>
                <a:cubicBezTo>
                  <a:pt x="73" y="21"/>
                  <a:pt x="70" y="58"/>
                  <a:pt x="69" y="81"/>
                </a:cubicBezTo>
                <a:cubicBezTo>
                  <a:pt x="1" y="81"/>
                  <a:pt x="1" y="81"/>
                  <a:pt x="1" y="81"/>
                </a:cubicBezTo>
                <a:cubicBezTo>
                  <a:pt x="3" y="39"/>
                  <a:pt x="1" y="15"/>
                  <a:pt x="0" y="0"/>
                </a:cubicBezTo>
                <a:lnTo>
                  <a:pt x="73"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7" name="Freeform 300">
            <a:extLst>
              <a:ext uri="{FF2B5EF4-FFF2-40B4-BE49-F238E27FC236}">
                <a16:creationId xmlns:a16="http://schemas.microsoft.com/office/drawing/2014/main" id="{77FE58DA-288D-4930-A17F-209F40691FA9}"/>
              </a:ext>
            </a:extLst>
          </p:cNvPr>
          <p:cNvSpPr>
            <a:spLocks/>
          </p:cNvSpPr>
          <p:nvPr/>
        </p:nvSpPr>
        <p:spPr bwMode="auto">
          <a:xfrm>
            <a:off x="9095566" y="3345577"/>
            <a:ext cx="71506" cy="166846"/>
          </a:xfrm>
          <a:custGeom>
            <a:avLst/>
            <a:gdLst>
              <a:gd name="T0" fmla="*/ 31 w 35"/>
              <a:gd name="T1" fmla="*/ 0 h 81"/>
              <a:gd name="T2" fmla="*/ 31 w 35"/>
              <a:gd name="T3" fmla="*/ 4 h 81"/>
              <a:gd name="T4" fmla="*/ 33 w 35"/>
              <a:gd name="T5" fmla="*/ 81 h 81"/>
              <a:gd name="T6" fmla="*/ 0 w 35"/>
              <a:gd name="T7" fmla="*/ 81 h 81"/>
              <a:gd name="T8" fmla="*/ 0 w 35"/>
              <a:gd name="T9" fmla="*/ 0 h 81"/>
              <a:gd name="T10" fmla="*/ 31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1" y="0"/>
                </a:moveTo>
                <a:cubicBezTo>
                  <a:pt x="31" y="2"/>
                  <a:pt x="31" y="3"/>
                  <a:pt x="31" y="4"/>
                </a:cubicBezTo>
                <a:cubicBezTo>
                  <a:pt x="32" y="27"/>
                  <a:pt x="35" y="56"/>
                  <a:pt x="33" y="81"/>
                </a:cubicBezTo>
                <a:cubicBezTo>
                  <a:pt x="0" y="81"/>
                  <a:pt x="0" y="81"/>
                  <a:pt x="0" y="81"/>
                </a:cubicBezTo>
                <a:cubicBezTo>
                  <a:pt x="0" y="0"/>
                  <a:pt x="0" y="0"/>
                  <a:pt x="0" y="0"/>
                </a:cubicBezTo>
                <a:lnTo>
                  <a:pt x="31"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8" name="Freeform 301">
            <a:extLst>
              <a:ext uri="{FF2B5EF4-FFF2-40B4-BE49-F238E27FC236}">
                <a16:creationId xmlns:a16="http://schemas.microsoft.com/office/drawing/2014/main" id="{A3BDC8D7-06FB-4FE3-BD92-35F9099256CA}"/>
              </a:ext>
            </a:extLst>
          </p:cNvPr>
          <p:cNvSpPr>
            <a:spLocks/>
          </p:cNvSpPr>
          <p:nvPr/>
        </p:nvSpPr>
        <p:spPr bwMode="auto">
          <a:xfrm>
            <a:off x="9269748" y="3345577"/>
            <a:ext cx="159513" cy="166846"/>
          </a:xfrm>
          <a:custGeom>
            <a:avLst/>
            <a:gdLst>
              <a:gd name="T0" fmla="*/ 73 w 77"/>
              <a:gd name="T1" fmla="*/ 0 h 81"/>
              <a:gd name="T2" fmla="*/ 74 w 77"/>
              <a:gd name="T3" fmla="*/ 8 h 81"/>
              <a:gd name="T4" fmla="*/ 75 w 77"/>
              <a:gd name="T5" fmla="*/ 81 h 81"/>
              <a:gd name="T6" fmla="*/ 2 w 77"/>
              <a:gd name="T7" fmla="*/ 81 h 81"/>
              <a:gd name="T8" fmla="*/ 0 w 77"/>
              <a:gd name="T9" fmla="*/ 40 h 81"/>
              <a:gd name="T10" fmla="*/ 0 w 77"/>
              <a:gd name="T11" fmla="*/ 8 h 81"/>
              <a:gd name="T12" fmla="*/ 1 w 77"/>
              <a:gd name="T13" fmla="*/ 0 h 81"/>
              <a:gd name="T14" fmla="*/ 73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73" y="0"/>
                </a:moveTo>
                <a:cubicBezTo>
                  <a:pt x="74" y="3"/>
                  <a:pt x="74" y="5"/>
                  <a:pt x="74" y="8"/>
                </a:cubicBezTo>
                <a:cubicBezTo>
                  <a:pt x="74" y="29"/>
                  <a:pt x="77" y="57"/>
                  <a:pt x="75" y="81"/>
                </a:cubicBezTo>
                <a:cubicBezTo>
                  <a:pt x="2" y="81"/>
                  <a:pt x="2" y="81"/>
                  <a:pt x="2" y="81"/>
                </a:cubicBezTo>
                <a:cubicBezTo>
                  <a:pt x="0" y="67"/>
                  <a:pt x="0" y="53"/>
                  <a:pt x="0" y="40"/>
                </a:cubicBezTo>
                <a:cubicBezTo>
                  <a:pt x="0" y="29"/>
                  <a:pt x="1" y="18"/>
                  <a:pt x="0" y="8"/>
                </a:cubicBezTo>
                <a:cubicBezTo>
                  <a:pt x="0" y="5"/>
                  <a:pt x="0" y="3"/>
                  <a:pt x="1" y="0"/>
                </a:cubicBezTo>
                <a:lnTo>
                  <a:pt x="7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9" name="Freeform 302">
            <a:extLst>
              <a:ext uri="{FF2B5EF4-FFF2-40B4-BE49-F238E27FC236}">
                <a16:creationId xmlns:a16="http://schemas.microsoft.com/office/drawing/2014/main" id="{2C772D71-8A59-4665-AB5B-326508827076}"/>
              </a:ext>
            </a:extLst>
          </p:cNvPr>
          <p:cNvSpPr>
            <a:spLocks/>
          </p:cNvSpPr>
          <p:nvPr/>
        </p:nvSpPr>
        <p:spPr bwMode="auto">
          <a:xfrm>
            <a:off x="9520934" y="3345577"/>
            <a:ext cx="157679" cy="166846"/>
          </a:xfrm>
          <a:custGeom>
            <a:avLst/>
            <a:gdLst>
              <a:gd name="T0" fmla="*/ 73 w 77"/>
              <a:gd name="T1" fmla="*/ 0 h 81"/>
              <a:gd name="T2" fmla="*/ 74 w 77"/>
              <a:gd name="T3" fmla="*/ 9 h 81"/>
              <a:gd name="T4" fmla="*/ 75 w 77"/>
              <a:gd name="T5" fmla="*/ 81 h 81"/>
              <a:gd name="T6" fmla="*/ 2 w 77"/>
              <a:gd name="T7" fmla="*/ 81 h 81"/>
              <a:gd name="T8" fmla="*/ 0 w 77"/>
              <a:gd name="T9" fmla="*/ 41 h 81"/>
              <a:gd name="T10" fmla="*/ 0 w 77"/>
              <a:gd name="T11" fmla="*/ 9 h 81"/>
              <a:gd name="T12" fmla="*/ 1 w 77"/>
              <a:gd name="T13" fmla="*/ 0 h 81"/>
              <a:gd name="T14" fmla="*/ 73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73" y="0"/>
                </a:moveTo>
                <a:cubicBezTo>
                  <a:pt x="73" y="3"/>
                  <a:pt x="74" y="6"/>
                  <a:pt x="74" y="9"/>
                </a:cubicBezTo>
                <a:cubicBezTo>
                  <a:pt x="74" y="30"/>
                  <a:pt x="77" y="57"/>
                  <a:pt x="75" y="81"/>
                </a:cubicBezTo>
                <a:cubicBezTo>
                  <a:pt x="2" y="81"/>
                  <a:pt x="2" y="81"/>
                  <a:pt x="2" y="81"/>
                </a:cubicBezTo>
                <a:cubicBezTo>
                  <a:pt x="0" y="68"/>
                  <a:pt x="0" y="54"/>
                  <a:pt x="0" y="41"/>
                </a:cubicBezTo>
                <a:cubicBezTo>
                  <a:pt x="0" y="30"/>
                  <a:pt x="1" y="19"/>
                  <a:pt x="0" y="9"/>
                </a:cubicBezTo>
                <a:cubicBezTo>
                  <a:pt x="0" y="6"/>
                  <a:pt x="0" y="3"/>
                  <a:pt x="1" y="0"/>
                </a:cubicBezTo>
                <a:lnTo>
                  <a:pt x="7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0" name="Freeform 303">
            <a:extLst>
              <a:ext uri="{FF2B5EF4-FFF2-40B4-BE49-F238E27FC236}">
                <a16:creationId xmlns:a16="http://schemas.microsoft.com/office/drawing/2014/main" id="{EF7391A0-8942-4F54-A855-CECCBD02DD6E}"/>
              </a:ext>
            </a:extLst>
          </p:cNvPr>
          <p:cNvSpPr>
            <a:spLocks/>
          </p:cNvSpPr>
          <p:nvPr/>
        </p:nvSpPr>
        <p:spPr bwMode="auto">
          <a:xfrm>
            <a:off x="9788620" y="3345577"/>
            <a:ext cx="124676" cy="166846"/>
          </a:xfrm>
          <a:custGeom>
            <a:avLst/>
            <a:gdLst>
              <a:gd name="T0" fmla="*/ 61 w 61"/>
              <a:gd name="T1" fmla="*/ 0 h 81"/>
              <a:gd name="T2" fmla="*/ 61 w 61"/>
              <a:gd name="T3" fmla="*/ 81 h 81"/>
              <a:gd name="T4" fmla="*/ 2 w 61"/>
              <a:gd name="T5" fmla="*/ 81 h 81"/>
              <a:gd name="T6" fmla="*/ 1 w 61"/>
              <a:gd name="T7" fmla="*/ 41 h 81"/>
              <a:gd name="T8" fmla="*/ 1 w 61"/>
              <a:gd name="T9" fmla="*/ 9 h 81"/>
              <a:gd name="T10" fmla="*/ 2 w 61"/>
              <a:gd name="T11" fmla="*/ 0 h 81"/>
              <a:gd name="T12" fmla="*/ 61 w 61"/>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1" h="81">
                <a:moveTo>
                  <a:pt x="61" y="0"/>
                </a:moveTo>
                <a:cubicBezTo>
                  <a:pt x="61" y="81"/>
                  <a:pt x="61" y="81"/>
                  <a:pt x="61" y="81"/>
                </a:cubicBezTo>
                <a:cubicBezTo>
                  <a:pt x="2" y="81"/>
                  <a:pt x="2" y="81"/>
                  <a:pt x="2" y="81"/>
                </a:cubicBezTo>
                <a:cubicBezTo>
                  <a:pt x="1" y="68"/>
                  <a:pt x="1" y="54"/>
                  <a:pt x="1" y="41"/>
                </a:cubicBezTo>
                <a:cubicBezTo>
                  <a:pt x="0" y="30"/>
                  <a:pt x="2" y="19"/>
                  <a:pt x="1" y="9"/>
                </a:cubicBezTo>
                <a:cubicBezTo>
                  <a:pt x="1" y="6"/>
                  <a:pt x="1" y="3"/>
                  <a:pt x="2" y="0"/>
                </a:cubicBezTo>
                <a:lnTo>
                  <a:pt x="61"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1" name="Freeform 304">
            <a:extLst>
              <a:ext uri="{FF2B5EF4-FFF2-40B4-BE49-F238E27FC236}">
                <a16:creationId xmlns:a16="http://schemas.microsoft.com/office/drawing/2014/main" id="{8F20CF80-4123-416C-B94A-08C795986D54}"/>
              </a:ext>
            </a:extLst>
          </p:cNvPr>
          <p:cNvSpPr>
            <a:spLocks/>
          </p:cNvSpPr>
          <p:nvPr/>
        </p:nvSpPr>
        <p:spPr bwMode="auto">
          <a:xfrm>
            <a:off x="9145072" y="3345577"/>
            <a:ext cx="150345" cy="166846"/>
          </a:xfrm>
          <a:custGeom>
            <a:avLst/>
            <a:gdLst>
              <a:gd name="T0" fmla="*/ 73 w 73"/>
              <a:gd name="T1" fmla="*/ 0 h 81"/>
              <a:gd name="T2" fmla="*/ 69 w 73"/>
              <a:gd name="T3" fmla="*/ 81 h 81"/>
              <a:gd name="T4" fmla="*/ 2 w 73"/>
              <a:gd name="T5" fmla="*/ 81 h 81"/>
              <a:gd name="T6" fmla="*/ 0 w 73"/>
              <a:gd name="T7" fmla="*/ 0 h 81"/>
              <a:gd name="T8" fmla="*/ 73 w 73"/>
              <a:gd name="T9" fmla="*/ 0 h 81"/>
            </a:gdLst>
            <a:ahLst/>
            <a:cxnLst>
              <a:cxn ang="0">
                <a:pos x="T0" y="T1"/>
              </a:cxn>
              <a:cxn ang="0">
                <a:pos x="T2" y="T3"/>
              </a:cxn>
              <a:cxn ang="0">
                <a:pos x="T4" y="T5"/>
              </a:cxn>
              <a:cxn ang="0">
                <a:pos x="T6" y="T7"/>
              </a:cxn>
              <a:cxn ang="0">
                <a:pos x="T8" y="T9"/>
              </a:cxn>
            </a:cxnLst>
            <a:rect l="0" t="0" r="r" b="b"/>
            <a:pathLst>
              <a:path w="73" h="81">
                <a:moveTo>
                  <a:pt x="73" y="0"/>
                </a:moveTo>
                <a:cubicBezTo>
                  <a:pt x="73" y="21"/>
                  <a:pt x="70" y="58"/>
                  <a:pt x="69" y="81"/>
                </a:cubicBezTo>
                <a:cubicBezTo>
                  <a:pt x="2" y="81"/>
                  <a:pt x="2" y="81"/>
                  <a:pt x="2" y="81"/>
                </a:cubicBezTo>
                <a:cubicBezTo>
                  <a:pt x="3" y="39"/>
                  <a:pt x="1" y="14"/>
                  <a:pt x="0" y="0"/>
                </a:cubicBezTo>
                <a:lnTo>
                  <a:pt x="73"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2" name="Freeform 305">
            <a:extLst>
              <a:ext uri="{FF2B5EF4-FFF2-40B4-BE49-F238E27FC236}">
                <a16:creationId xmlns:a16="http://schemas.microsoft.com/office/drawing/2014/main" id="{AEED46B8-135D-47BC-87D7-43E5D02219CC}"/>
              </a:ext>
            </a:extLst>
          </p:cNvPr>
          <p:cNvSpPr>
            <a:spLocks/>
          </p:cNvSpPr>
          <p:nvPr/>
        </p:nvSpPr>
        <p:spPr bwMode="auto">
          <a:xfrm>
            <a:off x="9405425" y="3345577"/>
            <a:ext cx="150345" cy="166846"/>
          </a:xfrm>
          <a:custGeom>
            <a:avLst/>
            <a:gdLst>
              <a:gd name="T0" fmla="*/ 73 w 73"/>
              <a:gd name="T1" fmla="*/ 0 h 81"/>
              <a:gd name="T2" fmla="*/ 69 w 73"/>
              <a:gd name="T3" fmla="*/ 81 h 81"/>
              <a:gd name="T4" fmla="*/ 2 w 73"/>
              <a:gd name="T5" fmla="*/ 81 h 81"/>
              <a:gd name="T6" fmla="*/ 0 w 73"/>
              <a:gd name="T7" fmla="*/ 0 h 81"/>
              <a:gd name="T8" fmla="*/ 73 w 73"/>
              <a:gd name="T9" fmla="*/ 0 h 81"/>
            </a:gdLst>
            <a:ahLst/>
            <a:cxnLst>
              <a:cxn ang="0">
                <a:pos x="T0" y="T1"/>
              </a:cxn>
              <a:cxn ang="0">
                <a:pos x="T2" y="T3"/>
              </a:cxn>
              <a:cxn ang="0">
                <a:pos x="T4" y="T5"/>
              </a:cxn>
              <a:cxn ang="0">
                <a:pos x="T6" y="T7"/>
              </a:cxn>
              <a:cxn ang="0">
                <a:pos x="T8" y="T9"/>
              </a:cxn>
            </a:cxnLst>
            <a:rect l="0" t="0" r="r" b="b"/>
            <a:pathLst>
              <a:path w="73" h="81">
                <a:moveTo>
                  <a:pt x="73" y="0"/>
                </a:moveTo>
                <a:cubicBezTo>
                  <a:pt x="73" y="21"/>
                  <a:pt x="70" y="58"/>
                  <a:pt x="69" y="81"/>
                </a:cubicBezTo>
                <a:cubicBezTo>
                  <a:pt x="2" y="81"/>
                  <a:pt x="2" y="81"/>
                  <a:pt x="2" y="81"/>
                </a:cubicBezTo>
                <a:cubicBezTo>
                  <a:pt x="3" y="39"/>
                  <a:pt x="0" y="14"/>
                  <a:pt x="0" y="0"/>
                </a:cubicBezTo>
                <a:lnTo>
                  <a:pt x="73"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3" name="Freeform 306">
            <a:extLst>
              <a:ext uri="{FF2B5EF4-FFF2-40B4-BE49-F238E27FC236}">
                <a16:creationId xmlns:a16="http://schemas.microsoft.com/office/drawing/2014/main" id="{52D07889-87B3-4A26-9FBA-58C0221BCEBF}"/>
              </a:ext>
            </a:extLst>
          </p:cNvPr>
          <p:cNvSpPr>
            <a:spLocks/>
          </p:cNvSpPr>
          <p:nvPr/>
        </p:nvSpPr>
        <p:spPr bwMode="auto">
          <a:xfrm>
            <a:off x="6754220" y="3345577"/>
            <a:ext cx="102675" cy="166846"/>
          </a:xfrm>
          <a:custGeom>
            <a:avLst/>
            <a:gdLst>
              <a:gd name="T0" fmla="*/ 3 w 50"/>
              <a:gd name="T1" fmla="*/ 0 h 81"/>
              <a:gd name="T2" fmla="*/ 3 w 50"/>
              <a:gd name="T3" fmla="*/ 4 h 81"/>
              <a:gd name="T4" fmla="*/ 2 w 50"/>
              <a:gd name="T5" fmla="*/ 81 h 81"/>
              <a:gd name="T6" fmla="*/ 50 w 50"/>
              <a:gd name="T7" fmla="*/ 81 h 81"/>
              <a:gd name="T8" fmla="*/ 50 w 50"/>
              <a:gd name="T9" fmla="*/ 0 h 81"/>
              <a:gd name="T10" fmla="*/ 3 w 50"/>
              <a:gd name="T11" fmla="*/ 0 h 81"/>
            </a:gdLst>
            <a:ahLst/>
            <a:cxnLst>
              <a:cxn ang="0">
                <a:pos x="T0" y="T1"/>
              </a:cxn>
              <a:cxn ang="0">
                <a:pos x="T2" y="T3"/>
              </a:cxn>
              <a:cxn ang="0">
                <a:pos x="T4" y="T5"/>
              </a:cxn>
              <a:cxn ang="0">
                <a:pos x="T6" y="T7"/>
              </a:cxn>
              <a:cxn ang="0">
                <a:pos x="T8" y="T9"/>
              </a:cxn>
              <a:cxn ang="0">
                <a:pos x="T10" y="T11"/>
              </a:cxn>
            </a:cxnLst>
            <a:rect l="0" t="0" r="r" b="b"/>
            <a:pathLst>
              <a:path w="50" h="81">
                <a:moveTo>
                  <a:pt x="3" y="0"/>
                </a:moveTo>
                <a:cubicBezTo>
                  <a:pt x="3" y="2"/>
                  <a:pt x="3" y="3"/>
                  <a:pt x="3" y="4"/>
                </a:cubicBezTo>
                <a:cubicBezTo>
                  <a:pt x="2" y="27"/>
                  <a:pt x="0" y="56"/>
                  <a:pt x="2" y="81"/>
                </a:cubicBezTo>
                <a:cubicBezTo>
                  <a:pt x="50" y="81"/>
                  <a:pt x="50" y="81"/>
                  <a:pt x="50" y="81"/>
                </a:cubicBezTo>
                <a:cubicBezTo>
                  <a:pt x="50" y="0"/>
                  <a:pt x="50" y="0"/>
                  <a:pt x="50"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4" name="Freeform 307">
            <a:extLst>
              <a:ext uri="{FF2B5EF4-FFF2-40B4-BE49-F238E27FC236}">
                <a16:creationId xmlns:a16="http://schemas.microsoft.com/office/drawing/2014/main" id="{C870A9FF-C4EF-4C41-9B78-917C0FFCC4FC}"/>
              </a:ext>
            </a:extLst>
          </p:cNvPr>
          <p:cNvSpPr>
            <a:spLocks/>
          </p:cNvSpPr>
          <p:nvPr/>
        </p:nvSpPr>
        <p:spPr bwMode="auto">
          <a:xfrm>
            <a:off x="6653377" y="3345577"/>
            <a:ext cx="126510" cy="166846"/>
          </a:xfrm>
          <a:custGeom>
            <a:avLst/>
            <a:gdLst>
              <a:gd name="T0" fmla="*/ 2 w 62"/>
              <a:gd name="T1" fmla="*/ 0 h 81"/>
              <a:gd name="T2" fmla="*/ 2 w 62"/>
              <a:gd name="T3" fmla="*/ 6 h 81"/>
              <a:gd name="T4" fmla="*/ 1 w 62"/>
              <a:gd name="T5" fmla="*/ 81 h 81"/>
              <a:gd name="T6" fmla="*/ 60 w 62"/>
              <a:gd name="T7" fmla="*/ 81 h 81"/>
              <a:gd name="T8" fmla="*/ 61 w 62"/>
              <a:gd name="T9" fmla="*/ 40 h 81"/>
              <a:gd name="T10" fmla="*/ 61 w 62"/>
              <a:gd name="T11" fmla="*/ 6 h 81"/>
              <a:gd name="T12" fmla="*/ 61 w 62"/>
              <a:gd name="T13" fmla="*/ 0 h 81"/>
              <a:gd name="T14" fmla="*/ 2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2" y="0"/>
                </a:moveTo>
                <a:cubicBezTo>
                  <a:pt x="2" y="2"/>
                  <a:pt x="2" y="4"/>
                  <a:pt x="2" y="6"/>
                </a:cubicBezTo>
                <a:cubicBezTo>
                  <a:pt x="2" y="28"/>
                  <a:pt x="0" y="56"/>
                  <a:pt x="1" y="81"/>
                </a:cubicBezTo>
                <a:cubicBezTo>
                  <a:pt x="60" y="81"/>
                  <a:pt x="60" y="81"/>
                  <a:pt x="60" y="81"/>
                </a:cubicBezTo>
                <a:cubicBezTo>
                  <a:pt x="61" y="67"/>
                  <a:pt x="61" y="54"/>
                  <a:pt x="61" y="40"/>
                </a:cubicBezTo>
                <a:cubicBezTo>
                  <a:pt x="62" y="29"/>
                  <a:pt x="60" y="17"/>
                  <a:pt x="61" y="6"/>
                </a:cubicBezTo>
                <a:cubicBezTo>
                  <a:pt x="61" y="4"/>
                  <a:pt x="61" y="2"/>
                  <a:pt x="61" y="0"/>
                </a:cubicBezTo>
                <a:lnTo>
                  <a:pt x="2"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5" name="Freeform 308">
            <a:extLst>
              <a:ext uri="{FF2B5EF4-FFF2-40B4-BE49-F238E27FC236}">
                <a16:creationId xmlns:a16="http://schemas.microsoft.com/office/drawing/2014/main" id="{5BCA3EFB-3164-4BED-9145-453CAF327CC0}"/>
              </a:ext>
            </a:extLst>
          </p:cNvPr>
          <p:cNvSpPr>
            <a:spLocks/>
          </p:cNvSpPr>
          <p:nvPr/>
        </p:nvSpPr>
        <p:spPr bwMode="auto">
          <a:xfrm>
            <a:off x="6438861" y="3345577"/>
            <a:ext cx="126510" cy="166846"/>
          </a:xfrm>
          <a:custGeom>
            <a:avLst/>
            <a:gdLst>
              <a:gd name="T0" fmla="*/ 3 w 62"/>
              <a:gd name="T1" fmla="*/ 0 h 81"/>
              <a:gd name="T2" fmla="*/ 3 w 62"/>
              <a:gd name="T3" fmla="*/ 3 h 81"/>
              <a:gd name="T4" fmla="*/ 1 w 62"/>
              <a:gd name="T5" fmla="*/ 81 h 81"/>
              <a:gd name="T6" fmla="*/ 60 w 62"/>
              <a:gd name="T7" fmla="*/ 81 h 81"/>
              <a:gd name="T8" fmla="*/ 62 w 62"/>
              <a:gd name="T9" fmla="*/ 37 h 81"/>
              <a:gd name="T10" fmla="*/ 61 w 62"/>
              <a:gd name="T11" fmla="*/ 3 h 81"/>
              <a:gd name="T12" fmla="*/ 62 w 62"/>
              <a:gd name="T13" fmla="*/ 0 h 81"/>
              <a:gd name="T14" fmla="*/ 3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3" y="0"/>
                </a:moveTo>
                <a:cubicBezTo>
                  <a:pt x="3" y="3"/>
                  <a:pt x="3" y="3"/>
                  <a:pt x="3" y="3"/>
                </a:cubicBezTo>
                <a:cubicBezTo>
                  <a:pt x="2" y="26"/>
                  <a:pt x="0" y="56"/>
                  <a:pt x="1" y="81"/>
                </a:cubicBezTo>
                <a:cubicBezTo>
                  <a:pt x="60" y="81"/>
                  <a:pt x="60" y="81"/>
                  <a:pt x="60" y="81"/>
                </a:cubicBezTo>
                <a:cubicBezTo>
                  <a:pt x="62" y="66"/>
                  <a:pt x="62" y="51"/>
                  <a:pt x="62" y="37"/>
                </a:cubicBezTo>
                <a:cubicBezTo>
                  <a:pt x="62" y="26"/>
                  <a:pt x="61" y="14"/>
                  <a:pt x="61" y="3"/>
                </a:cubicBezTo>
                <a:cubicBezTo>
                  <a:pt x="62" y="2"/>
                  <a:pt x="62" y="1"/>
                  <a:pt x="62" y="0"/>
                </a:cubicBezTo>
                <a:lnTo>
                  <a:pt x="3"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6" name="Freeform 309">
            <a:extLst>
              <a:ext uri="{FF2B5EF4-FFF2-40B4-BE49-F238E27FC236}">
                <a16:creationId xmlns:a16="http://schemas.microsoft.com/office/drawing/2014/main" id="{505D2B9D-AC49-4324-A1D7-F5E975DDB6A9}"/>
              </a:ext>
            </a:extLst>
          </p:cNvPr>
          <p:cNvSpPr>
            <a:spLocks/>
          </p:cNvSpPr>
          <p:nvPr/>
        </p:nvSpPr>
        <p:spPr bwMode="auto">
          <a:xfrm>
            <a:off x="6220678" y="3345577"/>
            <a:ext cx="128343" cy="166846"/>
          </a:xfrm>
          <a:custGeom>
            <a:avLst/>
            <a:gdLst>
              <a:gd name="T0" fmla="*/ 2 w 62"/>
              <a:gd name="T1" fmla="*/ 0 h 81"/>
              <a:gd name="T2" fmla="*/ 2 w 62"/>
              <a:gd name="T3" fmla="*/ 3 h 81"/>
              <a:gd name="T4" fmla="*/ 1 w 62"/>
              <a:gd name="T5" fmla="*/ 81 h 81"/>
              <a:gd name="T6" fmla="*/ 60 w 62"/>
              <a:gd name="T7" fmla="*/ 81 h 81"/>
              <a:gd name="T8" fmla="*/ 62 w 62"/>
              <a:gd name="T9" fmla="*/ 37 h 81"/>
              <a:gd name="T10" fmla="*/ 61 w 62"/>
              <a:gd name="T11" fmla="*/ 3 h 81"/>
              <a:gd name="T12" fmla="*/ 61 w 62"/>
              <a:gd name="T13" fmla="*/ 0 h 81"/>
              <a:gd name="T14" fmla="*/ 2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2" y="0"/>
                </a:moveTo>
                <a:cubicBezTo>
                  <a:pt x="2" y="3"/>
                  <a:pt x="2" y="3"/>
                  <a:pt x="2" y="3"/>
                </a:cubicBezTo>
                <a:cubicBezTo>
                  <a:pt x="2" y="26"/>
                  <a:pt x="0" y="56"/>
                  <a:pt x="1" y="81"/>
                </a:cubicBezTo>
                <a:cubicBezTo>
                  <a:pt x="60" y="81"/>
                  <a:pt x="60" y="81"/>
                  <a:pt x="60" y="81"/>
                </a:cubicBezTo>
                <a:cubicBezTo>
                  <a:pt x="61" y="66"/>
                  <a:pt x="62" y="52"/>
                  <a:pt x="62" y="37"/>
                </a:cubicBezTo>
                <a:cubicBezTo>
                  <a:pt x="62" y="26"/>
                  <a:pt x="60" y="14"/>
                  <a:pt x="61" y="3"/>
                </a:cubicBezTo>
                <a:cubicBezTo>
                  <a:pt x="61" y="2"/>
                  <a:pt x="61" y="1"/>
                  <a:pt x="61" y="0"/>
                </a:cubicBezTo>
                <a:lnTo>
                  <a:pt x="2"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7" name="Freeform 310">
            <a:extLst>
              <a:ext uri="{FF2B5EF4-FFF2-40B4-BE49-F238E27FC236}">
                <a16:creationId xmlns:a16="http://schemas.microsoft.com/office/drawing/2014/main" id="{C24FEAE1-D831-4046-A400-B6C6D95D4499}"/>
              </a:ext>
            </a:extLst>
          </p:cNvPr>
          <p:cNvSpPr>
            <a:spLocks/>
          </p:cNvSpPr>
          <p:nvPr/>
        </p:nvSpPr>
        <p:spPr bwMode="auto">
          <a:xfrm>
            <a:off x="6550702" y="3345577"/>
            <a:ext cx="117342" cy="166846"/>
          </a:xfrm>
          <a:custGeom>
            <a:avLst/>
            <a:gdLst>
              <a:gd name="T0" fmla="*/ 0 w 58"/>
              <a:gd name="T1" fmla="*/ 0 h 81"/>
              <a:gd name="T2" fmla="*/ 3 w 58"/>
              <a:gd name="T3" fmla="*/ 81 h 81"/>
              <a:gd name="T4" fmla="*/ 57 w 58"/>
              <a:gd name="T5" fmla="*/ 81 h 81"/>
              <a:gd name="T6" fmla="*/ 58 w 58"/>
              <a:gd name="T7" fmla="*/ 0 h 81"/>
              <a:gd name="T8" fmla="*/ 0 w 58"/>
              <a:gd name="T9" fmla="*/ 0 h 81"/>
            </a:gdLst>
            <a:ahLst/>
            <a:cxnLst>
              <a:cxn ang="0">
                <a:pos x="T0" y="T1"/>
              </a:cxn>
              <a:cxn ang="0">
                <a:pos x="T2" y="T3"/>
              </a:cxn>
              <a:cxn ang="0">
                <a:pos x="T4" y="T5"/>
              </a:cxn>
              <a:cxn ang="0">
                <a:pos x="T6" y="T7"/>
              </a:cxn>
              <a:cxn ang="0">
                <a:pos x="T8" y="T9"/>
              </a:cxn>
            </a:cxnLst>
            <a:rect l="0" t="0" r="r" b="b"/>
            <a:pathLst>
              <a:path w="58" h="81">
                <a:moveTo>
                  <a:pt x="0" y="0"/>
                </a:moveTo>
                <a:cubicBezTo>
                  <a:pt x="0" y="23"/>
                  <a:pt x="2" y="58"/>
                  <a:pt x="3" y="81"/>
                </a:cubicBezTo>
                <a:cubicBezTo>
                  <a:pt x="57" y="81"/>
                  <a:pt x="57" y="81"/>
                  <a:pt x="57" y="81"/>
                </a:cubicBezTo>
                <a:cubicBezTo>
                  <a:pt x="56" y="41"/>
                  <a:pt x="57" y="16"/>
                  <a:pt x="58"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8" name="Freeform 311">
            <a:extLst>
              <a:ext uri="{FF2B5EF4-FFF2-40B4-BE49-F238E27FC236}">
                <a16:creationId xmlns:a16="http://schemas.microsoft.com/office/drawing/2014/main" id="{2BA43A7A-958D-43DF-A506-FEF6DD98A607}"/>
              </a:ext>
            </a:extLst>
          </p:cNvPr>
          <p:cNvSpPr>
            <a:spLocks/>
          </p:cNvSpPr>
          <p:nvPr/>
        </p:nvSpPr>
        <p:spPr bwMode="auto">
          <a:xfrm>
            <a:off x="6332519" y="3345577"/>
            <a:ext cx="119176" cy="166846"/>
          </a:xfrm>
          <a:custGeom>
            <a:avLst/>
            <a:gdLst>
              <a:gd name="T0" fmla="*/ 0 w 58"/>
              <a:gd name="T1" fmla="*/ 0 h 81"/>
              <a:gd name="T2" fmla="*/ 2 w 58"/>
              <a:gd name="T3" fmla="*/ 81 h 81"/>
              <a:gd name="T4" fmla="*/ 57 w 58"/>
              <a:gd name="T5" fmla="*/ 81 h 81"/>
              <a:gd name="T6" fmla="*/ 58 w 58"/>
              <a:gd name="T7" fmla="*/ 0 h 81"/>
              <a:gd name="T8" fmla="*/ 0 w 58"/>
              <a:gd name="T9" fmla="*/ 0 h 81"/>
            </a:gdLst>
            <a:ahLst/>
            <a:cxnLst>
              <a:cxn ang="0">
                <a:pos x="T0" y="T1"/>
              </a:cxn>
              <a:cxn ang="0">
                <a:pos x="T2" y="T3"/>
              </a:cxn>
              <a:cxn ang="0">
                <a:pos x="T4" y="T5"/>
              </a:cxn>
              <a:cxn ang="0">
                <a:pos x="T6" y="T7"/>
              </a:cxn>
              <a:cxn ang="0">
                <a:pos x="T8" y="T9"/>
              </a:cxn>
            </a:cxnLst>
            <a:rect l="0" t="0" r="r" b="b"/>
            <a:pathLst>
              <a:path w="58" h="81">
                <a:moveTo>
                  <a:pt x="0" y="0"/>
                </a:moveTo>
                <a:cubicBezTo>
                  <a:pt x="0" y="23"/>
                  <a:pt x="2" y="59"/>
                  <a:pt x="2" y="81"/>
                </a:cubicBezTo>
                <a:cubicBezTo>
                  <a:pt x="57" y="81"/>
                  <a:pt x="57" y="81"/>
                  <a:pt x="57" y="81"/>
                </a:cubicBezTo>
                <a:cubicBezTo>
                  <a:pt x="56" y="41"/>
                  <a:pt x="57" y="16"/>
                  <a:pt x="58"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9" name="Freeform 312">
            <a:extLst>
              <a:ext uri="{FF2B5EF4-FFF2-40B4-BE49-F238E27FC236}">
                <a16:creationId xmlns:a16="http://schemas.microsoft.com/office/drawing/2014/main" id="{6DD5756B-9E91-4265-8629-D6E9F16A7E03}"/>
              </a:ext>
            </a:extLst>
          </p:cNvPr>
          <p:cNvSpPr>
            <a:spLocks/>
          </p:cNvSpPr>
          <p:nvPr/>
        </p:nvSpPr>
        <p:spPr bwMode="auto">
          <a:xfrm>
            <a:off x="6187674" y="3345577"/>
            <a:ext cx="49504" cy="166846"/>
          </a:xfrm>
          <a:custGeom>
            <a:avLst/>
            <a:gdLst>
              <a:gd name="T0" fmla="*/ 23 w 24"/>
              <a:gd name="T1" fmla="*/ 81 h 81"/>
              <a:gd name="T2" fmla="*/ 24 w 24"/>
              <a:gd name="T3" fmla="*/ 0 h 81"/>
              <a:gd name="T4" fmla="*/ 0 w 24"/>
              <a:gd name="T5" fmla="*/ 0 h 81"/>
              <a:gd name="T6" fmla="*/ 0 w 24"/>
              <a:gd name="T7" fmla="*/ 81 h 81"/>
              <a:gd name="T8" fmla="*/ 23 w 24"/>
              <a:gd name="T9" fmla="*/ 81 h 81"/>
            </a:gdLst>
            <a:ahLst/>
            <a:cxnLst>
              <a:cxn ang="0">
                <a:pos x="T0" y="T1"/>
              </a:cxn>
              <a:cxn ang="0">
                <a:pos x="T2" y="T3"/>
              </a:cxn>
              <a:cxn ang="0">
                <a:pos x="T4" y="T5"/>
              </a:cxn>
              <a:cxn ang="0">
                <a:pos x="T6" y="T7"/>
              </a:cxn>
              <a:cxn ang="0">
                <a:pos x="T8" y="T9"/>
              </a:cxn>
            </a:cxnLst>
            <a:rect l="0" t="0" r="r" b="b"/>
            <a:pathLst>
              <a:path w="24" h="81">
                <a:moveTo>
                  <a:pt x="23" y="81"/>
                </a:moveTo>
                <a:cubicBezTo>
                  <a:pt x="22" y="40"/>
                  <a:pt x="23" y="15"/>
                  <a:pt x="24" y="0"/>
                </a:cubicBezTo>
                <a:cubicBezTo>
                  <a:pt x="0" y="0"/>
                  <a:pt x="0" y="0"/>
                  <a:pt x="0" y="0"/>
                </a:cubicBezTo>
                <a:cubicBezTo>
                  <a:pt x="0" y="81"/>
                  <a:pt x="0" y="81"/>
                  <a:pt x="0" y="81"/>
                </a:cubicBezTo>
                <a:lnTo>
                  <a:pt x="23"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0" name="Freeform 313">
            <a:extLst>
              <a:ext uri="{FF2B5EF4-FFF2-40B4-BE49-F238E27FC236}">
                <a16:creationId xmlns:a16="http://schemas.microsoft.com/office/drawing/2014/main" id="{6CB84125-8D67-4408-807E-09BEB71CC897}"/>
              </a:ext>
            </a:extLst>
          </p:cNvPr>
          <p:cNvSpPr>
            <a:spLocks/>
          </p:cNvSpPr>
          <p:nvPr/>
        </p:nvSpPr>
        <p:spPr bwMode="auto">
          <a:xfrm>
            <a:off x="6933900" y="3345577"/>
            <a:ext cx="121009" cy="166846"/>
          </a:xfrm>
          <a:custGeom>
            <a:avLst/>
            <a:gdLst>
              <a:gd name="T0" fmla="*/ 1 w 59"/>
              <a:gd name="T1" fmla="*/ 0 h 81"/>
              <a:gd name="T2" fmla="*/ 4 w 59"/>
              <a:gd name="T3" fmla="*/ 81 h 81"/>
              <a:gd name="T4" fmla="*/ 58 w 59"/>
              <a:gd name="T5" fmla="*/ 81 h 81"/>
              <a:gd name="T6" fmla="*/ 59 w 59"/>
              <a:gd name="T7" fmla="*/ 0 h 81"/>
              <a:gd name="T8" fmla="*/ 1 w 59"/>
              <a:gd name="T9" fmla="*/ 0 h 81"/>
            </a:gdLst>
            <a:ahLst/>
            <a:cxnLst>
              <a:cxn ang="0">
                <a:pos x="T0" y="T1"/>
              </a:cxn>
              <a:cxn ang="0">
                <a:pos x="T2" y="T3"/>
              </a:cxn>
              <a:cxn ang="0">
                <a:pos x="T4" y="T5"/>
              </a:cxn>
              <a:cxn ang="0">
                <a:pos x="T6" y="T7"/>
              </a:cxn>
              <a:cxn ang="0">
                <a:pos x="T8" y="T9"/>
              </a:cxn>
            </a:cxnLst>
            <a:rect l="0" t="0" r="r" b="b"/>
            <a:pathLst>
              <a:path w="59" h="81">
                <a:moveTo>
                  <a:pt x="1" y="0"/>
                </a:moveTo>
                <a:cubicBezTo>
                  <a:pt x="0" y="19"/>
                  <a:pt x="3" y="56"/>
                  <a:pt x="4" y="81"/>
                </a:cubicBezTo>
                <a:cubicBezTo>
                  <a:pt x="58" y="81"/>
                  <a:pt x="58" y="81"/>
                  <a:pt x="58" y="81"/>
                </a:cubicBezTo>
                <a:cubicBezTo>
                  <a:pt x="57" y="37"/>
                  <a:pt x="59" y="13"/>
                  <a:pt x="59" y="0"/>
                </a:cubicBezTo>
                <a:lnTo>
                  <a:pt x="1"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1" name="Freeform 314">
            <a:extLst>
              <a:ext uri="{FF2B5EF4-FFF2-40B4-BE49-F238E27FC236}">
                <a16:creationId xmlns:a16="http://schemas.microsoft.com/office/drawing/2014/main" id="{F0E78F62-E2DD-47FF-85A0-D1E83DEDF717}"/>
              </a:ext>
            </a:extLst>
          </p:cNvPr>
          <p:cNvSpPr>
            <a:spLocks/>
          </p:cNvSpPr>
          <p:nvPr/>
        </p:nvSpPr>
        <p:spPr bwMode="auto">
          <a:xfrm>
            <a:off x="7449105" y="3345577"/>
            <a:ext cx="55004" cy="166846"/>
          </a:xfrm>
          <a:custGeom>
            <a:avLst/>
            <a:gdLst>
              <a:gd name="T0" fmla="*/ 3 w 27"/>
              <a:gd name="T1" fmla="*/ 0 h 81"/>
              <a:gd name="T2" fmla="*/ 2 w 27"/>
              <a:gd name="T3" fmla="*/ 8 h 81"/>
              <a:gd name="T4" fmla="*/ 1 w 27"/>
              <a:gd name="T5" fmla="*/ 81 h 81"/>
              <a:gd name="T6" fmla="*/ 27 w 27"/>
              <a:gd name="T7" fmla="*/ 81 h 81"/>
              <a:gd name="T8" fmla="*/ 27 w 27"/>
              <a:gd name="T9" fmla="*/ 0 h 81"/>
              <a:gd name="T10" fmla="*/ 3 w 27"/>
              <a:gd name="T11" fmla="*/ 0 h 81"/>
            </a:gdLst>
            <a:ahLst/>
            <a:cxnLst>
              <a:cxn ang="0">
                <a:pos x="T0" y="T1"/>
              </a:cxn>
              <a:cxn ang="0">
                <a:pos x="T2" y="T3"/>
              </a:cxn>
              <a:cxn ang="0">
                <a:pos x="T4" y="T5"/>
              </a:cxn>
              <a:cxn ang="0">
                <a:pos x="T6" y="T7"/>
              </a:cxn>
              <a:cxn ang="0">
                <a:pos x="T8" y="T9"/>
              </a:cxn>
              <a:cxn ang="0">
                <a:pos x="T10" y="T11"/>
              </a:cxn>
            </a:cxnLst>
            <a:rect l="0" t="0" r="r" b="b"/>
            <a:pathLst>
              <a:path w="27" h="81">
                <a:moveTo>
                  <a:pt x="3" y="0"/>
                </a:moveTo>
                <a:cubicBezTo>
                  <a:pt x="2" y="3"/>
                  <a:pt x="2" y="6"/>
                  <a:pt x="2" y="8"/>
                </a:cubicBezTo>
                <a:cubicBezTo>
                  <a:pt x="2" y="30"/>
                  <a:pt x="0" y="57"/>
                  <a:pt x="1" y="81"/>
                </a:cubicBezTo>
                <a:cubicBezTo>
                  <a:pt x="27" y="81"/>
                  <a:pt x="27" y="81"/>
                  <a:pt x="27" y="81"/>
                </a:cubicBezTo>
                <a:cubicBezTo>
                  <a:pt x="27" y="0"/>
                  <a:pt x="27" y="0"/>
                  <a:pt x="27" y="0"/>
                </a:cubicBezTo>
                <a:lnTo>
                  <a:pt x="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2" name="Freeform 315">
            <a:extLst>
              <a:ext uri="{FF2B5EF4-FFF2-40B4-BE49-F238E27FC236}">
                <a16:creationId xmlns:a16="http://schemas.microsoft.com/office/drawing/2014/main" id="{92D0A8CC-7C14-4D3A-986D-B3125566DEBD}"/>
              </a:ext>
            </a:extLst>
          </p:cNvPr>
          <p:cNvSpPr>
            <a:spLocks/>
          </p:cNvSpPr>
          <p:nvPr/>
        </p:nvSpPr>
        <p:spPr bwMode="auto">
          <a:xfrm>
            <a:off x="7241923" y="3345577"/>
            <a:ext cx="124676" cy="166846"/>
          </a:xfrm>
          <a:custGeom>
            <a:avLst/>
            <a:gdLst>
              <a:gd name="T0" fmla="*/ 3 w 61"/>
              <a:gd name="T1" fmla="*/ 0 h 81"/>
              <a:gd name="T2" fmla="*/ 2 w 61"/>
              <a:gd name="T3" fmla="*/ 12 h 81"/>
              <a:gd name="T4" fmla="*/ 1 w 61"/>
              <a:gd name="T5" fmla="*/ 81 h 81"/>
              <a:gd name="T6" fmla="*/ 60 w 61"/>
              <a:gd name="T7" fmla="*/ 81 h 81"/>
              <a:gd name="T8" fmla="*/ 61 w 61"/>
              <a:gd name="T9" fmla="*/ 44 h 81"/>
              <a:gd name="T10" fmla="*/ 60 w 61"/>
              <a:gd name="T11" fmla="*/ 12 h 81"/>
              <a:gd name="T12" fmla="*/ 59 w 61"/>
              <a:gd name="T13" fmla="*/ 0 h 81"/>
              <a:gd name="T14" fmla="*/ 3 w 6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1">
                <a:moveTo>
                  <a:pt x="3" y="0"/>
                </a:moveTo>
                <a:cubicBezTo>
                  <a:pt x="2" y="4"/>
                  <a:pt x="2" y="8"/>
                  <a:pt x="2" y="12"/>
                </a:cubicBezTo>
                <a:cubicBezTo>
                  <a:pt x="2" y="32"/>
                  <a:pt x="0" y="58"/>
                  <a:pt x="1" y="81"/>
                </a:cubicBezTo>
                <a:cubicBezTo>
                  <a:pt x="60" y="81"/>
                  <a:pt x="60" y="81"/>
                  <a:pt x="60" y="81"/>
                </a:cubicBezTo>
                <a:cubicBezTo>
                  <a:pt x="60" y="69"/>
                  <a:pt x="61" y="56"/>
                  <a:pt x="61" y="44"/>
                </a:cubicBezTo>
                <a:cubicBezTo>
                  <a:pt x="61" y="33"/>
                  <a:pt x="60" y="22"/>
                  <a:pt x="60" y="12"/>
                </a:cubicBezTo>
                <a:cubicBezTo>
                  <a:pt x="61" y="8"/>
                  <a:pt x="60" y="4"/>
                  <a:pt x="59"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3" name="Freeform 316">
            <a:extLst>
              <a:ext uri="{FF2B5EF4-FFF2-40B4-BE49-F238E27FC236}">
                <a16:creationId xmlns:a16="http://schemas.microsoft.com/office/drawing/2014/main" id="{B6491F31-A001-409B-AB24-DC12A386BBC5}"/>
              </a:ext>
            </a:extLst>
          </p:cNvPr>
          <p:cNvSpPr>
            <a:spLocks/>
          </p:cNvSpPr>
          <p:nvPr/>
        </p:nvSpPr>
        <p:spPr bwMode="auto">
          <a:xfrm>
            <a:off x="7042074" y="3345577"/>
            <a:ext cx="126510" cy="166846"/>
          </a:xfrm>
          <a:custGeom>
            <a:avLst/>
            <a:gdLst>
              <a:gd name="T0" fmla="*/ 3 w 61"/>
              <a:gd name="T1" fmla="*/ 0 h 81"/>
              <a:gd name="T2" fmla="*/ 2 w 61"/>
              <a:gd name="T3" fmla="*/ 13 h 81"/>
              <a:gd name="T4" fmla="*/ 1 w 61"/>
              <a:gd name="T5" fmla="*/ 81 h 81"/>
              <a:gd name="T6" fmla="*/ 60 w 61"/>
              <a:gd name="T7" fmla="*/ 81 h 81"/>
              <a:gd name="T8" fmla="*/ 61 w 61"/>
              <a:gd name="T9" fmla="*/ 45 h 81"/>
              <a:gd name="T10" fmla="*/ 60 w 61"/>
              <a:gd name="T11" fmla="*/ 13 h 81"/>
              <a:gd name="T12" fmla="*/ 59 w 61"/>
              <a:gd name="T13" fmla="*/ 0 h 81"/>
              <a:gd name="T14" fmla="*/ 3 w 6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1">
                <a:moveTo>
                  <a:pt x="3" y="0"/>
                </a:moveTo>
                <a:cubicBezTo>
                  <a:pt x="2" y="4"/>
                  <a:pt x="2" y="9"/>
                  <a:pt x="2" y="13"/>
                </a:cubicBezTo>
                <a:cubicBezTo>
                  <a:pt x="2" y="33"/>
                  <a:pt x="0" y="58"/>
                  <a:pt x="1" y="81"/>
                </a:cubicBezTo>
                <a:cubicBezTo>
                  <a:pt x="60" y="81"/>
                  <a:pt x="60" y="81"/>
                  <a:pt x="60" y="81"/>
                </a:cubicBezTo>
                <a:cubicBezTo>
                  <a:pt x="60" y="69"/>
                  <a:pt x="61" y="57"/>
                  <a:pt x="61" y="45"/>
                </a:cubicBezTo>
                <a:cubicBezTo>
                  <a:pt x="61" y="34"/>
                  <a:pt x="60" y="23"/>
                  <a:pt x="60" y="13"/>
                </a:cubicBezTo>
                <a:cubicBezTo>
                  <a:pt x="61" y="8"/>
                  <a:pt x="60" y="4"/>
                  <a:pt x="59" y="0"/>
                </a:cubicBezTo>
                <a:lnTo>
                  <a:pt x="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4" name="Freeform 317">
            <a:extLst>
              <a:ext uri="{FF2B5EF4-FFF2-40B4-BE49-F238E27FC236}">
                <a16:creationId xmlns:a16="http://schemas.microsoft.com/office/drawing/2014/main" id="{34B56637-F366-435E-9CF1-68E4040FD9BB}"/>
              </a:ext>
            </a:extLst>
          </p:cNvPr>
          <p:cNvSpPr>
            <a:spLocks/>
          </p:cNvSpPr>
          <p:nvPr/>
        </p:nvSpPr>
        <p:spPr bwMode="auto">
          <a:xfrm>
            <a:off x="6855059" y="3345577"/>
            <a:ext cx="99008" cy="166846"/>
          </a:xfrm>
          <a:custGeom>
            <a:avLst/>
            <a:gdLst>
              <a:gd name="T0" fmla="*/ 0 w 48"/>
              <a:gd name="T1" fmla="*/ 0 h 81"/>
              <a:gd name="T2" fmla="*/ 0 w 48"/>
              <a:gd name="T3" fmla="*/ 81 h 81"/>
              <a:gd name="T4" fmla="*/ 47 w 48"/>
              <a:gd name="T5" fmla="*/ 81 h 81"/>
              <a:gd name="T6" fmla="*/ 48 w 48"/>
              <a:gd name="T7" fmla="*/ 45 h 81"/>
              <a:gd name="T8" fmla="*/ 47 w 48"/>
              <a:gd name="T9" fmla="*/ 13 h 81"/>
              <a:gd name="T10" fmla="*/ 46 w 48"/>
              <a:gd name="T11" fmla="*/ 0 h 81"/>
              <a:gd name="T12" fmla="*/ 0 w 4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8" h="81">
                <a:moveTo>
                  <a:pt x="0" y="0"/>
                </a:moveTo>
                <a:cubicBezTo>
                  <a:pt x="0" y="81"/>
                  <a:pt x="0" y="81"/>
                  <a:pt x="0" y="81"/>
                </a:cubicBezTo>
                <a:cubicBezTo>
                  <a:pt x="47" y="81"/>
                  <a:pt x="47" y="81"/>
                  <a:pt x="47" y="81"/>
                </a:cubicBezTo>
                <a:cubicBezTo>
                  <a:pt x="47" y="69"/>
                  <a:pt x="48" y="57"/>
                  <a:pt x="48" y="45"/>
                </a:cubicBezTo>
                <a:cubicBezTo>
                  <a:pt x="48" y="34"/>
                  <a:pt x="46" y="23"/>
                  <a:pt x="47" y="13"/>
                </a:cubicBezTo>
                <a:cubicBezTo>
                  <a:pt x="48" y="8"/>
                  <a:pt x="47" y="4"/>
                  <a:pt x="46"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5" name="Freeform 318">
            <a:extLst>
              <a:ext uri="{FF2B5EF4-FFF2-40B4-BE49-F238E27FC236}">
                <a16:creationId xmlns:a16="http://schemas.microsoft.com/office/drawing/2014/main" id="{12E33007-3648-4FD9-86E4-A413502791C8}"/>
              </a:ext>
            </a:extLst>
          </p:cNvPr>
          <p:cNvSpPr>
            <a:spLocks/>
          </p:cNvSpPr>
          <p:nvPr/>
        </p:nvSpPr>
        <p:spPr bwMode="auto">
          <a:xfrm>
            <a:off x="7346431" y="3345577"/>
            <a:ext cx="119176" cy="166846"/>
          </a:xfrm>
          <a:custGeom>
            <a:avLst/>
            <a:gdLst>
              <a:gd name="T0" fmla="*/ 0 w 58"/>
              <a:gd name="T1" fmla="*/ 0 h 81"/>
              <a:gd name="T2" fmla="*/ 3 w 58"/>
              <a:gd name="T3" fmla="*/ 81 h 81"/>
              <a:gd name="T4" fmla="*/ 57 w 58"/>
              <a:gd name="T5" fmla="*/ 81 h 81"/>
              <a:gd name="T6" fmla="*/ 58 w 58"/>
              <a:gd name="T7" fmla="*/ 0 h 81"/>
              <a:gd name="T8" fmla="*/ 0 w 58"/>
              <a:gd name="T9" fmla="*/ 0 h 81"/>
            </a:gdLst>
            <a:ahLst/>
            <a:cxnLst>
              <a:cxn ang="0">
                <a:pos x="T0" y="T1"/>
              </a:cxn>
              <a:cxn ang="0">
                <a:pos x="T2" y="T3"/>
              </a:cxn>
              <a:cxn ang="0">
                <a:pos x="T4" y="T5"/>
              </a:cxn>
              <a:cxn ang="0">
                <a:pos x="T6" y="T7"/>
              </a:cxn>
              <a:cxn ang="0">
                <a:pos x="T8" y="T9"/>
              </a:cxn>
            </a:cxnLst>
            <a:rect l="0" t="0" r="r" b="b"/>
            <a:pathLst>
              <a:path w="58" h="81">
                <a:moveTo>
                  <a:pt x="0" y="0"/>
                </a:moveTo>
                <a:cubicBezTo>
                  <a:pt x="0" y="19"/>
                  <a:pt x="2" y="56"/>
                  <a:pt x="3" y="81"/>
                </a:cubicBezTo>
                <a:cubicBezTo>
                  <a:pt x="57" y="81"/>
                  <a:pt x="57" y="81"/>
                  <a:pt x="57" y="81"/>
                </a:cubicBezTo>
                <a:cubicBezTo>
                  <a:pt x="56" y="37"/>
                  <a:pt x="58" y="13"/>
                  <a:pt x="58"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6" name="Freeform 319">
            <a:extLst>
              <a:ext uri="{FF2B5EF4-FFF2-40B4-BE49-F238E27FC236}">
                <a16:creationId xmlns:a16="http://schemas.microsoft.com/office/drawing/2014/main" id="{72F81EEC-93DB-4B35-B085-EA0A14473B9C}"/>
              </a:ext>
            </a:extLst>
          </p:cNvPr>
          <p:cNvSpPr>
            <a:spLocks/>
          </p:cNvSpPr>
          <p:nvPr/>
        </p:nvSpPr>
        <p:spPr bwMode="auto">
          <a:xfrm>
            <a:off x="7139249" y="3345577"/>
            <a:ext cx="119176" cy="166846"/>
          </a:xfrm>
          <a:custGeom>
            <a:avLst/>
            <a:gdLst>
              <a:gd name="T0" fmla="*/ 1 w 58"/>
              <a:gd name="T1" fmla="*/ 0 h 81"/>
              <a:gd name="T2" fmla="*/ 3 w 58"/>
              <a:gd name="T3" fmla="*/ 81 h 81"/>
              <a:gd name="T4" fmla="*/ 57 w 58"/>
              <a:gd name="T5" fmla="*/ 81 h 81"/>
              <a:gd name="T6" fmla="*/ 58 w 58"/>
              <a:gd name="T7" fmla="*/ 0 h 81"/>
              <a:gd name="T8" fmla="*/ 1 w 58"/>
              <a:gd name="T9" fmla="*/ 0 h 81"/>
            </a:gdLst>
            <a:ahLst/>
            <a:cxnLst>
              <a:cxn ang="0">
                <a:pos x="T0" y="T1"/>
              </a:cxn>
              <a:cxn ang="0">
                <a:pos x="T2" y="T3"/>
              </a:cxn>
              <a:cxn ang="0">
                <a:pos x="T4" y="T5"/>
              </a:cxn>
              <a:cxn ang="0">
                <a:pos x="T6" y="T7"/>
              </a:cxn>
              <a:cxn ang="0">
                <a:pos x="T8" y="T9"/>
              </a:cxn>
            </a:cxnLst>
            <a:rect l="0" t="0" r="r" b="b"/>
            <a:pathLst>
              <a:path w="58" h="81">
                <a:moveTo>
                  <a:pt x="1" y="0"/>
                </a:moveTo>
                <a:cubicBezTo>
                  <a:pt x="0" y="19"/>
                  <a:pt x="2" y="56"/>
                  <a:pt x="3" y="81"/>
                </a:cubicBezTo>
                <a:cubicBezTo>
                  <a:pt x="57" y="81"/>
                  <a:pt x="57" y="81"/>
                  <a:pt x="57" y="81"/>
                </a:cubicBezTo>
                <a:cubicBezTo>
                  <a:pt x="56" y="37"/>
                  <a:pt x="58" y="13"/>
                  <a:pt x="58"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7" name="Freeform 320">
            <a:extLst>
              <a:ext uri="{FF2B5EF4-FFF2-40B4-BE49-F238E27FC236}">
                <a16:creationId xmlns:a16="http://schemas.microsoft.com/office/drawing/2014/main" id="{985C37E3-E1B4-4C59-9F3A-2793152DD942}"/>
              </a:ext>
            </a:extLst>
          </p:cNvPr>
          <p:cNvSpPr>
            <a:spLocks/>
          </p:cNvSpPr>
          <p:nvPr/>
        </p:nvSpPr>
        <p:spPr bwMode="auto">
          <a:xfrm>
            <a:off x="5439617" y="3345577"/>
            <a:ext cx="104509" cy="166846"/>
          </a:xfrm>
          <a:custGeom>
            <a:avLst/>
            <a:gdLst>
              <a:gd name="T0" fmla="*/ 3 w 51"/>
              <a:gd name="T1" fmla="*/ 0 h 81"/>
              <a:gd name="T2" fmla="*/ 3 w 51"/>
              <a:gd name="T3" fmla="*/ 0 h 81"/>
              <a:gd name="T4" fmla="*/ 2 w 51"/>
              <a:gd name="T5" fmla="*/ 81 h 81"/>
              <a:gd name="T6" fmla="*/ 51 w 51"/>
              <a:gd name="T7" fmla="*/ 81 h 81"/>
              <a:gd name="T8" fmla="*/ 51 w 51"/>
              <a:gd name="T9" fmla="*/ 0 h 81"/>
              <a:gd name="T10" fmla="*/ 3 w 51"/>
              <a:gd name="T11" fmla="*/ 0 h 81"/>
            </a:gdLst>
            <a:ahLst/>
            <a:cxnLst>
              <a:cxn ang="0">
                <a:pos x="T0" y="T1"/>
              </a:cxn>
              <a:cxn ang="0">
                <a:pos x="T2" y="T3"/>
              </a:cxn>
              <a:cxn ang="0">
                <a:pos x="T4" y="T5"/>
              </a:cxn>
              <a:cxn ang="0">
                <a:pos x="T6" y="T7"/>
              </a:cxn>
              <a:cxn ang="0">
                <a:pos x="T8" y="T9"/>
              </a:cxn>
              <a:cxn ang="0">
                <a:pos x="T10" y="T11"/>
              </a:cxn>
            </a:cxnLst>
            <a:rect l="0" t="0" r="r" b="b"/>
            <a:pathLst>
              <a:path w="51" h="81">
                <a:moveTo>
                  <a:pt x="3" y="0"/>
                </a:moveTo>
                <a:cubicBezTo>
                  <a:pt x="3" y="0"/>
                  <a:pt x="3" y="0"/>
                  <a:pt x="3" y="0"/>
                </a:cubicBezTo>
                <a:cubicBezTo>
                  <a:pt x="3" y="24"/>
                  <a:pt x="0" y="55"/>
                  <a:pt x="2" y="81"/>
                </a:cubicBezTo>
                <a:cubicBezTo>
                  <a:pt x="51" y="81"/>
                  <a:pt x="51" y="81"/>
                  <a:pt x="51" y="81"/>
                </a:cubicBezTo>
                <a:cubicBezTo>
                  <a:pt x="51" y="0"/>
                  <a:pt x="51" y="0"/>
                  <a:pt x="51"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8" name="Freeform 321">
            <a:extLst>
              <a:ext uri="{FF2B5EF4-FFF2-40B4-BE49-F238E27FC236}">
                <a16:creationId xmlns:a16="http://schemas.microsoft.com/office/drawing/2014/main" id="{E6E7B0C8-813F-47E5-A3C2-40E124F64455}"/>
              </a:ext>
            </a:extLst>
          </p:cNvPr>
          <p:cNvSpPr>
            <a:spLocks/>
          </p:cNvSpPr>
          <p:nvPr/>
        </p:nvSpPr>
        <p:spPr bwMode="auto">
          <a:xfrm>
            <a:off x="5335110" y="3345577"/>
            <a:ext cx="128343" cy="166846"/>
          </a:xfrm>
          <a:custGeom>
            <a:avLst/>
            <a:gdLst>
              <a:gd name="T0" fmla="*/ 3 w 63"/>
              <a:gd name="T1" fmla="*/ 0 h 81"/>
              <a:gd name="T2" fmla="*/ 3 w 63"/>
              <a:gd name="T3" fmla="*/ 2 h 81"/>
              <a:gd name="T4" fmla="*/ 1 w 63"/>
              <a:gd name="T5" fmla="*/ 81 h 81"/>
              <a:gd name="T6" fmla="*/ 61 w 63"/>
              <a:gd name="T7" fmla="*/ 81 h 81"/>
              <a:gd name="T8" fmla="*/ 63 w 63"/>
              <a:gd name="T9" fmla="*/ 36 h 81"/>
              <a:gd name="T10" fmla="*/ 62 w 63"/>
              <a:gd name="T11" fmla="*/ 2 h 81"/>
              <a:gd name="T12" fmla="*/ 62 w 63"/>
              <a:gd name="T13" fmla="*/ 0 h 81"/>
              <a:gd name="T14" fmla="*/ 3 w 63"/>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1">
                <a:moveTo>
                  <a:pt x="3" y="0"/>
                </a:moveTo>
                <a:cubicBezTo>
                  <a:pt x="3" y="2"/>
                  <a:pt x="3" y="2"/>
                  <a:pt x="3" y="2"/>
                </a:cubicBezTo>
                <a:cubicBezTo>
                  <a:pt x="2" y="25"/>
                  <a:pt x="0" y="55"/>
                  <a:pt x="1" y="81"/>
                </a:cubicBezTo>
                <a:cubicBezTo>
                  <a:pt x="61" y="81"/>
                  <a:pt x="61" y="81"/>
                  <a:pt x="61" y="81"/>
                </a:cubicBezTo>
                <a:cubicBezTo>
                  <a:pt x="62" y="66"/>
                  <a:pt x="63" y="51"/>
                  <a:pt x="63" y="36"/>
                </a:cubicBezTo>
                <a:cubicBezTo>
                  <a:pt x="63" y="25"/>
                  <a:pt x="61" y="13"/>
                  <a:pt x="62" y="2"/>
                </a:cubicBezTo>
                <a:cubicBezTo>
                  <a:pt x="62" y="1"/>
                  <a:pt x="62" y="1"/>
                  <a:pt x="62" y="0"/>
                </a:cubicBezTo>
                <a:lnTo>
                  <a:pt x="3"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9" name="Freeform 322">
            <a:extLst>
              <a:ext uri="{FF2B5EF4-FFF2-40B4-BE49-F238E27FC236}">
                <a16:creationId xmlns:a16="http://schemas.microsoft.com/office/drawing/2014/main" id="{EDFB9A68-0C9C-4FE0-A54F-311784CD3FA0}"/>
              </a:ext>
            </a:extLst>
          </p:cNvPr>
          <p:cNvSpPr>
            <a:spLocks/>
          </p:cNvSpPr>
          <p:nvPr/>
        </p:nvSpPr>
        <p:spPr bwMode="auto">
          <a:xfrm>
            <a:off x="5118760" y="3345577"/>
            <a:ext cx="128343" cy="166846"/>
          </a:xfrm>
          <a:custGeom>
            <a:avLst/>
            <a:gdLst>
              <a:gd name="T0" fmla="*/ 3 w 63"/>
              <a:gd name="T1" fmla="*/ 0 h 81"/>
              <a:gd name="T2" fmla="*/ 2 w 63"/>
              <a:gd name="T3" fmla="*/ 81 h 81"/>
              <a:gd name="T4" fmla="*/ 61 w 63"/>
              <a:gd name="T5" fmla="*/ 81 h 81"/>
              <a:gd name="T6" fmla="*/ 63 w 63"/>
              <a:gd name="T7" fmla="*/ 33 h 81"/>
              <a:gd name="T8" fmla="*/ 62 w 63"/>
              <a:gd name="T9" fmla="*/ 0 h 81"/>
              <a:gd name="T10" fmla="*/ 3 w 63"/>
              <a:gd name="T11" fmla="*/ 0 h 81"/>
            </a:gdLst>
            <a:ahLst/>
            <a:cxnLst>
              <a:cxn ang="0">
                <a:pos x="T0" y="T1"/>
              </a:cxn>
              <a:cxn ang="0">
                <a:pos x="T2" y="T3"/>
              </a:cxn>
              <a:cxn ang="0">
                <a:pos x="T4" y="T5"/>
              </a:cxn>
              <a:cxn ang="0">
                <a:pos x="T6" y="T7"/>
              </a:cxn>
              <a:cxn ang="0">
                <a:pos x="T8" y="T9"/>
              </a:cxn>
              <a:cxn ang="0">
                <a:pos x="T10" y="T11"/>
              </a:cxn>
            </a:cxnLst>
            <a:rect l="0" t="0" r="r" b="b"/>
            <a:pathLst>
              <a:path w="63" h="81">
                <a:moveTo>
                  <a:pt x="3" y="0"/>
                </a:moveTo>
                <a:cubicBezTo>
                  <a:pt x="2" y="24"/>
                  <a:pt x="0" y="55"/>
                  <a:pt x="2" y="81"/>
                </a:cubicBezTo>
                <a:cubicBezTo>
                  <a:pt x="61" y="81"/>
                  <a:pt x="61" y="81"/>
                  <a:pt x="61" y="81"/>
                </a:cubicBezTo>
                <a:cubicBezTo>
                  <a:pt x="63" y="65"/>
                  <a:pt x="63" y="49"/>
                  <a:pt x="63" y="33"/>
                </a:cubicBezTo>
                <a:cubicBezTo>
                  <a:pt x="63" y="22"/>
                  <a:pt x="62" y="11"/>
                  <a:pt x="62" y="0"/>
                </a:cubicBezTo>
                <a:lnTo>
                  <a:pt x="3"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0" name="Freeform 323">
            <a:extLst>
              <a:ext uri="{FF2B5EF4-FFF2-40B4-BE49-F238E27FC236}">
                <a16:creationId xmlns:a16="http://schemas.microsoft.com/office/drawing/2014/main" id="{3FB295D6-6FBA-4B08-B5E6-3599CFBB53E0}"/>
              </a:ext>
            </a:extLst>
          </p:cNvPr>
          <p:cNvSpPr>
            <a:spLocks/>
          </p:cNvSpPr>
          <p:nvPr/>
        </p:nvSpPr>
        <p:spPr bwMode="auto">
          <a:xfrm>
            <a:off x="4898743" y="3345577"/>
            <a:ext cx="130177" cy="166846"/>
          </a:xfrm>
          <a:custGeom>
            <a:avLst/>
            <a:gdLst>
              <a:gd name="T0" fmla="*/ 3 w 63"/>
              <a:gd name="T1" fmla="*/ 0 h 81"/>
              <a:gd name="T2" fmla="*/ 1 w 63"/>
              <a:gd name="T3" fmla="*/ 81 h 81"/>
              <a:gd name="T4" fmla="*/ 61 w 63"/>
              <a:gd name="T5" fmla="*/ 81 h 81"/>
              <a:gd name="T6" fmla="*/ 63 w 63"/>
              <a:gd name="T7" fmla="*/ 33 h 81"/>
              <a:gd name="T8" fmla="*/ 62 w 63"/>
              <a:gd name="T9" fmla="*/ 0 h 81"/>
              <a:gd name="T10" fmla="*/ 3 w 63"/>
              <a:gd name="T11" fmla="*/ 0 h 81"/>
            </a:gdLst>
            <a:ahLst/>
            <a:cxnLst>
              <a:cxn ang="0">
                <a:pos x="T0" y="T1"/>
              </a:cxn>
              <a:cxn ang="0">
                <a:pos x="T2" y="T3"/>
              </a:cxn>
              <a:cxn ang="0">
                <a:pos x="T4" y="T5"/>
              </a:cxn>
              <a:cxn ang="0">
                <a:pos x="T6" y="T7"/>
              </a:cxn>
              <a:cxn ang="0">
                <a:pos x="T8" y="T9"/>
              </a:cxn>
              <a:cxn ang="0">
                <a:pos x="T10" y="T11"/>
              </a:cxn>
            </a:cxnLst>
            <a:rect l="0" t="0" r="r" b="b"/>
            <a:pathLst>
              <a:path w="63" h="81">
                <a:moveTo>
                  <a:pt x="3" y="0"/>
                </a:moveTo>
                <a:cubicBezTo>
                  <a:pt x="2" y="24"/>
                  <a:pt x="0" y="55"/>
                  <a:pt x="1" y="81"/>
                </a:cubicBezTo>
                <a:cubicBezTo>
                  <a:pt x="61" y="81"/>
                  <a:pt x="61" y="81"/>
                  <a:pt x="61" y="81"/>
                </a:cubicBezTo>
                <a:cubicBezTo>
                  <a:pt x="62" y="65"/>
                  <a:pt x="63" y="49"/>
                  <a:pt x="63" y="33"/>
                </a:cubicBezTo>
                <a:cubicBezTo>
                  <a:pt x="63" y="22"/>
                  <a:pt x="61" y="11"/>
                  <a:pt x="62" y="0"/>
                </a:cubicBezTo>
                <a:lnTo>
                  <a:pt x="3"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1" name="Freeform 324">
            <a:extLst>
              <a:ext uri="{FF2B5EF4-FFF2-40B4-BE49-F238E27FC236}">
                <a16:creationId xmlns:a16="http://schemas.microsoft.com/office/drawing/2014/main" id="{45657F3F-9285-4DBB-BEEF-C8BE578BA789}"/>
              </a:ext>
            </a:extLst>
          </p:cNvPr>
          <p:cNvSpPr>
            <a:spLocks/>
          </p:cNvSpPr>
          <p:nvPr/>
        </p:nvSpPr>
        <p:spPr bwMode="auto">
          <a:xfrm>
            <a:off x="5232435" y="3345577"/>
            <a:ext cx="121009" cy="166846"/>
          </a:xfrm>
          <a:custGeom>
            <a:avLst/>
            <a:gdLst>
              <a:gd name="T0" fmla="*/ 0 w 59"/>
              <a:gd name="T1" fmla="*/ 0 h 81"/>
              <a:gd name="T2" fmla="*/ 3 w 59"/>
              <a:gd name="T3" fmla="*/ 81 h 81"/>
              <a:gd name="T4" fmla="*/ 58 w 59"/>
              <a:gd name="T5" fmla="*/ 81 h 81"/>
              <a:gd name="T6" fmla="*/ 59 w 59"/>
              <a:gd name="T7" fmla="*/ 0 h 81"/>
              <a:gd name="T8" fmla="*/ 0 w 59"/>
              <a:gd name="T9" fmla="*/ 0 h 81"/>
            </a:gdLst>
            <a:ahLst/>
            <a:cxnLst>
              <a:cxn ang="0">
                <a:pos x="T0" y="T1"/>
              </a:cxn>
              <a:cxn ang="0">
                <a:pos x="T2" y="T3"/>
              </a:cxn>
              <a:cxn ang="0">
                <a:pos x="T4" y="T5"/>
              </a:cxn>
              <a:cxn ang="0">
                <a:pos x="T6" y="T7"/>
              </a:cxn>
              <a:cxn ang="0">
                <a:pos x="T8" y="T9"/>
              </a:cxn>
            </a:cxnLst>
            <a:rect l="0" t="0" r="r" b="b"/>
            <a:pathLst>
              <a:path w="59" h="81">
                <a:moveTo>
                  <a:pt x="0" y="0"/>
                </a:moveTo>
                <a:cubicBezTo>
                  <a:pt x="0" y="24"/>
                  <a:pt x="2" y="60"/>
                  <a:pt x="3" y="81"/>
                </a:cubicBezTo>
                <a:cubicBezTo>
                  <a:pt x="58" y="81"/>
                  <a:pt x="58" y="81"/>
                  <a:pt x="58" y="81"/>
                </a:cubicBezTo>
                <a:cubicBezTo>
                  <a:pt x="57" y="42"/>
                  <a:pt x="58" y="17"/>
                  <a:pt x="59"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2" name="Freeform 325">
            <a:extLst>
              <a:ext uri="{FF2B5EF4-FFF2-40B4-BE49-F238E27FC236}">
                <a16:creationId xmlns:a16="http://schemas.microsoft.com/office/drawing/2014/main" id="{0E50E8D0-04CD-40A8-952E-8B78F0934257}"/>
              </a:ext>
            </a:extLst>
          </p:cNvPr>
          <p:cNvSpPr>
            <a:spLocks/>
          </p:cNvSpPr>
          <p:nvPr/>
        </p:nvSpPr>
        <p:spPr bwMode="auto">
          <a:xfrm>
            <a:off x="5010584" y="3345577"/>
            <a:ext cx="121009" cy="166846"/>
          </a:xfrm>
          <a:custGeom>
            <a:avLst/>
            <a:gdLst>
              <a:gd name="T0" fmla="*/ 0 w 59"/>
              <a:gd name="T1" fmla="*/ 0 h 81"/>
              <a:gd name="T2" fmla="*/ 3 w 59"/>
              <a:gd name="T3" fmla="*/ 81 h 81"/>
              <a:gd name="T4" fmla="*/ 58 w 59"/>
              <a:gd name="T5" fmla="*/ 81 h 81"/>
              <a:gd name="T6" fmla="*/ 59 w 59"/>
              <a:gd name="T7" fmla="*/ 0 h 81"/>
              <a:gd name="T8" fmla="*/ 0 w 59"/>
              <a:gd name="T9" fmla="*/ 0 h 81"/>
            </a:gdLst>
            <a:ahLst/>
            <a:cxnLst>
              <a:cxn ang="0">
                <a:pos x="T0" y="T1"/>
              </a:cxn>
              <a:cxn ang="0">
                <a:pos x="T2" y="T3"/>
              </a:cxn>
              <a:cxn ang="0">
                <a:pos x="T4" y="T5"/>
              </a:cxn>
              <a:cxn ang="0">
                <a:pos x="T6" y="T7"/>
              </a:cxn>
              <a:cxn ang="0">
                <a:pos x="T8" y="T9"/>
              </a:cxn>
            </a:cxnLst>
            <a:rect l="0" t="0" r="r" b="b"/>
            <a:pathLst>
              <a:path w="59" h="81">
                <a:moveTo>
                  <a:pt x="0" y="0"/>
                </a:moveTo>
                <a:cubicBezTo>
                  <a:pt x="1" y="25"/>
                  <a:pt x="3" y="61"/>
                  <a:pt x="3" y="81"/>
                </a:cubicBezTo>
                <a:cubicBezTo>
                  <a:pt x="58" y="81"/>
                  <a:pt x="58" y="81"/>
                  <a:pt x="58" y="81"/>
                </a:cubicBezTo>
                <a:cubicBezTo>
                  <a:pt x="57" y="42"/>
                  <a:pt x="58" y="17"/>
                  <a:pt x="59"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3" name="Freeform 326">
            <a:extLst>
              <a:ext uri="{FF2B5EF4-FFF2-40B4-BE49-F238E27FC236}">
                <a16:creationId xmlns:a16="http://schemas.microsoft.com/office/drawing/2014/main" id="{B5717E08-B330-485A-B0DA-D39E9346CDDC}"/>
              </a:ext>
            </a:extLst>
          </p:cNvPr>
          <p:cNvSpPr>
            <a:spLocks/>
          </p:cNvSpPr>
          <p:nvPr/>
        </p:nvSpPr>
        <p:spPr bwMode="auto">
          <a:xfrm>
            <a:off x="4865739" y="3345577"/>
            <a:ext cx="49504" cy="166846"/>
          </a:xfrm>
          <a:custGeom>
            <a:avLst/>
            <a:gdLst>
              <a:gd name="T0" fmla="*/ 23 w 24"/>
              <a:gd name="T1" fmla="*/ 81 h 81"/>
              <a:gd name="T2" fmla="*/ 24 w 24"/>
              <a:gd name="T3" fmla="*/ 0 h 81"/>
              <a:gd name="T4" fmla="*/ 0 w 24"/>
              <a:gd name="T5" fmla="*/ 0 h 81"/>
              <a:gd name="T6" fmla="*/ 0 w 24"/>
              <a:gd name="T7" fmla="*/ 81 h 81"/>
              <a:gd name="T8" fmla="*/ 23 w 24"/>
              <a:gd name="T9" fmla="*/ 81 h 81"/>
            </a:gdLst>
            <a:ahLst/>
            <a:cxnLst>
              <a:cxn ang="0">
                <a:pos x="T0" y="T1"/>
              </a:cxn>
              <a:cxn ang="0">
                <a:pos x="T2" y="T3"/>
              </a:cxn>
              <a:cxn ang="0">
                <a:pos x="T4" y="T5"/>
              </a:cxn>
              <a:cxn ang="0">
                <a:pos x="T6" y="T7"/>
              </a:cxn>
              <a:cxn ang="0">
                <a:pos x="T8" y="T9"/>
              </a:cxn>
            </a:cxnLst>
            <a:rect l="0" t="0" r="r" b="b"/>
            <a:pathLst>
              <a:path w="24" h="81">
                <a:moveTo>
                  <a:pt x="23" y="81"/>
                </a:moveTo>
                <a:cubicBezTo>
                  <a:pt x="22" y="41"/>
                  <a:pt x="23" y="16"/>
                  <a:pt x="24" y="0"/>
                </a:cubicBezTo>
                <a:cubicBezTo>
                  <a:pt x="0" y="0"/>
                  <a:pt x="0" y="0"/>
                  <a:pt x="0" y="0"/>
                </a:cubicBezTo>
                <a:cubicBezTo>
                  <a:pt x="0" y="81"/>
                  <a:pt x="0" y="81"/>
                  <a:pt x="0" y="81"/>
                </a:cubicBezTo>
                <a:lnTo>
                  <a:pt x="23"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4" name="Freeform 327">
            <a:extLst>
              <a:ext uri="{FF2B5EF4-FFF2-40B4-BE49-F238E27FC236}">
                <a16:creationId xmlns:a16="http://schemas.microsoft.com/office/drawing/2014/main" id="{2435F296-F4FC-425E-89B3-3E51FF4F5D2D}"/>
              </a:ext>
            </a:extLst>
          </p:cNvPr>
          <p:cNvSpPr>
            <a:spLocks/>
          </p:cNvSpPr>
          <p:nvPr/>
        </p:nvSpPr>
        <p:spPr bwMode="auto">
          <a:xfrm>
            <a:off x="5621132" y="3345577"/>
            <a:ext cx="121009" cy="166846"/>
          </a:xfrm>
          <a:custGeom>
            <a:avLst/>
            <a:gdLst>
              <a:gd name="T0" fmla="*/ 0 w 59"/>
              <a:gd name="T1" fmla="*/ 0 h 81"/>
              <a:gd name="T2" fmla="*/ 3 w 59"/>
              <a:gd name="T3" fmla="*/ 81 h 81"/>
              <a:gd name="T4" fmla="*/ 58 w 59"/>
              <a:gd name="T5" fmla="*/ 81 h 81"/>
              <a:gd name="T6" fmla="*/ 59 w 59"/>
              <a:gd name="T7" fmla="*/ 0 h 81"/>
              <a:gd name="T8" fmla="*/ 0 w 59"/>
              <a:gd name="T9" fmla="*/ 0 h 81"/>
            </a:gdLst>
            <a:ahLst/>
            <a:cxnLst>
              <a:cxn ang="0">
                <a:pos x="T0" y="T1"/>
              </a:cxn>
              <a:cxn ang="0">
                <a:pos x="T2" y="T3"/>
              </a:cxn>
              <a:cxn ang="0">
                <a:pos x="T4" y="T5"/>
              </a:cxn>
              <a:cxn ang="0">
                <a:pos x="T6" y="T7"/>
              </a:cxn>
              <a:cxn ang="0">
                <a:pos x="T8" y="T9"/>
              </a:cxn>
            </a:cxnLst>
            <a:rect l="0" t="0" r="r" b="b"/>
            <a:pathLst>
              <a:path w="59" h="81">
                <a:moveTo>
                  <a:pt x="0" y="0"/>
                </a:moveTo>
                <a:cubicBezTo>
                  <a:pt x="0" y="21"/>
                  <a:pt x="2" y="58"/>
                  <a:pt x="3" y="81"/>
                </a:cubicBezTo>
                <a:cubicBezTo>
                  <a:pt x="58" y="81"/>
                  <a:pt x="58" y="81"/>
                  <a:pt x="58" y="81"/>
                </a:cubicBezTo>
                <a:cubicBezTo>
                  <a:pt x="57" y="39"/>
                  <a:pt x="58" y="15"/>
                  <a:pt x="59" y="0"/>
                </a:cubicBezTo>
                <a:lnTo>
                  <a:pt x="0"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5" name="Freeform 328">
            <a:extLst>
              <a:ext uri="{FF2B5EF4-FFF2-40B4-BE49-F238E27FC236}">
                <a16:creationId xmlns:a16="http://schemas.microsoft.com/office/drawing/2014/main" id="{331FA1F1-EA77-48D9-8236-19472E284448}"/>
              </a:ext>
            </a:extLst>
          </p:cNvPr>
          <p:cNvSpPr>
            <a:spLocks/>
          </p:cNvSpPr>
          <p:nvPr/>
        </p:nvSpPr>
        <p:spPr bwMode="auto">
          <a:xfrm>
            <a:off x="6141838" y="3345577"/>
            <a:ext cx="56838" cy="166846"/>
          </a:xfrm>
          <a:custGeom>
            <a:avLst/>
            <a:gdLst>
              <a:gd name="T0" fmla="*/ 3 w 28"/>
              <a:gd name="T1" fmla="*/ 0 h 81"/>
              <a:gd name="T2" fmla="*/ 3 w 28"/>
              <a:gd name="T3" fmla="*/ 4 h 81"/>
              <a:gd name="T4" fmla="*/ 1 w 28"/>
              <a:gd name="T5" fmla="*/ 81 h 81"/>
              <a:gd name="T6" fmla="*/ 28 w 28"/>
              <a:gd name="T7" fmla="*/ 81 h 81"/>
              <a:gd name="T8" fmla="*/ 28 w 28"/>
              <a:gd name="T9" fmla="*/ 0 h 81"/>
              <a:gd name="T10" fmla="*/ 3 w 28"/>
              <a:gd name="T11" fmla="*/ 0 h 81"/>
            </a:gdLst>
            <a:ahLst/>
            <a:cxnLst>
              <a:cxn ang="0">
                <a:pos x="T0" y="T1"/>
              </a:cxn>
              <a:cxn ang="0">
                <a:pos x="T2" y="T3"/>
              </a:cxn>
              <a:cxn ang="0">
                <a:pos x="T4" y="T5"/>
              </a:cxn>
              <a:cxn ang="0">
                <a:pos x="T6" y="T7"/>
              </a:cxn>
              <a:cxn ang="0">
                <a:pos x="T8" y="T9"/>
              </a:cxn>
              <a:cxn ang="0">
                <a:pos x="T10" y="T11"/>
              </a:cxn>
            </a:cxnLst>
            <a:rect l="0" t="0" r="r" b="b"/>
            <a:pathLst>
              <a:path w="28" h="81">
                <a:moveTo>
                  <a:pt x="3" y="0"/>
                </a:moveTo>
                <a:cubicBezTo>
                  <a:pt x="3" y="2"/>
                  <a:pt x="3" y="3"/>
                  <a:pt x="3" y="4"/>
                </a:cubicBezTo>
                <a:cubicBezTo>
                  <a:pt x="2" y="27"/>
                  <a:pt x="0" y="56"/>
                  <a:pt x="1" y="81"/>
                </a:cubicBezTo>
                <a:cubicBezTo>
                  <a:pt x="28" y="81"/>
                  <a:pt x="28" y="81"/>
                  <a:pt x="28" y="81"/>
                </a:cubicBezTo>
                <a:cubicBezTo>
                  <a:pt x="28" y="0"/>
                  <a:pt x="28" y="0"/>
                  <a:pt x="28" y="0"/>
                </a:cubicBezTo>
                <a:lnTo>
                  <a:pt x="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6" name="Freeform 329">
            <a:extLst>
              <a:ext uri="{FF2B5EF4-FFF2-40B4-BE49-F238E27FC236}">
                <a16:creationId xmlns:a16="http://schemas.microsoft.com/office/drawing/2014/main" id="{BB0EC8BF-841A-4447-BB66-A4CEE4CA250A}"/>
              </a:ext>
            </a:extLst>
          </p:cNvPr>
          <p:cNvSpPr>
            <a:spLocks/>
          </p:cNvSpPr>
          <p:nvPr/>
        </p:nvSpPr>
        <p:spPr bwMode="auto">
          <a:xfrm>
            <a:off x="5930989" y="3345577"/>
            <a:ext cx="128343" cy="166846"/>
          </a:xfrm>
          <a:custGeom>
            <a:avLst/>
            <a:gdLst>
              <a:gd name="T0" fmla="*/ 2 w 62"/>
              <a:gd name="T1" fmla="*/ 0 h 81"/>
              <a:gd name="T2" fmla="*/ 2 w 62"/>
              <a:gd name="T3" fmla="*/ 8 h 81"/>
              <a:gd name="T4" fmla="*/ 1 w 62"/>
              <a:gd name="T5" fmla="*/ 81 h 81"/>
              <a:gd name="T6" fmla="*/ 60 w 62"/>
              <a:gd name="T7" fmla="*/ 81 h 81"/>
              <a:gd name="T8" fmla="*/ 62 w 62"/>
              <a:gd name="T9" fmla="*/ 40 h 81"/>
              <a:gd name="T10" fmla="*/ 61 w 62"/>
              <a:gd name="T11" fmla="*/ 8 h 81"/>
              <a:gd name="T12" fmla="*/ 61 w 62"/>
              <a:gd name="T13" fmla="*/ 0 h 81"/>
              <a:gd name="T14" fmla="*/ 2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2" y="0"/>
                </a:moveTo>
                <a:cubicBezTo>
                  <a:pt x="2" y="3"/>
                  <a:pt x="2" y="5"/>
                  <a:pt x="2" y="8"/>
                </a:cubicBezTo>
                <a:cubicBezTo>
                  <a:pt x="2" y="29"/>
                  <a:pt x="0" y="57"/>
                  <a:pt x="1" y="81"/>
                </a:cubicBezTo>
                <a:cubicBezTo>
                  <a:pt x="60" y="81"/>
                  <a:pt x="60" y="81"/>
                  <a:pt x="60" y="81"/>
                </a:cubicBezTo>
                <a:cubicBezTo>
                  <a:pt x="61" y="67"/>
                  <a:pt x="62" y="53"/>
                  <a:pt x="62" y="40"/>
                </a:cubicBezTo>
                <a:cubicBezTo>
                  <a:pt x="62" y="29"/>
                  <a:pt x="60" y="18"/>
                  <a:pt x="61" y="8"/>
                </a:cubicBezTo>
                <a:cubicBezTo>
                  <a:pt x="61" y="5"/>
                  <a:pt x="61" y="3"/>
                  <a:pt x="61" y="0"/>
                </a:cubicBezTo>
                <a:lnTo>
                  <a:pt x="2"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7" name="Freeform 330">
            <a:extLst>
              <a:ext uri="{FF2B5EF4-FFF2-40B4-BE49-F238E27FC236}">
                <a16:creationId xmlns:a16="http://schemas.microsoft.com/office/drawing/2014/main" id="{5B07F13C-4E29-47C8-BB33-7DA4F40A293F}"/>
              </a:ext>
            </a:extLst>
          </p:cNvPr>
          <p:cNvSpPr>
            <a:spLocks/>
          </p:cNvSpPr>
          <p:nvPr/>
        </p:nvSpPr>
        <p:spPr bwMode="auto">
          <a:xfrm>
            <a:off x="5729305" y="3345577"/>
            <a:ext cx="126510" cy="166846"/>
          </a:xfrm>
          <a:custGeom>
            <a:avLst/>
            <a:gdLst>
              <a:gd name="T0" fmla="*/ 3 w 62"/>
              <a:gd name="T1" fmla="*/ 0 h 81"/>
              <a:gd name="T2" fmla="*/ 3 w 62"/>
              <a:gd name="T3" fmla="*/ 9 h 81"/>
              <a:gd name="T4" fmla="*/ 2 w 62"/>
              <a:gd name="T5" fmla="*/ 81 h 81"/>
              <a:gd name="T6" fmla="*/ 61 w 62"/>
              <a:gd name="T7" fmla="*/ 81 h 81"/>
              <a:gd name="T8" fmla="*/ 62 w 62"/>
              <a:gd name="T9" fmla="*/ 41 h 81"/>
              <a:gd name="T10" fmla="*/ 62 w 62"/>
              <a:gd name="T11" fmla="*/ 9 h 81"/>
              <a:gd name="T12" fmla="*/ 61 w 62"/>
              <a:gd name="T13" fmla="*/ 0 h 81"/>
              <a:gd name="T14" fmla="*/ 3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3" y="0"/>
                </a:moveTo>
                <a:cubicBezTo>
                  <a:pt x="3" y="3"/>
                  <a:pt x="3" y="6"/>
                  <a:pt x="3" y="9"/>
                </a:cubicBezTo>
                <a:cubicBezTo>
                  <a:pt x="2" y="30"/>
                  <a:pt x="0" y="57"/>
                  <a:pt x="2" y="81"/>
                </a:cubicBezTo>
                <a:cubicBezTo>
                  <a:pt x="61" y="81"/>
                  <a:pt x="61" y="81"/>
                  <a:pt x="61" y="81"/>
                </a:cubicBezTo>
                <a:cubicBezTo>
                  <a:pt x="62" y="68"/>
                  <a:pt x="62" y="54"/>
                  <a:pt x="62" y="41"/>
                </a:cubicBezTo>
                <a:cubicBezTo>
                  <a:pt x="62" y="30"/>
                  <a:pt x="61" y="19"/>
                  <a:pt x="62" y="9"/>
                </a:cubicBezTo>
                <a:cubicBezTo>
                  <a:pt x="62" y="6"/>
                  <a:pt x="62" y="3"/>
                  <a:pt x="61" y="0"/>
                </a:cubicBezTo>
                <a:lnTo>
                  <a:pt x="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8" name="Freeform 331">
            <a:extLst>
              <a:ext uri="{FF2B5EF4-FFF2-40B4-BE49-F238E27FC236}">
                <a16:creationId xmlns:a16="http://schemas.microsoft.com/office/drawing/2014/main" id="{6670DA8B-A5E8-41DC-9E90-CF4EB03D57DC}"/>
              </a:ext>
            </a:extLst>
          </p:cNvPr>
          <p:cNvSpPr>
            <a:spLocks/>
          </p:cNvSpPr>
          <p:nvPr/>
        </p:nvSpPr>
        <p:spPr bwMode="auto">
          <a:xfrm>
            <a:off x="5542292" y="3345577"/>
            <a:ext cx="97175" cy="166846"/>
          </a:xfrm>
          <a:custGeom>
            <a:avLst/>
            <a:gdLst>
              <a:gd name="T0" fmla="*/ 0 w 48"/>
              <a:gd name="T1" fmla="*/ 0 h 81"/>
              <a:gd name="T2" fmla="*/ 0 w 48"/>
              <a:gd name="T3" fmla="*/ 81 h 81"/>
              <a:gd name="T4" fmla="*/ 47 w 48"/>
              <a:gd name="T5" fmla="*/ 81 h 81"/>
              <a:gd name="T6" fmla="*/ 48 w 48"/>
              <a:gd name="T7" fmla="*/ 41 h 81"/>
              <a:gd name="T8" fmla="*/ 48 w 48"/>
              <a:gd name="T9" fmla="*/ 9 h 81"/>
              <a:gd name="T10" fmla="*/ 47 w 48"/>
              <a:gd name="T11" fmla="*/ 0 h 81"/>
              <a:gd name="T12" fmla="*/ 0 w 4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8" h="81">
                <a:moveTo>
                  <a:pt x="0" y="0"/>
                </a:moveTo>
                <a:cubicBezTo>
                  <a:pt x="0" y="81"/>
                  <a:pt x="0" y="81"/>
                  <a:pt x="0" y="81"/>
                </a:cubicBezTo>
                <a:cubicBezTo>
                  <a:pt x="47" y="81"/>
                  <a:pt x="47" y="81"/>
                  <a:pt x="47" y="81"/>
                </a:cubicBezTo>
                <a:cubicBezTo>
                  <a:pt x="48" y="68"/>
                  <a:pt x="48" y="54"/>
                  <a:pt x="48" y="41"/>
                </a:cubicBezTo>
                <a:cubicBezTo>
                  <a:pt x="48" y="30"/>
                  <a:pt x="47" y="19"/>
                  <a:pt x="48" y="9"/>
                </a:cubicBezTo>
                <a:cubicBezTo>
                  <a:pt x="48" y="6"/>
                  <a:pt x="48" y="3"/>
                  <a:pt x="47"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9" name="Freeform 332">
            <a:extLst>
              <a:ext uri="{FF2B5EF4-FFF2-40B4-BE49-F238E27FC236}">
                <a16:creationId xmlns:a16="http://schemas.microsoft.com/office/drawing/2014/main" id="{DF00778D-0902-4DFE-96D9-EE673A90BFAB}"/>
              </a:ext>
            </a:extLst>
          </p:cNvPr>
          <p:cNvSpPr>
            <a:spLocks/>
          </p:cNvSpPr>
          <p:nvPr/>
        </p:nvSpPr>
        <p:spPr bwMode="auto">
          <a:xfrm>
            <a:off x="6037330" y="3345577"/>
            <a:ext cx="121009" cy="166846"/>
          </a:xfrm>
          <a:custGeom>
            <a:avLst/>
            <a:gdLst>
              <a:gd name="T0" fmla="*/ 1 w 59"/>
              <a:gd name="T1" fmla="*/ 0 h 81"/>
              <a:gd name="T2" fmla="*/ 4 w 59"/>
              <a:gd name="T3" fmla="*/ 81 h 81"/>
              <a:gd name="T4" fmla="*/ 58 w 59"/>
              <a:gd name="T5" fmla="*/ 81 h 81"/>
              <a:gd name="T6" fmla="*/ 59 w 59"/>
              <a:gd name="T7" fmla="*/ 0 h 81"/>
              <a:gd name="T8" fmla="*/ 1 w 59"/>
              <a:gd name="T9" fmla="*/ 0 h 81"/>
            </a:gdLst>
            <a:ahLst/>
            <a:cxnLst>
              <a:cxn ang="0">
                <a:pos x="T0" y="T1"/>
              </a:cxn>
              <a:cxn ang="0">
                <a:pos x="T2" y="T3"/>
              </a:cxn>
              <a:cxn ang="0">
                <a:pos x="T4" y="T5"/>
              </a:cxn>
              <a:cxn ang="0">
                <a:pos x="T6" y="T7"/>
              </a:cxn>
              <a:cxn ang="0">
                <a:pos x="T8" y="T9"/>
              </a:cxn>
            </a:cxnLst>
            <a:rect l="0" t="0" r="r" b="b"/>
            <a:pathLst>
              <a:path w="59" h="81">
                <a:moveTo>
                  <a:pt x="1" y="0"/>
                </a:moveTo>
                <a:cubicBezTo>
                  <a:pt x="0" y="21"/>
                  <a:pt x="3" y="58"/>
                  <a:pt x="4" y="81"/>
                </a:cubicBezTo>
                <a:cubicBezTo>
                  <a:pt x="58" y="81"/>
                  <a:pt x="58" y="81"/>
                  <a:pt x="58" y="81"/>
                </a:cubicBezTo>
                <a:cubicBezTo>
                  <a:pt x="57" y="39"/>
                  <a:pt x="59" y="14"/>
                  <a:pt x="59" y="0"/>
                </a:cubicBezTo>
                <a:lnTo>
                  <a:pt x="1"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0" name="Freeform 333">
            <a:extLst>
              <a:ext uri="{FF2B5EF4-FFF2-40B4-BE49-F238E27FC236}">
                <a16:creationId xmlns:a16="http://schemas.microsoft.com/office/drawing/2014/main" id="{7675D781-D839-41E0-9872-5D800227AB80}"/>
              </a:ext>
            </a:extLst>
          </p:cNvPr>
          <p:cNvSpPr>
            <a:spLocks/>
          </p:cNvSpPr>
          <p:nvPr/>
        </p:nvSpPr>
        <p:spPr bwMode="auto">
          <a:xfrm>
            <a:off x="5826481" y="3345577"/>
            <a:ext cx="121009" cy="166846"/>
          </a:xfrm>
          <a:custGeom>
            <a:avLst/>
            <a:gdLst>
              <a:gd name="T0" fmla="*/ 1 w 59"/>
              <a:gd name="T1" fmla="*/ 0 h 81"/>
              <a:gd name="T2" fmla="*/ 4 w 59"/>
              <a:gd name="T3" fmla="*/ 81 h 81"/>
              <a:gd name="T4" fmla="*/ 58 w 59"/>
              <a:gd name="T5" fmla="*/ 81 h 81"/>
              <a:gd name="T6" fmla="*/ 59 w 59"/>
              <a:gd name="T7" fmla="*/ 0 h 81"/>
              <a:gd name="T8" fmla="*/ 1 w 59"/>
              <a:gd name="T9" fmla="*/ 0 h 81"/>
            </a:gdLst>
            <a:ahLst/>
            <a:cxnLst>
              <a:cxn ang="0">
                <a:pos x="T0" y="T1"/>
              </a:cxn>
              <a:cxn ang="0">
                <a:pos x="T2" y="T3"/>
              </a:cxn>
              <a:cxn ang="0">
                <a:pos x="T4" y="T5"/>
              </a:cxn>
              <a:cxn ang="0">
                <a:pos x="T6" y="T7"/>
              </a:cxn>
              <a:cxn ang="0">
                <a:pos x="T8" y="T9"/>
              </a:cxn>
            </a:cxnLst>
            <a:rect l="0" t="0" r="r" b="b"/>
            <a:pathLst>
              <a:path w="59" h="81">
                <a:moveTo>
                  <a:pt x="1" y="0"/>
                </a:moveTo>
                <a:cubicBezTo>
                  <a:pt x="0" y="21"/>
                  <a:pt x="3" y="58"/>
                  <a:pt x="4" y="81"/>
                </a:cubicBezTo>
                <a:cubicBezTo>
                  <a:pt x="58" y="81"/>
                  <a:pt x="58" y="81"/>
                  <a:pt x="58" y="81"/>
                </a:cubicBezTo>
                <a:cubicBezTo>
                  <a:pt x="57" y="39"/>
                  <a:pt x="59" y="14"/>
                  <a:pt x="59"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1" name="Freeform 334">
            <a:extLst>
              <a:ext uri="{FF2B5EF4-FFF2-40B4-BE49-F238E27FC236}">
                <a16:creationId xmlns:a16="http://schemas.microsoft.com/office/drawing/2014/main" id="{C12FE72D-737E-4DD7-91A5-ED5A8777191B}"/>
              </a:ext>
            </a:extLst>
          </p:cNvPr>
          <p:cNvSpPr>
            <a:spLocks/>
          </p:cNvSpPr>
          <p:nvPr/>
        </p:nvSpPr>
        <p:spPr bwMode="auto">
          <a:xfrm>
            <a:off x="2289706" y="3345577"/>
            <a:ext cx="132010" cy="166846"/>
          </a:xfrm>
          <a:custGeom>
            <a:avLst/>
            <a:gdLst>
              <a:gd name="T0" fmla="*/ 61 w 65"/>
              <a:gd name="T1" fmla="*/ 0 h 81"/>
              <a:gd name="T2" fmla="*/ 61 w 65"/>
              <a:gd name="T3" fmla="*/ 4 h 81"/>
              <a:gd name="T4" fmla="*/ 63 w 65"/>
              <a:gd name="T5" fmla="*/ 81 h 81"/>
              <a:gd name="T6" fmla="*/ 0 w 65"/>
              <a:gd name="T7" fmla="*/ 81 h 81"/>
              <a:gd name="T8" fmla="*/ 0 w 65"/>
              <a:gd name="T9" fmla="*/ 0 h 81"/>
              <a:gd name="T10" fmla="*/ 61 w 65"/>
              <a:gd name="T11" fmla="*/ 0 h 81"/>
            </a:gdLst>
            <a:ahLst/>
            <a:cxnLst>
              <a:cxn ang="0">
                <a:pos x="T0" y="T1"/>
              </a:cxn>
              <a:cxn ang="0">
                <a:pos x="T2" y="T3"/>
              </a:cxn>
              <a:cxn ang="0">
                <a:pos x="T4" y="T5"/>
              </a:cxn>
              <a:cxn ang="0">
                <a:pos x="T6" y="T7"/>
              </a:cxn>
              <a:cxn ang="0">
                <a:pos x="T8" y="T9"/>
              </a:cxn>
              <a:cxn ang="0">
                <a:pos x="T10" y="T11"/>
              </a:cxn>
            </a:cxnLst>
            <a:rect l="0" t="0" r="r" b="b"/>
            <a:pathLst>
              <a:path w="65" h="81">
                <a:moveTo>
                  <a:pt x="61" y="0"/>
                </a:moveTo>
                <a:cubicBezTo>
                  <a:pt x="61" y="2"/>
                  <a:pt x="61" y="3"/>
                  <a:pt x="61" y="4"/>
                </a:cubicBezTo>
                <a:cubicBezTo>
                  <a:pt x="62" y="27"/>
                  <a:pt x="65" y="56"/>
                  <a:pt x="63" y="81"/>
                </a:cubicBezTo>
                <a:cubicBezTo>
                  <a:pt x="0" y="81"/>
                  <a:pt x="0" y="81"/>
                  <a:pt x="0" y="81"/>
                </a:cubicBezTo>
                <a:cubicBezTo>
                  <a:pt x="0" y="0"/>
                  <a:pt x="0" y="0"/>
                  <a:pt x="0" y="0"/>
                </a:cubicBezTo>
                <a:lnTo>
                  <a:pt x="61"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2" name="Freeform 335">
            <a:extLst>
              <a:ext uri="{FF2B5EF4-FFF2-40B4-BE49-F238E27FC236}">
                <a16:creationId xmlns:a16="http://schemas.microsoft.com/office/drawing/2014/main" id="{238824EA-0FC0-4E0E-86CF-3E0C001CA2A0}"/>
              </a:ext>
            </a:extLst>
          </p:cNvPr>
          <p:cNvSpPr>
            <a:spLocks/>
          </p:cNvSpPr>
          <p:nvPr/>
        </p:nvSpPr>
        <p:spPr bwMode="auto">
          <a:xfrm>
            <a:off x="2392381" y="3345577"/>
            <a:ext cx="165013" cy="166846"/>
          </a:xfrm>
          <a:custGeom>
            <a:avLst/>
            <a:gdLst>
              <a:gd name="T0" fmla="*/ 78 w 81"/>
              <a:gd name="T1" fmla="*/ 0 h 81"/>
              <a:gd name="T2" fmla="*/ 78 w 81"/>
              <a:gd name="T3" fmla="*/ 6 h 81"/>
              <a:gd name="T4" fmla="*/ 80 w 81"/>
              <a:gd name="T5" fmla="*/ 81 h 81"/>
              <a:gd name="T6" fmla="*/ 2 w 81"/>
              <a:gd name="T7" fmla="*/ 81 h 81"/>
              <a:gd name="T8" fmla="*/ 0 w 81"/>
              <a:gd name="T9" fmla="*/ 40 h 81"/>
              <a:gd name="T10" fmla="*/ 1 w 81"/>
              <a:gd name="T11" fmla="*/ 6 h 81"/>
              <a:gd name="T12" fmla="*/ 1 w 81"/>
              <a:gd name="T13" fmla="*/ 0 h 81"/>
              <a:gd name="T14" fmla="*/ 78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78" y="0"/>
                </a:moveTo>
                <a:cubicBezTo>
                  <a:pt x="78" y="2"/>
                  <a:pt x="78" y="4"/>
                  <a:pt x="78" y="6"/>
                </a:cubicBezTo>
                <a:cubicBezTo>
                  <a:pt x="79" y="28"/>
                  <a:pt x="81" y="56"/>
                  <a:pt x="80" y="81"/>
                </a:cubicBezTo>
                <a:cubicBezTo>
                  <a:pt x="2" y="81"/>
                  <a:pt x="2" y="81"/>
                  <a:pt x="2" y="81"/>
                </a:cubicBezTo>
                <a:cubicBezTo>
                  <a:pt x="1" y="67"/>
                  <a:pt x="0" y="54"/>
                  <a:pt x="0" y="40"/>
                </a:cubicBezTo>
                <a:cubicBezTo>
                  <a:pt x="0" y="29"/>
                  <a:pt x="2" y="17"/>
                  <a:pt x="1" y="6"/>
                </a:cubicBezTo>
                <a:cubicBezTo>
                  <a:pt x="1" y="4"/>
                  <a:pt x="1" y="2"/>
                  <a:pt x="1" y="0"/>
                </a:cubicBezTo>
                <a:lnTo>
                  <a:pt x="78"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3" name="Freeform 336">
            <a:extLst>
              <a:ext uri="{FF2B5EF4-FFF2-40B4-BE49-F238E27FC236}">
                <a16:creationId xmlns:a16="http://schemas.microsoft.com/office/drawing/2014/main" id="{0B92FC30-7D0E-4B1A-9440-D77208BC9057}"/>
              </a:ext>
            </a:extLst>
          </p:cNvPr>
          <p:cNvSpPr>
            <a:spLocks/>
          </p:cNvSpPr>
          <p:nvPr/>
        </p:nvSpPr>
        <p:spPr bwMode="auto">
          <a:xfrm>
            <a:off x="2671069" y="3345577"/>
            <a:ext cx="166847" cy="166846"/>
          </a:xfrm>
          <a:custGeom>
            <a:avLst/>
            <a:gdLst>
              <a:gd name="T0" fmla="*/ 78 w 81"/>
              <a:gd name="T1" fmla="*/ 0 h 81"/>
              <a:gd name="T2" fmla="*/ 78 w 81"/>
              <a:gd name="T3" fmla="*/ 3 h 81"/>
              <a:gd name="T4" fmla="*/ 80 w 81"/>
              <a:gd name="T5" fmla="*/ 81 h 81"/>
              <a:gd name="T6" fmla="*/ 2 w 81"/>
              <a:gd name="T7" fmla="*/ 81 h 81"/>
              <a:gd name="T8" fmla="*/ 0 w 81"/>
              <a:gd name="T9" fmla="*/ 37 h 81"/>
              <a:gd name="T10" fmla="*/ 1 w 81"/>
              <a:gd name="T11" fmla="*/ 3 h 81"/>
              <a:gd name="T12" fmla="*/ 1 w 81"/>
              <a:gd name="T13" fmla="*/ 0 h 81"/>
              <a:gd name="T14" fmla="*/ 78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78" y="0"/>
                </a:moveTo>
                <a:cubicBezTo>
                  <a:pt x="78" y="3"/>
                  <a:pt x="78" y="3"/>
                  <a:pt x="78" y="3"/>
                </a:cubicBezTo>
                <a:cubicBezTo>
                  <a:pt x="79" y="26"/>
                  <a:pt x="81" y="56"/>
                  <a:pt x="80" y="81"/>
                </a:cubicBezTo>
                <a:cubicBezTo>
                  <a:pt x="2" y="81"/>
                  <a:pt x="2" y="81"/>
                  <a:pt x="2" y="81"/>
                </a:cubicBezTo>
                <a:cubicBezTo>
                  <a:pt x="1" y="66"/>
                  <a:pt x="0" y="51"/>
                  <a:pt x="0" y="37"/>
                </a:cubicBezTo>
                <a:cubicBezTo>
                  <a:pt x="0" y="26"/>
                  <a:pt x="2" y="14"/>
                  <a:pt x="1" y="3"/>
                </a:cubicBezTo>
                <a:cubicBezTo>
                  <a:pt x="1" y="2"/>
                  <a:pt x="1" y="1"/>
                  <a:pt x="1" y="0"/>
                </a:cubicBezTo>
                <a:lnTo>
                  <a:pt x="78"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4" name="Freeform 337">
            <a:extLst>
              <a:ext uri="{FF2B5EF4-FFF2-40B4-BE49-F238E27FC236}">
                <a16:creationId xmlns:a16="http://schemas.microsoft.com/office/drawing/2014/main" id="{B6CD490F-AA58-4D65-B23E-58AF45030A4A}"/>
              </a:ext>
            </a:extLst>
          </p:cNvPr>
          <p:cNvSpPr>
            <a:spLocks/>
          </p:cNvSpPr>
          <p:nvPr/>
        </p:nvSpPr>
        <p:spPr bwMode="auto">
          <a:xfrm>
            <a:off x="2957092" y="3345577"/>
            <a:ext cx="166847" cy="166846"/>
          </a:xfrm>
          <a:custGeom>
            <a:avLst/>
            <a:gdLst>
              <a:gd name="T0" fmla="*/ 78 w 82"/>
              <a:gd name="T1" fmla="*/ 0 h 81"/>
              <a:gd name="T2" fmla="*/ 78 w 82"/>
              <a:gd name="T3" fmla="*/ 3 h 81"/>
              <a:gd name="T4" fmla="*/ 80 w 82"/>
              <a:gd name="T5" fmla="*/ 81 h 81"/>
              <a:gd name="T6" fmla="*/ 2 w 82"/>
              <a:gd name="T7" fmla="*/ 81 h 81"/>
              <a:gd name="T8" fmla="*/ 0 w 82"/>
              <a:gd name="T9" fmla="*/ 37 h 81"/>
              <a:gd name="T10" fmla="*/ 1 w 82"/>
              <a:gd name="T11" fmla="*/ 3 h 81"/>
              <a:gd name="T12" fmla="*/ 1 w 82"/>
              <a:gd name="T13" fmla="*/ 0 h 81"/>
              <a:gd name="T14" fmla="*/ 78 w 8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78" y="0"/>
                </a:moveTo>
                <a:cubicBezTo>
                  <a:pt x="78" y="3"/>
                  <a:pt x="78" y="3"/>
                  <a:pt x="78" y="3"/>
                </a:cubicBezTo>
                <a:cubicBezTo>
                  <a:pt x="79" y="26"/>
                  <a:pt x="82" y="56"/>
                  <a:pt x="80" y="81"/>
                </a:cubicBezTo>
                <a:cubicBezTo>
                  <a:pt x="2" y="81"/>
                  <a:pt x="2" y="81"/>
                  <a:pt x="2" y="81"/>
                </a:cubicBezTo>
                <a:cubicBezTo>
                  <a:pt x="1" y="66"/>
                  <a:pt x="0" y="52"/>
                  <a:pt x="0" y="37"/>
                </a:cubicBezTo>
                <a:cubicBezTo>
                  <a:pt x="0" y="26"/>
                  <a:pt x="2" y="14"/>
                  <a:pt x="1" y="3"/>
                </a:cubicBezTo>
                <a:cubicBezTo>
                  <a:pt x="1" y="2"/>
                  <a:pt x="1" y="1"/>
                  <a:pt x="1" y="0"/>
                </a:cubicBezTo>
                <a:lnTo>
                  <a:pt x="78"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5" name="Freeform 338">
            <a:extLst>
              <a:ext uri="{FF2B5EF4-FFF2-40B4-BE49-F238E27FC236}">
                <a16:creationId xmlns:a16="http://schemas.microsoft.com/office/drawing/2014/main" id="{7518A659-BBEA-4486-B982-8BC123CBF414}"/>
              </a:ext>
            </a:extLst>
          </p:cNvPr>
          <p:cNvSpPr>
            <a:spLocks/>
          </p:cNvSpPr>
          <p:nvPr/>
        </p:nvSpPr>
        <p:spPr bwMode="auto">
          <a:xfrm>
            <a:off x="2535392" y="3345577"/>
            <a:ext cx="157679" cy="166846"/>
          </a:xfrm>
          <a:custGeom>
            <a:avLst/>
            <a:gdLst>
              <a:gd name="T0" fmla="*/ 77 w 77"/>
              <a:gd name="T1" fmla="*/ 0 h 81"/>
              <a:gd name="T2" fmla="*/ 73 w 77"/>
              <a:gd name="T3" fmla="*/ 81 h 81"/>
              <a:gd name="T4" fmla="*/ 2 w 77"/>
              <a:gd name="T5" fmla="*/ 81 h 81"/>
              <a:gd name="T6" fmla="*/ 0 w 77"/>
              <a:gd name="T7" fmla="*/ 0 h 81"/>
              <a:gd name="T8" fmla="*/ 77 w 77"/>
              <a:gd name="T9" fmla="*/ 0 h 81"/>
            </a:gdLst>
            <a:ahLst/>
            <a:cxnLst>
              <a:cxn ang="0">
                <a:pos x="T0" y="T1"/>
              </a:cxn>
              <a:cxn ang="0">
                <a:pos x="T2" y="T3"/>
              </a:cxn>
              <a:cxn ang="0">
                <a:pos x="T4" y="T5"/>
              </a:cxn>
              <a:cxn ang="0">
                <a:pos x="T6" y="T7"/>
              </a:cxn>
              <a:cxn ang="0">
                <a:pos x="T8" y="T9"/>
              </a:cxn>
            </a:cxnLst>
            <a:rect l="0" t="0" r="r" b="b"/>
            <a:pathLst>
              <a:path w="77" h="81">
                <a:moveTo>
                  <a:pt x="77" y="0"/>
                </a:moveTo>
                <a:cubicBezTo>
                  <a:pt x="77" y="23"/>
                  <a:pt x="74" y="58"/>
                  <a:pt x="73" y="81"/>
                </a:cubicBezTo>
                <a:cubicBezTo>
                  <a:pt x="2" y="81"/>
                  <a:pt x="2" y="81"/>
                  <a:pt x="2" y="81"/>
                </a:cubicBezTo>
                <a:cubicBezTo>
                  <a:pt x="3" y="41"/>
                  <a:pt x="1" y="16"/>
                  <a:pt x="0" y="0"/>
                </a:cubicBezTo>
                <a:lnTo>
                  <a:pt x="77"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6" name="Freeform 339">
            <a:extLst>
              <a:ext uri="{FF2B5EF4-FFF2-40B4-BE49-F238E27FC236}">
                <a16:creationId xmlns:a16="http://schemas.microsoft.com/office/drawing/2014/main" id="{1AD5B80F-3FE8-4D4A-B2A3-F24C00DDC518}"/>
              </a:ext>
            </a:extLst>
          </p:cNvPr>
          <p:cNvSpPr>
            <a:spLocks/>
          </p:cNvSpPr>
          <p:nvPr/>
        </p:nvSpPr>
        <p:spPr bwMode="auto">
          <a:xfrm>
            <a:off x="2823247" y="3345577"/>
            <a:ext cx="155846" cy="166846"/>
          </a:xfrm>
          <a:custGeom>
            <a:avLst/>
            <a:gdLst>
              <a:gd name="T0" fmla="*/ 76 w 76"/>
              <a:gd name="T1" fmla="*/ 0 h 81"/>
              <a:gd name="T2" fmla="*/ 72 w 76"/>
              <a:gd name="T3" fmla="*/ 81 h 81"/>
              <a:gd name="T4" fmla="*/ 1 w 76"/>
              <a:gd name="T5" fmla="*/ 81 h 81"/>
              <a:gd name="T6" fmla="*/ 0 w 76"/>
              <a:gd name="T7" fmla="*/ 0 h 81"/>
              <a:gd name="T8" fmla="*/ 76 w 76"/>
              <a:gd name="T9" fmla="*/ 0 h 81"/>
            </a:gdLst>
            <a:ahLst/>
            <a:cxnLst>
              <a:cxn ang="0">
                <a:pos x="T0" y="T1"/>
              </a:cxn>
              <a:cxn ang="0">
                <a:pos x="T2" y="T3"/>
              </a:cxn>
              <a:cxn ang="0">
                <a:pos x="T4" y="T5"/>
              </a:cxn>
              <a:cxn ang="0">
                <a:pos x="T6" y="T7"/>
              </a:cxn>
              <a:cxn ang="0">
                <a:pos x="T8" y="T9"/>
              </a:cxn>
            </a:cxnLst>
            <a:rect l="0" t="0" r="r" b="b"/>
            <a:pathLst>
              <a:path w="76" h="81">
                <a:moveTo>
                  <a:pt x="76" y="0"/>
                </a:moveTo>
                <a:cubicBezTo>
                  <a:pt x="76" y="23"/>
                  <a:pt x="73" y="59"/>
                  <a:pt x="72" y="81"/>
                </a:cubicBezTo>
                <a:cubicBezTo>
                  <a:pt x="1" y="81"/>
                  <a:pt x="1" y="81"/>
                  <a:pt x="1" y="81"/>
                </a:cubicBezTo>
                <a:cubicBezTo>
                  <a:pt x="2" y="41"/>
                  <a:pt x="1" y="16"/>
                  <a:pt x="0" y="0"/>
                </a:cubicBezTo>
                <a:lnTo>
                  <a:pt x="76"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7" name="Freeform 340">
            <a:extLst>
              <a:ext uri="{FF2B5EF4-FFF2-40B4-BE49-F238E27FC236}">
                <a16:creationId xmlns:a16="http://schemas.microsoft.com/office/drawing/2014/main" id="{37477DAA-D926-46AD-AB59-995447FF1980}"/>
              </a:ext>
            </a:extLst>
          </p:cNvPr>
          <p:cNvSpPr>
            <a:spLocks/>
          </p:cNvSpPr>
          <p:nvPr/>
        </p:nvSpPr>
        <p:spPr bwMode="auto">
          <a:xfrm>
            <a:off x="3101937" y="3345577"/>
            <a:ext cx="66005" cy="166846"/>
          </a:xfrm>
          <a:custGeom>
            <a:avLst/>
            <a:gdLst>
              <a:gd name="T0" fmla="*/ 2 w 32"/>
              <a:gd name="T1" fmla="*/ 81 h 81"/>
              <a:gd name="T2" fmla="*/ 0 w 32"/>
              <a:gd name="T3" fmla="*/ 0 h 81"/>
              <a:gd name="T4" fmla="*/ 32 w 32"/>
              <a:gd name="T5" fmla="*/ 0 h 81"/>
              <a:gd name="T6" fmla="*/ 31 w 32"/>
              <a:gd name="T7" fmla="*/ 81 h 81"/>
              <a:gd name="T8" fmla="*/ 2 w 32"/>
              <a:gd name="T9" fmla="*/ 81 h 81"/>
            </a:gdLst>
            <a:ahLst/>
            <a:cxnLst>
              <a:cxn ang="0">
                <a:pos x="T0" y="T1"/>
              </a:cxn>
              <a:cxn ang="0">
                <a:pos x="T2" y="T3"/>
              </a:cxn>
              <a:cxn ang="0">
                <a:pos x="T4" y="T5"/>
              </a:cxn>
              <a:cxn ang="0">
                <a:pos x="T6" y="T7"/>
              </a:cxn>
              <a:cxn ang="0">
                <a:pos x="T8" y="T9"/>
              </a:cxn>
            </a:cxnLst>
            <a:rect l="0" t="0" r="r" b="b"/>
            <a:pathLst>
              <a:path w="32" h="81">
                <a:moveTo>
                  <a:pt x="2" y="81"/>
                </a:moveTo>
                <a:cubicBezTo>
                  <a:pt x="3" y="40"/>
                  <a:pt x="1" y="15"/>
                  <a:pt x="0" y="0"/>
                </a:cubicBezTo>
                <a:cubicBezTo>
                  <a:pt x="32" y="0"/>
                  <a:pt x="32" y="0"/>
                  <a:pt x="32" y="0"/>
                </a:cubicBezTo>
                <a:cubicBezTo>
                  <a:pt x="31" y="81"/>
                  <a:pt x="31" y="81"/>
                  <a:pt x="31" y="81"/>
                </a:cubicBezTo>
                <a:lnTo>
                  <a:pt x="2"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8" name="Freeform 341">
            <a:extLst>
              <a:ext uri="{FF2B5EF4-FFF2-40B4-BE49-F238E27FC236}">
                <a16:creationId xmlns:a16="http://schemas.microsoft.com/office/drawing/2014/main" id="{209E0954-9338-4495-9899-B661E4CFFDAC}"/>
              </a:ext>
            </a:extLst>
          </p:cNvPr>
          <p:cNvSpPr>
            <a:spLocks/>
          </p:cNvSpPr>
          <p:nvPr/>
        </p:nvSpPr>
        <p:spPr bwMode="auto">
          <a:xfrm>
            <a:off x="2031187" y="3345577"/>
            <a:ext cx="157679" cy="166846"/>
          </a:xfrm>
          <a:custGeom>
            <a:avLst/>
            <a:gdLst>
              <a:gd name="T0" fmla="*/ 76 w 77"/>
              <a:gd name="T1" fmla="*/ 0 h 81"/>
              <a:gd name="T2" fmla="*/ 73 w 77"/>
              <a:gd name="T3" fmla="*/ 81 h 81"/>
              <a:gd name="T4" fmla="*/ 2 w 77"/>
              <a:gd name="T5" fmla="*/ 81 h 81"/>
              <a:gd name="T6" fmla="*/ 0 w 77"/>
              <a:gd name="T7" fmla="*/ 0 h 81"/>
              <a:gd name="T8" fmla="*/ 76 w 77"/>
              <a:gd name="T9" fmla="*/ 0 h 81"/>
            </a:gdLst>
            <a:ahLst/>
            <a:cxnLst>
              <a:cxn ang="0">
                <a:pos x="T0" y="T1"/>
              </a:cxn>
              <a:cxn ang="0">
                <a:pos x="T2" y="T3"/>
              </a:cxn>
              <a:cxn ang="0">
                <a:pos x="T4" y="T5"/>
              </a:cxn>
              <a:cxn ang="0">
                <a:pos x="T6" y="T7"/>
              </a:cxn>
              <a:cxn ang="0">
                <a:pos x="T8" y="T9"/>
              </a:cxn>
            </a:cxnLst>
            <a:rect l="0" t="0" r="r" b="b"/>
            <a:pathLst>
              <a:path w="77" h="81">
                <a:moveTo>
                  <a:pt x="76" y="0"/>
                </a:moveTo>
                <a:cubicBezTo>
                  <a:pt x="77" y="19"/>
                  <a:pt x="74" y="56"/>
                  <a:pt x="73" y="81"/>
                </a:cubicBezTo>
                <a:cubicBezTo>
                  <a:pt x="2" y="81"/>
                  <a:pt x="2" y="81"/>
                  <a:pt x="2" y="81"/>
                </a:cubicBezTo>
                <a:cubicBezTo>
                  <a:pt x="3" y="37"/>
                  <a:pt x="0" y="13"/>
                  <a:pt x="0" y="0"/>
                </a:cubicBezTo>
                <a:lnTo>
                  <a:pt x="76"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9" name="Freeform 342">
            <a:extLst>
              <a:ext uri="{FF2B5EF4-FFF2-40B4-BE49-F238E27FC236}">
                <a16:creationId xmlns:a16="http://schemas.microsoft.com/office/drawing/2014/main" id="{94D99B02-00A2-4A18-A071-99557FCF7735}"/>
              </a:ext>
            </a:extLst>
          </p:cNvPr>
          <p:cNvSpPr>
            <a:spLocks/>
          </p:cNvSpPr>
          <p:nvPr/>
        </p:nvSpPr>
        <p:spPr bwMode="auto">
          <a:xfrm>
            <a:off x="-85027" y="3345577"/>
            <a:ext cx="73339" cy="166846"/>
          </a:xfrm>
          <a:custGeom>
            <a:avLst/>
            <a:gdLst>
              <a:gd name="T0" fmla="*/ 33 w 36"/>
              <a:gd name="T1" fmla="*/ 0 h 81"/>
              <a:gd name="T2" fmla="*/ 33 w 36"/>
              <a:gd name="T3" fmla="*/ 8 h 81"/>
              <a:gd name="T4" fmla="*/ 35 w 36"/>
              <a:gd name="T5" fmla="*/ 81 h 81"/>
              <a:gd name="T6" fmla="*/ 0 w 36"/>
              <a:gd name="T7" fmla="*/ 81 h 81"/>
              <a:gd name="T8" fmla="*/ 0 w 36"/>
              <a:gd name="T9" fmla="*/ 0 h 81"/>
              <a:gd name="T10" fmla="*/ 33 w 36"/>
              <a:gd name="T11" fmla="*/ 0 h 81"/>
            </a:gdLst>
            <a:ahLst/>
            <a:cxnLst>
              <a:cxn ang="0">
                <a:pos x="T0" y="T1"/>
              </a:cxn>
              <a:cxn ang="0">
                <a:pos x="T2" y="T3"/>
              </a:cxn>
              <a:cxn ang="0">
                <a:pos x="T4" y="T5"/>
              </a:cxn>
              <a:cxn ang="0">
                <a:pos x="T6" y="T7"/>
              </a:cxn>
              <a:cxn ang="0">
                <a:pos x="T8" y="T9"/>
              </a:cxn>
              <a:cxn ang="0">
                <a:pos x="T10" y="T11"/>
              </a:cxn>
            </a:cxnLst>
            <a:rect l="0" t="0" r="r" b="b"/>
            <a:pathLst>
              <a:path w="36" h="81">
                <a:moveTo>
                  <a:pt x="33" y="0"/>
                </a:moveTo>
                <a:cubicBezTo>
                  <a:pt x="33" y="3"/>
                  <a:pt x="33" y="6"/>
                  <a:pt x="33" y="8"/>
                </a:cubicBezTo>
                <a:cubicBezTo>
                  <a:pt x="34" y="30"/>
                  <a:pt x="36" y="57"/>
                  <a:pt x="35" y="81"/>
                </a:cubicBezTo>
                <a:cubicBezTo>
                  <a:pt x="0" y="81"/>
                  <a:pt x="0" y="81"/>
                  <a:pt x="0" y="81"/>
                </a:cubicBezTo>
                <a:cubicBezTo>
                  <a:pt x="0" y="0"/>
                  <a:pt x="0" y="0"/>
                  <a:pt x="0" y="0"/>
                </a:cubicBezTo>
                <a:lnTo>
                  <a:pt x="3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0" name="Freeform 343">
            <a:extLst>
              <a:ext uri="{FF2B5EF4-FFF2-40B4-BE49-F238E27FC236}">
                <a16:creationId xmlns:a16="http://schemas.microsoft.com/office/drawing/2014/main" id="{993DBB96-9C0F-4E86-AE09-6754662E915A}"/>
              </a:ext>
            </a:extLst>
          </p:cNvPr>
          <p:cNvSpPr>
            <a:spLocks/>
          </p:cNvSpPr>
          <p:nvPr/>
        </p:nvSpPr>
        <p:spPr bwMode="auto">
          <a:xfrm>
            <a:off x="1622321" y="3345577"/>
            <a:ext cx="163180" cy="166846"/>
          </a:xfrm>
          <a:custGeom>
            <a:avLst/>
            <a:gdLst>
              <a:gd name="T0" fmla="*/ 76 w 80"/>
              <a:gd name="T1" fmla="*/ 0 h 81"/>
              <a:gd name="T2" fmla="*/ 77 w 80"/>
              <a:gd name="T3" fmla="*/ 12 h 81"/>
              <a:gd name="T4" fmla="*/ 79 w 80"/>
              <a:gd name="T5" fmla="*/ 81 h 81"/>
              <a:gd name="T6" fmla="*/ 1 w 80"/>
              <a:gd name="T7" fmla="*/ 81 h 81"/>
              <a:gd name="T8" fmla="*/ 0 w 80"/>
              <a:gd name="T9" fmla="*/ 44 h 81"/>
              <a:gd name="T10" fmla="*/ 0 w 80"/>
              <a:gd name="T11" fmla="*/ 12 h 81"/>
              <a:gd name="T12" fmla="*/ 2 w 80"/>
              <a:gd name="T13" fmla="*/ 0 h 81"/>
              <a:gd name="T14" fmla="*/ 76 w 80"/>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1">
                <a:moveTo>
                  <a:pt x="76" y="0"/>
                </a:moveTo>
                <a:cubicBezTo>
                  <a:pt x="77" y="4"/>
                  <a:pt x="77" y="8"/>
                  <a:pt x="77" y="12"/>
                </a:cubicBezTo>
                <a:cubicBezTo>
                  <a:pt x="77" y="32"/>
                  <a:pt x="80" y="58"/>
                  <a:pt x="79" y="81"/>
                </a:cubicBezTo>
                <a:cubicBezTo>
                  <a:pt x="1" y="81"/>
                  <a:pt x="1" y="81"/>
                  <a:pt x="1" y="81"/>
                </a:cubicBezTo>
                <a:cubicBezTo>
                  <a:pt x="0" y="69"/>
                  <a:pt x="0" y="56"/>
                  <a:pt x="0" y="44"/>
                </a:cubicBezTo>
                <a:cubicBezTo>
                  <a:pt x="0" y="33"/>
                  <a:pt x="1" y="22"/>
                  <a:pt x="0" y="12"/>
                </a:cubicBezTo>
                <a:cubicBezTo>
                  <a:pt x="0" y="8"/>
                  <a:pt x="1" y="4"/>
                  <a:pt x="2" y="0"/>
                </a:cubicBezTo>
                <a:lnTo>
                  <a:pt x="76"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1" name="Freeform 344">
            <a:extLst>
              <a:ext uri="{FF2B5EF4-FFF2-40B4-BE49-F238E27FC236}">
                <a16:creationId xmlns:a16="http://schemas.microsoft.com/office/drawing/2014/main" id="{E29E3C5F-3908-4C58-9DF2-6A0AFD365DF9}"/>
              </a:ext>
            </a:extLst>
          </p:cNvPr>
          <p:cNvSpPr>
            <a:spLocks/>
          </p:cNvSpPr>
          <p:nvPr/>
        </p:nvSpPr>
        <p:spPr bwMode="auto">
          <a:xfrm>
            <a:off x="1882674" y="3345577"/>
            <a:ext cx="163180" cy="166846"/>
          </a:xfrm>
          <a:custGeom>
            <a:avLst/>
            <a:gdLst>
              <a:gd name="T0" fmla="*/ 76 w 80"/>
              <a:gd name="T1" fmla="*/ 0 h 81"/>
              <a:gd name="T2" fmla="*/ 77 w 80"/>
              <a:gd name="T3" fmla="*/ 13 h 81"/>
              <a:gd name="T4" fmla="*/ 79 w 80"/>
              <a:gd name="T5" fmla="*/ 81 h 81"/>
              <a:gd name="T6" fmla="*/ 1 w 80"/>
              <a:gd name="T7" fmla="*/ 81 h 81"/>
              <a:gd name="T8" fmla="*/ 0 w 80"/>
              <a:gd name="T9" fmla="*/ 45 h 81"/>
              <a:gd name="T10" fmla="*/ 1 w 80"/>
              <a:gd name="T11" fmla="*/ 13 h 81"/>
              <a:gd name="T12" fmla="*/ 2 w 80"/>
              <a:gd name="T13" fmla="*/ 0 h 81"/>
              <a:gd name="T14" fmla="*/ 76 w 80"/>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1">
                <a:moveTo>
                  <a:pt x="76" y="0"/>
                </a:moveTo>
                <a:cubicBezTo>
                  <a:pt x="77" y="4"/>
                  <a:pt x="77" y="9"/>
                  <a:pt x="77" y="13"/>
                </a:cubicBezTo>
                <a:cubicBezTo>
                  <a:pt x="78" y="33"/>
                  <a:pt x="80" y="58"/>
                  <a:pt x="79" y="81"/>
                </a:cubicBezTo>
                <a:cubicBezTo>
                  <a:pt x="1" y="81"/>
                  <a:pt x="1" y="81"/>
                  <a:pt x="1" y="81"/>
                </a:cubicBezTo>
                <a:cubicBezTo>
                  <a:pt x="0" y="69"/>
                  <a:pt x="0" y="57"/>
                  <a:pt x="0" y="45"/>
                </a:cubicBezTo>
                <a:cubicBezTo>
                  <a:pt x="0" y="34"/>
                  <a:pt x="2" y="23"/>
                  <a:pt x="1" y="13"/>
                </a:cubicBezTo>
                <a:cubicBezTo>
                  <a:pt x="0" y="8"/>
                  <a:pt x="1" y="4"/>
                  <a:pt x="2" y="0"/>
                </a:cubicBezTo>
                <a:lnTo>
                  <a:pt x="76"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2" name="Freeform 345">
            <a:extLst>
              <a:ext uri="{FF2B5EF4-FFF2-40B4-BE49-F238E27FC236}">
                <a16:creationId xmlns:a16="http://schemas.microsoft.com/office/drawing/2014/main" id="{1076CA5B-B92C-4866-ABC9-F50A1DBBB4F5}"/>
              </a:ext>
            </a:extLst>
          </p:cNvPr>
          <p:cNvSpPr>
            <a:spLocks/>
          </p:cNvSpPr>
          <p:nvPr/>
        </p:nvSpPr>
        <p:spPr bwMode="auto">
          <a:xfrm>
            <a:off x="2161363" y="3345577"/>
            <a:ext cx="130177" cy="166846"/>
          </a:xfrm>
          <a:custGeom>
            <a:avLst/>
            <a:gdLst>
              <a:gd name="T0" fmla="*/ 63 w 63"/>
              <a:gd name="T1" fmla="*/ 0 h 81"/>
              <a:gd name="T2" fmla="*/ 63 w 63"/>
              <a:gd name="T3" fmla="*/ 81 h 81"/>
              <a:gd name="T4" fmla="*/ 2 w 63"/>
              <a:gd name="T5" fmla="*/ 81 h 81"/>
              <a:gd name="T6" fmla="*/ 0 w 63"/>
              <a:gd name="T7" fmla="*/ 45 h 81"/>
              <a:gd name="T8" fmla="*/ 1 w 63"/>
              <a:gd name="T9" fmla="*/ 13 h 81"/>
              <a:gd name="T10" fmla="*/ 3 w 63"/>
              <a:gd name="T11" fmla="*/ 0 h 81"/>
              <a:gd name="T12" fmla="*/ 63 w 6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3" h="81">
                <a:moveTo>
                  <a:pt x="63" y="0"/>
                </a:moveTo>
                <a:cubicBezTo>
                  <a:pt x="63" y="81"/>
                  <a:pt x="63" y="81"/>
                  <a:pt x="63" y="81"/>
                </a:cubicBezTo>
                <a:cubicBezTo>
                  <a:pt x="2" y="81"/>
                  <a:pt x="2" y="81"/>
                  <a:pt x="2" y="81"/>
                </a:cubicBezTo>
                <a:cubicBezTo>
                  <a:pt x="1" y="69"/>
                  <a:pt x="0" y="57"/>
                  <a:pt x="0" y="45"/>
                </a:cubicBezTo>
                <a:cubicBezTo>
                  <a:pt x="0" y="34"/>
                  <a:pt x="2" y="23"/>
                  <a:pt x="1" y="13"/>
                </a:cubicBezTo>
                <a:cubicBezTo>
                  <a:pt x="1" y="8"/>
                  <a:pt x="2" y="4"/>
                  <a:pt x="3" y="0"/>
                </a:cubicBezTo>
                <a:lnTo>
                  <a:pt x="63"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3" name="Freeform 346">
            <a:extLst>
              <a:ext uri="{FF2B5EF4-FFF2-40B4-BE49-F238E27FC236}">
                <a16:creationId xmlns:a16="http://schemas.microsoft.com/office/drawing/2014/main" id="{2892C110-D6FE-45F3-8B7D-B47B7153B684}"/>
              </a:ext>
            </a:extLst>
          </p:cNvPr>
          <p:cNvSpPr>
            <a:spLocks/>
          </p:cNvSpPr>
          <p:nvPr/>
        </p:nvSpPr>
        <p:spPr bwMode="auto">
          <a:xfrm>
            <a:off x="1492144" y="3345577"/>
            <a:ext cx="155846" cy="166846"/>
          </a:xfrm>
          <a:custGeom>
            <a:avLst/>
            <a:gdLst>
              <a:gd name="T0" fmla="*/ 75 w 76"/>
              <a:gd name="T1" fmla="*/ 0 h 81"/>
              <a:gd name="T2" fmla="*/ 72 w 76"/>
              <a:gd name="T3" fmla="*/ 81 h 81"/>
              <a:gd name="T4" fmla="*/ 1 w 76"/>
              <a:gd name="T5" fmla="*/ 81 h 81"/>
              <a:gd name="T6" fmla="*/ 0 w 76"/>
              <a:gd name="T7" fmla="*/ 0 h 81"/>
              <a:gd name="T8" fmla="*/ 75 w 76"/>
              <a:gd name="T9" fmla="*/ 0 h 81"/>
            </a:gdLst>
            <a:ahLst/>
            <a:cxnLst>
              <a:cxn ang="0">
                <a:pos x="T0" y="T1"/>
              </a:cxn>
              <a:cxn ang="0">
                <a:pos x="T2" y="T3"/>
              </a:cxn>
              <a:cxn ang="0">
                <a:pos x="T4" y="T5"/>
              </a:cxn>
              <a:cxn ang="0">
                <a:pos x="T6" y="T7"/>
              </a:cxn>
              <a:cxn ang="0">
                <a:pos x="T8" y="T9"/>
              </a:cxn>
            </a:cxnLst>
            <a:rect l="0" t="0" r="r" b="b"/>
            <a:pathLst>
              <a:path w="76" h="81">
                <a:moveTo>
                  <a:pt x="75" y="0"/>
                </a:moveTo>
                <a:cubicBezTo>
                  <a:pt x="76" y="19"/>
                  <a:pt x="73" y="56"/>
                  <a:pt x="72" y="81"/>
                </a:cubicBezTo>
                <a:cubicBezTo>
                  <a:pt x="1" y="81"/>
                  <a:pt x="1" y="81"/>
                  <a:pt x="1" y="81"/>
                </a:cubicBezTo>
                <a:cubicBezTo>
                  <a:pt x="2" y="37"/>
                  <a:pt x="0" y="13"/>
                  <a:pt x="0" y="0"/>
                </a:cubicBezTo>
                <a:lnTo>
                  <a:pt x="75"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4" name="Freeform 347">
            <a:extLst>
              <a:ext uri="{FF2B5EF4-FFF2-40B4-BE49-F238E27FC236}">
                <a16:creationId xmlns:a16="http://schemas.microsoft.com/office/drawing/2014/main" id="{F52A2FDF-00C4-40B2-AFF6-CF6A33491F32}"/>
              </a:ext>
            </a:extLst>
          </p:cNvPr>
          <p:cNvSpPr>
            <a:spLocks/>
          </p:cNvSpPr>
          <p:nvPr/>
        </p:nvSpPr>
        <p:spPr bwMode="auto">
          <a:xfrm>
            <a:off x="1763499" y="3345577"/>
            <a:ext cx="155846" cy="166846"/>
          </a:xfrm>
          <a:custGeom>
            <a:avLst/>
            <a:gdLst>
              <a:gd name="T0" fmla="*/ 75 w 76"/>
              <a:gd name="T1" fmla="*/ 0 h 81"/>
              <a:gd name="T2" fmla="*/ 72 w 76"/>
              <a:gd name="T3" fmla="*/ 81 h 81"/>
              <a:gd name="T4" fmla="*/ 2 w 76"/>
              <a:gd name="T5" fmla="*/ 81 h 81"/>
              <a:gd name="T6" fmla="*/ 0 w 76"/>
              <a:gd name="T7" fmla="*/ 0 h 81"/>
              <a:gd name="T8" fmla="*/ 75 w 76"/>
              <a:gd name="T9" fmla="*/ 0 h 81"/>
            </a:gdLst>
            <a:ahLst/>
            <a:cxnLst>
              <a:cxn ang="0">
                <a:pos x="T0" y="T1"/>
              </a:cxn>
              <a:cxn ang="0">
                <a:pos x="T2" y="T3"/>
              </a:cxn>
              <a:cxn ang="0">
                <a:pos x="T4" y="T5"/>
              </a:cxn>
              <a:cxn ang="0">
                <a:pos x="T6" y="T7"/>
              </a:cxn>
              <a:cxn ang="0">
                <a:pos x="T8" y="T9"/>
              </a:cxn>
            </a:cxnLst>
            <a:rect l="0" t="0" r="r" b="b"/>
            <a:pathLst>
              <a:path w="76" h="81">
                <a:moveTo>
                  <a:pt x="75" y="0"/>
                </a:moveTo>
                <a:cubicBezTo>
                  <a:pt x="76" y="19"/>
                  <a:pt x="73" y="56"/>
                  <a:pt x="72" y="81"/>
                </a:cubicBezTo>
                <a:cubicBezTo>
                  <a:pt x="2" y="81"/>
                  <a:pt x="2" y="81"/>
                  <a:pt x="2" y="81"/>
                </a:cubicBezTo>
                <a:cubicBezTo>
                  <a:pt x="3" y="37"/>
                  <a:pt x="0" y="13"/>
                  <a:pt x="0" y="0"/>
                </a:cubicBezTo>
                <a:lnTo>
                  <a:pt x="75"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5" name="Freeform 348">
            <a:extLst>
              <a:ext uri="{FF2B5EF4-FFF2-40B4-BE49-F238E27FC236}">
                <a16:creationId xmlns:a16="http://schemas.microsoft.com/office/drawing/2014/main" id="{54626936-B8D2-46E4-9CC3-26CCB45075F1}"/>
              </a:ext>
            </a:extLst>
          </p:cNvPr>
          <p:cNvSpPr>
            <a:spLocks/>
          </p:cNvSpPr>
          <p:nvPr/>
        </p:nvSpPr>
        <p:spPr bwMode="auto">
          <a:xfrm>
            <a:off x="4011341" y="3345577"/>
            <a:ext cx="135677" cy="166846"/>
          </a:xfrm>
          <a:custGeom>
            <a:avLst/>
            <a:gdLst>
              <a:gd name="T0" fmla="*/ 63 w 66"/>
              <a:gd name="T1" fmla="*/ 0 h 81"/>
              <a:gd name="T2" fmla="*/ 63 w 66"/>
              <a:gd name="T3" fmla="*/ 0 h 81"/>
              <a:gd name="T4" fmla="*/ 64 w 66"/>
              <a:gd name="T5" fmla="*/ 81 h 81"/>
              <a:gd name="T6" fmla="*/ 0 w 66"/>
              <a:gd name="T7" fmla="*/ 81 h 81"/>
              <a:gd name="T8" fmla="*/ 0 w 66"/>
              <a:gd name="T9" fmla="*/ 0 h 81"/>
              <a:gd name="T10" fmla="*/ 63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63" y="0"/>
                </a:moveTo>
                <a:cubicBezTo>
                  <a:pt x="63" y="0"/>
                  <a:pt x="63" y="0"/>
                  <a:pt x="63" y="0"/>
                </a:cubicBezTo>
                <a:cubicBezTo>
                  <a:pt x="64" y="24"/>
                  <a:pt x="66" y="55"/>
                  <a:pt x="64" y="81"/>
                </a:cubicBezTo>
                <a:cubicBezTo>
                  <a:pt x="0" y="81"/>
                  <a:pt x="0" y="81"/>
                  <a:pt x="0" y="81"/>
                </a:cubicBezTo>
                <a:cubicBezTo>
                  <a:pt x="0" y="0"/>
                  <a:pt x="0" y="0"/>
                  <a:pt x="0" y="0"/>
                </a:cubicBezTo>
                <a:lnTo>
                  <a:pt x="6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6" name="Freeform 349">
            <a:extLst>
              <a:ext uri="{FF2B5EF4-FFF2-40B4-BE49-F238E27FC236}">
                <a16:creationId xmlns:a16="http://schemas.microsoft.com/office/drawing/2014/main" id="{A1EA8B31-A842-4E68-B533-20D320EF73CB}"/>
              </a:ext>
            </a:extLst>
          </p:cNvPr>
          <p:cNvSpPr>
            <a:spLocks/>
          </p:cNvSpPr>
          <p:nvPr/>
        </p:nvSpPr>
        <p:spPr bwMode="auto">
          <a:xfrm>
            <a:off x="4119515" y="3345577"/>
            <a:ext cx="166847" cy="166846"/>
          </a:xfrm>
          <a:custGeom>
            <a:avLst/>
            <a:gdLst>
              <a:gd name="T0" fmla="*/ 78 w 82"/>
              <a:gd name="T1" fmla="*/ 0 h 81"/>
              <a:gd name="T2" fmla="*/ 78 w 82"/>
              <a:gd name="T3" fmla="*/ 2 h 81"/>
              <a:gd name="T4" fmla="*/ 80 w 82"/>
              <a:gd name="T5" fmla="*/ 81 h 81"/>
              <a:gd name="T6" fmla="*/ 2 w 82"/>
              <a:gd name="T7" fmla="*/ 81 h 81"/>
              <a:gd name="T8" fmla="*/ 0 w 82"/>
              <a:gd name="T9" fmla="*/ 36 h 81"/>
              <a:gd name="T10" fmla="*/ 0 w 82"/>
              <a:gd name="T11" fmla="*/ 2 h 81"/>
              <a:gd name="T12" fmla="*/ 0 w 82"/>
              <a:gd name="T13" fmla="*/ 0 h 81"/>
              <a:gd name="T14" fmla="*/ 78 w 8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78" y="0"/>
                </a:moveTo>
                <a:cubicBezTo>
                  <a:pt x="78" y="2"/>
                  <a:pt x="78" y="2"/>
                  <a:pt x="78" y="2"/>
                </a:cubicBezTo>
                <a:cubicBezTo>
                  <a:pt x="79" y="25"/>
                  <a:pt x="82" y="55"/>
                  <a:pt x="80" y="81"/>
                </a:cubicBezTo>
                <a:cubicBezTo>
                  <a:pt x="2" y="81"/>
                  <a:pt x="2" y="81"/>
                  <a:pt x="2" y="81"/>
                </a:cubicBezTo>
                <a:cubicBezTo>
                  <a:pt x="0" y="66"/>
                  <a:pt x="0" y="51"/>
                  <a:pt x="0" y="36"/>
                </a:cubicBezTo>
                <a:cubicBezTo>
                  <a:pt x="0" y="25"/>
                  <a:pt x="1" y="13"/>
                  <a:pt x="0" y="2"/>
                </a:cubicBezTo>
                <a:cubicBezTo>
                  <a:pt x="0" y="1"/>
                  <a:pt x="0" y="1"/>
                  <a:pt x="0" y="0"/>
                </a:cubicBezTo>
                <a:lnTo>
                  <a:pt x="78"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7" name="Freeform 350">
            <a:extLst>
              <a:ext uri="{FF2B5EF4-FFF2-40B4-BE49-F238E27FC236}">
                <a16:creationId xmlns:a16="http://schemas.microsoft.com/office/drawing/2014/main" id="{25DEAE49-67EB-47D8-A14C-637AF886C9EB}"/>
              </a:ext>
            </a:extLst>
          </p:cNvPr>
          <p:cNvSpPr>
            <a:spLocks/>
          </p:cNvSpPr>
          <p:nvPr/>
        </p:nvSpPr>
        <p:spPr bwMode="auto">
          <a:xfrm>
            <a:off x="4400036" y="3345577"/>
            <a:ext cx="168680" cy="166846"/>
          </a:xfrm>
          <a:custGeom>
            <a:avLst/>
            <a:gdLst>
              <a:gd name="T0" fmla="*/ 79 w 82"/>
              <a:gd name="T1" fmla="*/ 0 h 81"/>
              <a:gd name="T2" fmla="*/ 80 w 82"/>
              <a:gd name="T3" fmla="*/ 81 h 81"/>
              <a:gd name="T4" fmla="*/ 2 w 82"/>
              <a:gd name="T5" fmla="*/ 81 h 81"/>
              <a:gd name="T6" fmla="*/ 0 w 82"/>
              <a:gd name="T7" fmla="*/ 33 h 81"/>
              <a:gd name="T8" fmla="*/ 1 w 82"/>
              <a:gd name="T9" fmla="*/ 0 h 81"/>
              <a:gd name="T10" fmla="*/ 79 w 82"/>
              <a:gd name="T11" fmla="*/ 0 h 81"/>
            </a:gdLst>
            <a:ahLst/>
            <a:cxnLst>
              <a:cxn ang="0">
                <a:pos x="T0" y="T1"/>
              </a:cxn>
              <a:cxn ang="0">
                <a:pos x="T2" y="T3"/>
              </a:cxn>
              <a:cxn ang="0">
                <a:pos x="T4" y="T5"/>
              </a:cxn>
              <a:cxn ang="0">
                <a:pos x="T6" y="T7"/>
              </a:cxn>
              <a:cxn ang="0">
                <a:pos x="T8" y="T9"/>
              </a:cxn>
              <a:cxn ang="0">
                <a:pos x="T10" y="T11"/>
              </a:cxn>
            </a:cxnLst>
            <a:rect l="0" t="0" r="r" b="b"/>
            <a:pathLst>
              <a:path w="82" h="81">
                <a:moveTo>
                  <a:pt x="79" y="0"/>
                </a:moveTo>
                <a:cubicBezTo>
                  <a:pt x="79" y="24"/>
                  <a:pt x="82" y="55"/>
                  <a:pt x="80" y="81"/>
                </a:cubicBezTo>
                <a:cubicBezTo>
                  <a:pt x="2" y="81"/>
                  <a:pt x="2" y="81"/>
                  <a:pt x="2" y="81"/>
                </a:cubicBezTo>
                <a:cubicBezTo>
                  <a:pt x="1" y="65"/>
                  <a:pt x="0" y="49"/>
                  <a:pt x="0" y="33"/>
                </a:cubicBezTo>
                <a:cubicBezTo>
                  <a:pt x="0" y="22"/>
                  <a:pt x="1" y="11"/>
                  <a:pt x="1" y="0"/>
                </a:cubicBezTo>
                <a:lnTo>
                  <a:pt x="79"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8" name="Freeform 351">
            <a:extLst>
              <a:ext uri="{FF2B5EF4-FFF2-40B4-BE49-F238E27FC236}">
                <a16:creationId xmlns:a16="http://schemas.microsoft.com/office/drawing/2014/main" id="{E744F3A6-C47D-46C8-AC6D-50C1C92B4112}"/>
              </a:ext>
            </a:extLst>
          </p:cNvPr>
          <p:cNvSpPr>
            <a:spLocks/>
          </p:cNvSpPr>
          <p:nvPr/>
        </p:nvSpPr>
        <p:spPr bwMode="auto">
          <a:xfrm>
            <a:off x="4689725" y="3345577"/>
            <a:ext cx="168680" cy="166846"/>
          </a:xfrm>
          <a:custGeom>
            <a:avLst/>
            <a:gdLst>
              <a:gd name="T0" fmla="*/ 79 w 82"/>
              <a:gd name="T1" fmla="*/ 0 h 81"/>
              <a:gd name="T2" fmla="*/ 80 w 82"/>
              <a:gd name="T3" fmla="*/ 81 h 81"/>
              <a:gd name="T4" fmla="*/ 2 w 82"/>
              <a:gd name="T5" fmla="*/ 81 h 81"/>
              <a:gd name="T6" fmla="*/ 0 w 82"/>
              <a:gd name="T7" fmla="*/ 33 h 81"/>
              <a:gd name="T8" fmla="*/ 1 w 82"/>
              <a:gd name="T9" fmla="*/ 0 h 81"/>
              <a:gd name="T10" fmla="*/ 79 w 82"/>
              <a:gd name="T11" fmla="*/ 0 h 81"/>
            </a:gdLst>
            <a:ahLst/>
            <a:cxnLst>
              <a:cxn ang="0">
                <a:pos x="T0" y="T1"/>
              </a:cxn>
              <a:cxn ang="0">
                <a:pos x="T2" y="T3"/>
              </a:cxn>
              <a:cxn ang="0">
                <a:pos x="T4" y="T5"/>
              </a:cxn>
              <a:cxn ang="0">
                <a:pos x="T6" y="T7"/>
              </a:cxn>
              <a:cxn ang="0">
                <a:pos x="T8" y="T9"/>
              </a:cxn>
              <a:cxn ang="0">
                <a:pos x="T10" y="T11"/>
              </a:cxn>
            </a:cxnLst>
            <a:rect l="0" t="0" r="r" b="b"/>
            <a:pathLst>
              <a:path w="82" h="81">
                <a:moveTo>
                  <a:pt x="79" y="0"/>
                </a:moveTo>
                <a:cubicBezTo>
                  <a:pt x="79" y="24"/>
                  <a:pt x="82" y="55"/>
                  <a:pt x="80" y="81"/>
                </a:cubicBezTo>
                <a:cubicBezTo>
                  <a:pt x="2" y="81"/>
                  <a:pt x="2" y="81"/>
                  <a:pt x="2" y="81"/>
                </a:cubicBezTo>
                <a:cubicBezTo>
                  <a:pt x="1" y="65"/>
                  <a:pt x="0" y="49"/>
                  <a:pt x="0" y="33"/>
                </a:cubicBezTo>
                <a:cubicBezTo>
                  <a:pt x="0" y="22"/>
                  <a:pt x="1" y="11"/>
                  <a:pt x="1" y="0"/>
                </a:cubicBezTo>
                <a:lnTo>
                  <a:pt x="79"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9" name="Freeform 352">
            <a:extLst>
              <a:ext uri="{FF2B5EF4-FFF2-40B4-BE49-F238E27FC236}">
                <a16:creationId xmlns:a16="http://schemas.microsoft.com/office/drawing/2014/main" id="{C478C7BE-D7B2-4ADC-81C5-AB2E49D3043D}"/>
              </a:ext>
            </a:extLst>
          </p:cNvPr>
          <p:cNvSpPr>
            <a:spLocks/>
          </p:cNvSpPr>
          <p:nvPr/>
        </p:nvSpPr>
        <p:spPr bwMode="auto">
          <a:xfrm>
            <a:off x="4264360" y="3345577"/>
            <a:ext cx="157679" cy="166846"/>
          </a:xfrm>
          <a:custGeom>
            <a:avLst/>
            <a:gdLst>
              <a:gd name="T0" fmla="*/ 77 w 77"/>
              <a:gd name="T1" fmla="*/ 0 h 81"/>
              <a:gd name="T2" fmla="*/ 73 w 77"/>
              <a:gd name="T3" fmla="*/ 81 h 81"/>
              <a:gd name="T4" fmla="*/ 1 w 77"/>
              <a:gd name="T5" fmla="*/ 81 h 81"/>
              <a:gd name="T6" fmla="*/ 0 w 77"/>
              <a:gd name="T7" fmla="*/ 0 h 81"/>
              <a:gd name="T8" fmla="*/ 77 w 77"/>
              <a:gd name="T9" fmla="*/ 0 h 81"/>
            </a:gdLst>
            <a:ahLst/>
            <a:cxnLst>
              <a:cxn ang="0">
                <a:pos x="T0" y="T1"/>
              </a:cxn>
              <a:cxn ang="0">
                <a:pos x="T2" y="T3"/>
              </a:cxn>
              <a:cxn ang="0">
                <a:pos x="T4" y="T5"/>
              </a:cxn>
              <a:cxn ang="0">
                <a:pos x="T6" y="T7"/>
              </a:cxn>
              <a:cxn ang="0">
                <a:pos x="T8" y="T9"/>
              </a:cxn>
            </a:cxnLst>
            <a:rect l="0" t="0" r="r" b="b"/>
            <a:pathLst>
              <a:path w="77" h="81">
                <a:moveTo>
                  <a:pt x="77" y="0"/>
                </a:moveTo>
                <a:cubicBezTo>
                  <a:pt x="76" y="24"/>
                  <a:pt x="74" y="60"/>
                  <a:pt x="73" y="81"/>
                </a:cubicBezTo>
                <a:cubicBezTo>
                  <a:pt x="1" y="81"/>
                  <a:pt x="1" y="81"/>
                  <a:pt x="1" y="81"/>
                </a:cubicBezTo>
                <a:cubicBezTo>
                  <a:pt x="2" y="42"/>
                  <a:pt x="1" y="17"/>
                  <a:pt x="0" y="0"/>
                </a:cubicBezTo>
                <a:lnTo>
                  <a:pt x="77"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0" name="Freeform 353">
            <a:extLst>
              <a:ext uri="{FF2B5EF4-FFF2-40B4-BE49-F238E27FC236}">
                <a16:creationId xmlns:a16="http://schemas.microsoft.com/office/drawing/2014/main" id="{5CEC8619-E7DE-42B6-9BF0-0ADAD6D1D767}"/>
              </a:ext>
            </a:extLst>
          </p:cNvPr>
          <p:cNvSpPr>
            <a:spLocks/>
          </p:cNvSpPr>
          <p:nvPr/>
        </p:nvSpPr>
        <p:spPr bwMode="auto">
          <a:xfrm>
            <a:off x="4554049" y="3345577"/>
            <a:ext cx="157679" cy="166846"/>
          </a:xfrm>
          <a:custGeom>
            <a:avLst/>
            <a:gdLst>
              <a:gd name="T0" fmla="*/ 77 w 77"/>
              <a:gd name="T1" fmla="*/ 0 h 81"/>
              <a:gd name="T2" fmla="*/ 73 w 77"/>
              <a:gd name="T3" fmla="*/ 81 h 81"/>
              <a:gd name="T4" fmla="*/ 1 w 77"/>
              <a:gd name="T5" fmla="*/ 81 h 81"/>
              <a:gd name="T6" fmla="*/ 0 w 77"/>
              <a:gd name="T7" fmla="*/ 0 h 81"/>
              <a:gd name="T8" fmla="*/ 77 w 77"/>
              <a:gd name="T9" fmla="*/ 0 h 81"/>
            </a:gdLst>
            <a:ahLst/>
            <a:cxnLst>
              <a:cxn ang="0">
                <a:pos x="T0" y="T1"/>
              </a:cxn>
              <a:cxn ang="0">
                <a:pos x="T2" y="T3"/>
              </a:cxn>
              <a:cxn ang="0">
                <a:pos x="T4" y="T5"/>
              </a:cxn>
              <a:cxn ang="0">
                <a:pos x="T6" y="T7"/>
              </a:cxn>
              <a:cxn ang="0">
                <a:pos x="T8" y="T9"/>
              </a:cxn>
            </a:cxnLst>
            <a:rect l="0" t="0" r="r" b="b"/>
            <a:pathLst>
              <a:path w="77" h="81">
                <a:moveTo>
                  <a:pt x="77" y="0"/>
                </a:moveTo>
                <a:cubicBezTo>
                  <a:pt x="76" y="25"/>
                  <a:pt x="73" y="61"/>
                  <a:pt x="73" y="81"/>
                </a:cubicBezTo>
                <a:cubicBezTo>
                  <a:pt x="1" y="81"/>
                  <a:pt x="1" y="81"/>
                  <a:pt x="1" y="81"/>
                </a:cubicBezTo>
                <a:cubicBezTo>
                  <a:pt x="2" y="42"/>
                  <a:pt x="1" y="17"/>
                  <a:pt x="0" y="0"/>
                </a:cubicBezTo>
                <a:lnTo>
                  <a:pt x="77"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1" name="Freeform 354">
            <a:extLst>
              <a:ext uri="{FF2B5EF4-FFF2-40B4-BE49-F238E27FC236}">
                <a16:creationId xmlns:a16="http://schemas.microsoft.com/office/drawing/2014/main" id="{EEE51677-DC87-4B4E-AE54-F2268C590657}"/>
              </a:ext>
            </a:extLst>
          </p:cNvPr>
          <p:cNvSpPr>
            <a:spLocks/>
          </p:cNvSpPr>
          <p:nvPr/>
        </p:nvSpPr>
        <p:spPr bwMode="auto">
          <a:xfrm>
            <a:off x="4836403" y="3345577"/>
            <a:ext cx="64172" cy="166846"/>
          </a:xfrm>
          <a:custGeom>
            <a:avLst/>
            <a:gdLst>
              <a:gd name="T0" fmla="*/ 1 w 31"/>
              <a:gd name="T1" fmla="*/ 81 h 81"/>
              <a:gd name="T2" fmla="*/ 0 w 31"/>
              <a:gd name="T3" fmla="*/ 0 h 81"/>
              <a:gd name="T4" fmla="*/ 31 w 31"/>
              <a:gd name="T5" fmla="*/ 0 h 81"/>
              <a:gd name="T6" fmla="*/ 31 w 31"/>
              <a:gd name="T7" fmla="*/ 81 h 81"/>
              <a:gd name="T8" fmla="*/ 1 w 31"/>
              <a:gd name="T9" fmla="*/ 81 h 81"/>
            </a:gdLst>
            <a:ahLst/>
            <a:cxnLst>
              <a:cxn ang="0">
                <a:pos x="T0" y="T1"/>
              </a:cxn>
              <a:cxn ang="0">
                <a:pos x="T2" y="T3"/>
              </a:cxn>
              <a:cxn ang="0">
                <a:pos x="T4" y="T5"/>
              </a:cxn>
              <a:cxn ang="0">
                <a:pos x="T6" y="T7"/>
              </a:cxn>
              <a:cxn ang="0">
                <a:pos x="T8" y="T9"/>
              </a:cxn>
            </a:cxnLst>
            <a:rect l="0" t="0" r="r" b="b"/>
            <a:pathLst>
              <a:path w="31" h="81">
                <a:moveTo>
                  <a:pt x="1" y="81"/>
                </a:moveTo>
                <a:cubicBezTo>
                  <a:pt x="2" y="41"/>
                  <a:pt x="1" y="16"/>
                  <a:pt x="0" y="0"/>
                </a:cubicBezTo>
                <a:cubicBezTo>
                  <a:pt x="31" y="0"/>
                  <a:pt x="31" y="0"/>
                  <a:pt x="31" y="0"/>
                </a:cubicBezTo>
                <a:cubicBezTo>
                  <a:pt x="31" y="81"/>
                  <a:pt x="31" y="81"/>
                  <a:pt x="31" y="81"/>
                </a:cubicBezTo>
                <a:lnTo>
                  <a:pt x="1"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2" name="Freeform 355">
            <a:extLst>
              <a:ext uri="{FF2B5EF4-FFF2-40B4-BE49-F238E27FC236}">
                <a16:creationId xmlns:a16="http://schemas.microsoft.com/office/drawing/2014/main" id="{D4669684-BAF6-4024-BB82-E8D0833729E5}"/>
              </a:ext>
            </a:extLst>
          </p:cNvPr>
          <p:cNvSpPr>
            <a:spLocks/>
          </p:cNvSpPr>
          <p:nvPr/>
        </p:nvSpPr>
        <p:spPr bwMode="auto">
          <a:xfrm>
            <a:off x="3750987" y="3345577"/>
            <a:ext cx="157679" cy="166846"/>
          </a:xfrm>
          <a:custGeom>
            <a:avLst/>
            <a:gdLst>
              <a:gd name="T0" fmla="*/ 77 w 77"/>
              <a:gd name="T1" fmla="*/ 0 h 81"/>
              <a:gd name="T2" fmla="*/ 73 w 77"/>
              <a:gd name="T3" fmla="*/ 81 h 81"/>
              <a:gd name="T4" fmla="*/ 2 w 77"/>
              <a:gd name="T5" fmla="*/ 81 h 81"/>
              <a:gd name="T6" fmla="*/ 0 w 77"/>
              <a:gd name="T7" fmla="*/ 0 h 81"/>
              <a:gd name="T8" fmla="*/ 77 w 77"/>
              <a:gd name="T9" fmla="*/ 0 h 81"/>
            </a:gdLst>
            <a:ahLst/>
            <a:cxnLst>
              <a:cxn ang="0">
                <a:pos x="T0" y="T1"/>
              </a:cxn>
              <a:cxn ang="0">
                <a:pos x="T2" y="T3"/>
              </a:cxn>
              <a:cxn ang="0">
                <a:pos x="T4" y="T5"/>
              </a:cxn>
              <a:cxn ang="0">
                <a:pos x="T6" y="T7"/>
              </a:cxn>
              <a:cxn ang="0">
                <a:pos x="T8" y="T9"/>
              </a:cxn>
            </a:cxnLst>
            <a:rect l="0" t="0" r="r" b="b"/>
            <a:pathLst>
              <a:path w="77" h="81">
                <a:moveTo>
                  <a:pt x="77" y="0"/>
                </a:moveTo>
                <a:cubicBezTo>
                  <a:pt x="77" y="21"/>
                  <a:pt x="74" y="58"/>
                  <a:pt x="73" y="81"/>
                </a:cubicBezTo>
                <a:cubicBezTo>
                  <a:pt x="2" y="81"/>
                  <a:pt x="2" y="81"/>
                  <a:pt x="2" y="81"/>
                </a:cubicBezTo>
                <a:cubicBezTo>
                  <a:pt x="3" y="39"/>
                  <a:pt x="1" y="15"/>
                  <a:pt x="0" y="0"/>
                </a:cubicBezTo>
                <a:lnTo>
                  <a:pt x="77"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3" name="Freeform 356">
            <a:extLst>
              <a:ext uri="{FF2B5EF4-FFF2-40B4-BE49-F238E27FC236}">
                <a16:creationId xmlns:a16="http://schemas.microsoft.com/office/drawing/2014/main" id="{BFB40A62-6CE1-49CB-9009-05CFC8DDA447}"/>
              </a:ext>
            </a:extLst>
          </p:cNvPr>
          <p:cNvSpPr>
            <a:spLocks/>
          </p:cNvSpPr>
          <p:nvPr/>
        </p:nvSpPr>
        <p:spPr bwMode="auto">
          <a:xfrm>
            <a:off x="3153273" y="3345577"/>
            <a:ext cx="77006" cy="166846"/>
          </a:xfrm>
          <a:custGeom>
            <a:avLst/>
            <a:gdLst>
              <a:gd name="T0" fmla="*/ 33 w 37"/>
              <a:gd name="T1" fmla="*/ 0 h 81"/>
              <a:gd name="T2" fmla="*/ 33 w 37"/>
              <a:gd name="T3" fmla="*/ 4 h 81"/>
              <a:gd name="T4" fmla="*/ 35 w 37"/>
              <a:gd name="T5" fmla="*/ 81 h 81"/>
              <a:gd name="T6" fmla="*/ 0 w 37"/>
              <a:gd name="T7" fmla="*/ 81 h 81"/>
              <a:gd name="T8" fmla="*/ 0 w 37"/>
              <a:gd name="T9" fmla="*/ 0 h 81"/>
              <a:gd name="T10" fmla="*/ 33 w 37"/>
              <a:gd name="T11" fmla="*/ 0 h 81"/>
            </a:gdLst>
            <a:ahLst/>
            <a:cxnLst>
              <a:cxn ang="0">
                <a:pos x="T0" y="T1"/>
              </a:cxn>
              <a:cxn ang="0">
                <a:pos x="T2" y="T3"/>
              </a:cxn>
              <a:cxn ang="0">
                <a:pos x="T4" y="T5"/>
              </a:cxn>
              <a:cxn ang="0">
                <a:pos x="T6" y="T7"/>
              </a:cxn>
              <a:cxn ang="0">
                <a:pos x="T8" y="T9"/>
              </a:cxn>
              <a:cxn ang="0">
                <a:pos x="T10" y="T11"/>
              </a:cxn>
            </a:cxnLst>
            <a:rect l="0" t="0" r="r" b="b"/>
            <a:pathLst>
              <a:path w="37" h="81">
                <a:moveTo>
                  <a:pt x="33" y="0"/>
                </a:moveTo>
                <a:cubicBezTo>
                  <a:pt x="33" y="2"/>
                  <a:pt x="33" y="3"/>
                  <a:pt x="33" y="4"/>
                </a:cubicBezTo>
                <a:cubicBezTo>
                  <a:pt x="34" y="27"/>
                  <a:pt x="37" y="56"/>
                  <a:pt x="35" y="81"/>
                </a:cubicBezTo>
                <a:cubicBezTo>
                  <a:pt x="0" y="81"/>
                  <a:pt x="0" y="81"/>
                  <a:pt x="0" y="81"/>
                </a:cubicBezTo>
                <a:cubicBezTo>
                  <a:pt x="0" y="0"/>
                  <a:pt x="0" y="0"/>
                  <a:pt x="0" y="0"/>
                </a:cubicBezTo>
                <a:lnTo>
                  <a:pt x="3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4" name="Freeform 357">
            <a:extLst>
              <a:ext uri="{FF2B5EF4-FFF2-40B4-BE49-F238E27FC236}">
                <a16:creationId xmlns:a16="http://schemas.microsoft.com/office/drawing/2014/main" id="{72B0F925-447A-4C57-A376-4368E0EB1CF7}"/>
              </a:ext>
            </a:extLst>
          </p:cNvPr>
          <p:cNvSpPr>
            <a:spLocks/>
          </p:cNvSpPr>
          <p:nvPr/>
        </p:nvSpPr>
        <p:spPr bwMode="auto">
          <a:xfrm>
            <a:off x="3336621" y="3345577"/>
            <a:ext cx="168680" cy="166846"/>
          </a:xfrm>
          <a:custGeom>
            <a:avLst/>
            <a:gdLst>
              <a:gd name="T0" fmla="*/ 78 w 82"/>
              <a:gd name="T1" fmla="*/ 0 h 81"/>
              <a:gd name="T2" fmla="*/ 79 w 82"/>
              <a:gd name="T3" fmla="*/ 8 h 81"/>
              <a:gd name="T4" fmla="*/ 80 w 82"/>
              <a:gd name="T5" fmla="*/ 81 h 81"/>
              <a:gd name="T6" fmla="*/ 3 w 82"/>
              <a:gd name="T7" fmla="*/ 81 h 81"/>
              <a:gd name="T8" fmla="*/ 0 w 82"/>
              <a:gd name="T9" fmla="*/ 40 h 81"/>
              <a:gd name="T10" fmla="*/ 1 w 82"/>
              <a:gd name="T11" fmla="*/ 8 h 81"/>
              <a:gd name="T12" fmla="*/ 2 w 82"/>
              <a:gd name="T13" fmla="*/ 0 h 81"/>
              <a:gd name="T14" fmla="*/ 78 w 8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78" y="0"/>
                </a:moveTo>
                <a:cubicBezTo>
                  <a:pt x="78" y="3"/>
                  <a:pt x="78" y="5"/>
                  <a:pt x="79" y="8"/>
                </a:cubicBezTo>
                <a:cubicBezTo>
                  <a:pt x="79" y="29"/>
                  <a:pt x="82" y="57"/>
                  <a:pt x="80" y="81"/>
                </a:cubicBezTo>
                <a:cubicBezTo>
                  <a:pt x="3" y="81"/>
                  <a:pt x="3" y="81"/>
                  <a:pt x="3" y="81"/>
                </a:cubicBezTo>
                <a:cubicBezTo>
                  <a:pt x="1" y="67"/>
                  <a:pt x="0" y="53"/>
                  <a:pt x="0" y="40"/>
                </a:cubicBezTo>
                <a:cubicBezTo>
                  <a:pt x="0" y="29"/>
                  <a:pt x="2" y="18"/>
                  <a:pt x="1" y="8"/>
                </a:cubicBezTo>
                <a:cubicBezTo>
                  <a:pt x="1" y="5"/>
                  <a:pt x="1" y="3"/>
                  <a:pt x="2" y="0"/>
                </a:cubicBezTo>
                <a:lnTo>
                  <a:pt x="78"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5" name="Freeform 358">
            <a:extLst>
              <a:ext uri="{FF2B5EF4-FFF2-40B4-BE49-F238E27FC236}">
                <a16:creationId xmlns:a16="http://schemas.microsoft.com/office/drawing/2014/main" id="{E35B4F42-08C4-407A-8E99-AD381742C03D}"/>
              </a:ext>
            </a:extLst>
          </p:cNvPr>
          <p:cNvSpPr>
            <a:spLocks/>
          </p:cNvSpPr>
          <p:nvPr/>
        </p:nvSpPr>
        <p:spPr bwMode="auto">
          <a:xfrm>
            <a:off x="3600642" y="3345577"/>
            <a:ext cx="166847" cy="166846"/>
          </a:xfrm>
          <a:custGeom>
            <a:avLst/>
            <a:gdLst>
              <a:gd name="T0" fmla="*/ 78 w 81"/>
              <a:gd name="T1" fmla="*/ 0 h 81"/>
              <a:gd name="T2" fmla="*/ 78 w 81"/>
              <a:gd name="T3" fmla="*/ 9 h 81"/>
              <a:gd name="T4" fmla="*/ 80 w 81"/>
              <a:gd name="T5" fmla="*/ 81 h 81"/>
              <a:gd name="T6" fmla="*/ 2 w 81"/>
              <a:gd name="T7" fmla="*/ 81 h 81"/>
              <a:gd name="T8" fmla="*/ 0 w 81"/>
              <a:gd name="T9" fmla="*/ 41 h 81"/>
              <a:gd name="T10" fmla="*/ 1 w 81"/>
              <a:gd name="T11" fmla="*/ 9 h 81"/>
              <a:gd name="T12" fmla="*/ 2 w 81"/>
              <a:gd name="T13" fmla="*/ 0 h 81"/>
              <a:gd name="T14" fmla="*/ 78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78" y="0"/>
                </a:moveTo>
                <a:cubicBezTo>
                  <a:pt x="78" y="3"/>
                  <a:pt x="78" y="6"/>
                  <a:pt x="78" y="9"/>
                </a:cubicBezTo>
                <a:cubicBezTo>
                  <a:pt x="79" y="30"/>
                  <a:pt x="81" y="57"/>
                  <a:pt x="80" y="81"/>
                </a:cubicBezTo>
                <a:cubicBezTo>
                  <a:pt x="2" y="81"/>
                  <a:pt x="2" y="81"/>
                  <a:pt x="2" y="81"/>
                </a:cubicBezTo>
                <a:cubicBezTo>
                  <a:pt x="1" y="68"/>
                  <a:pt x="0" y="54"/>
                  <a:pt x="0" y="41"/>
                </a:cubicBezTo>
                <a:cubicBezTo>
                  <a:pt x="0" y="30"/>
                  <a:pt x="2" y="19"/>
                  <a:pt x="1" y="9"/>
                </a:cubicBezTo>
                <a:cubicBezTo>
                  <a:pt x="1" y="6"/>
                  <a:pt x="1" y="3"/>
                  <a:pt x="2" y="0"/>
                </a:cubicBezTo>
                <a:lnTo>
                  <a:pt x="78"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6" name="Freeform 359">
            <a:extLst>
              <a:ext uri="{FF2B5EF4-FFF2-40B4-BE49-F238E27FC236}">
                <a16:creationId xmlns:a16="http://schemas.microsoft.com/office/drawing/2014/main" id="{6EBCAEDA-8CB8-465C-A876-C4D1E6486D47}"/>
              </a:ext>
            </a:extLst>
          </p:cNvPr>
          <p:cNvSpPr>
            <a:spLocks/>
          </p:cNvSpPr>
          <p:nvPr/>
        </p:nvSpPr>
        <p:spPr bwMode="auto">
          <a:xfrm>
            <a:off x="3884829" y="3345577"/>
            <a:ext cx="132010" cy="166846"/>
          </a:xfrm>
          <a:custGeom>
            <a:avLst/>
            <a:gdLst>
              <a:gd name="T0" fmla="*/ 64 w 64"/>
              <a:gd name="T1" fmla="*/ 0 h 81"/>
              <a:gd name="T2" fmla="*/ 64 w 64"/>
              <a:gd name="T3" fmla="*/ 81 h 81"/>
              <a:gd name="T4" fmla="*/ 2 w 64"/>
              <a:gd name="T5" fmla="*/ 81 h 81"/>
              <a:gd name="T6" fmla="*/ 0 w 64"/>
              <a:gd name="T7" fmla="*/ 41 h 81"/>
              <a:gd name="T8" fmla="*/ 1 w 64"/>
              <a:gd name="T9" fmla="*/ 9 h 81"/>
              <a:gd name="T10" fmla="*/ 2 w 64"/>
              <a:gd name="T11" fmla="*/ 0 h 81"/>
              <a:gd name="T12" fmla="*/ 64 w 6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4" h="81">
                <a:moveTo>
                  <a:pt x="64" y="0"/>
                </a:moveTo>
                <a:cubicBezTo>
                  <a:pt x="64" y="81"/>
                  <a:pt x="64" y="81"/>
                  <a:pt x="64" y="81"/>
                </a:cubicBezTo>
                <a:cubicBezTo>
                  <a:pt x="2" y="81"/>
                  <a:pt x="2" y="81"/>
                  <a:pt x="2" y="81"/>
                </a:cubicBezTo>
                <a:cubicBezTo>
                  <a:pt x="1" y="68"/>
                  <a:pt x="0" y="54"/>
                  <a:pt x="0" y="41"/>
                </a:cubicBezTo>
                <a:cubicBezTo>
                  <a:pt x="0" y="30"/>
                  <a:pt x="2" y="19"/>
                  <a:pt x="1" y="9"/>
                </a:cubicBezTo>
                <a:cubicBezTo>
                  <a:pt x="1" y="6"/>
                  <a:pt x="1" y="3"/>
                  <a:pt x="2" y="0"/>
                </a:cubicBezTo>
                <a:lnTo>
                  <a:pt x="64"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7" name="Freeform 360">
            <a:extLst>
              <a:ext uri="{FF2B5EF4-FFF2-40B4-BE49-F238E27FC236}">
                <a16:creationId xmlns:a16="http://schemas.microsoft.com/office/drawing/2014/main" id="{E9A2F5BF-656A-47D8-9349-B1431A44EE1B}"/>
              </a:ext>
            </a:extLst>
          </p:cNvPr>
          <p:cNvSpPr>
            <a:spLocks/>
          </p:cNvSpPr>
          <p:nvPr/>
        </p:nvSpPr>
        <p:spPr bwMode="auto">
          <a:xfrm>
            <a:off x="3206444" y="3345577"/>
            <a:ext cx="157679" cy="166846"/>
          </a:xfrm>
          <a:custGeom>
            <a:avLst/>
            <a:gdLst>
              <a:gd name="T0" fmla="*/ 76 w 77"/>
              <a:gd name="T1" fmla="*/ 0 h 81"/>
              <a:gd name="T2" fmla="*/ 73 w 77"/>
              <a:gd name="T3" fmla="*/ 81 h 81"/>
              <a:gd name="T4" fmla="*/ 1 w 77"/>
              <a:gd name="T5" fmla="*/ 81 h 81"/>
              <a:gd name="T6" fmla="*/ 0 w 77"/>
              <a:gd name="T7" fmla="*/ 0 h 81"/>
              <a:gd name="T8" fmla="*/ 76 w 77"/>
              <a:gd name="T9" fmla="*/ 0 h 81"/>
            </a:gdLst>
            <a:ahLst/>
            <a:cxnLst>
              <a:cxn ang="0">
                <a:pos x="T0" y="T1"/>
              </a:cxn>
              <a:cxn ang="0">
                <a:pos x="T2" y="T3"/>
              </a:cxn>
              <a:cxn ang="0">
                <a:pos x="T4" y="T5"/>
              </a:cxn>
              <a:cxn ang="0">
                <a:pos x="T6" y="T7"/>
              </a:cxn>
              <a:cxn ang="0">
                <a:pos x="T8" y="T9"/>
              </a:cxn>
            </a:cxnLst>
            <a:rect l="0" t="0" r="r" b="b"/>
            <a:pathLst>
              <a:path w="77" h="81">
                <a:moveTo>
                  <a:pt x="76" y="0"/>
                </a:moveTo>
                <a:cubicBezTo>
                  <a:pt x="77" y="21"/>
                  <a:pt x="74" y="58"/>
                  <a:pt x="73" y="81"/>
                </a:cubicBezTo>
                <a:cubicBezTo>
                  <a:pt x="1" y="81"/>
                  <a:pt x="1" y="81"/>
                  <a:pt x="1" y="81"/>
                </a:cubicBezTo>
                <a:cubicBezTo>
                  <a:pt x="2" y="39"/>
                  <a:pt x="0" y="14"/>
                  <a:pt x="0" y="0"/>
                </a:cubicBezTo>
                <a:lnTo>
                  <a:pt x="76"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8" name="Freeform 361">
            <a:extLst>
              <a:ext uri="{FF2B5EF4-FFF2-40B4-BE49-F238E27FC236}">
                <a16:creationId xmlns:a16="http://schemas.microsoft.com/office/drawing/2014/main" id="{AC844712-9E73-4B6F-8ACF-7B25BBD74F57}"/>
              </a:ext>
            </a:extLst>
          </p:cNvPr>
          <p:cNvSpPr>
            <a:spLocks/>
          </p:cNvSpPr>
          <p:nvPr/>
        </p:nvSpPr>
        <p:spPr bwMode="auto">
          <a:xfrm>
            <a:off x="3481466" y="3345577"/>
            <a:ext cx="159513" cy="166846"/>
          </a:xfrm>
          <a:custGeom>
            <a:avLst/>
            <a:gdLst>
              <a:gd name="T0" fmla="*/ 76 w 77"/>
              <a:gd name="T1" fmla="*/ 0 h 81"/>
              <a:gd name="T2" fmla="*/ 73 w 77"/>
              <a:gd name="T3" fmla="*/ 81 h 81"/>
              <a:gd name="T4" fmla="*/ 1 w 77"/>
              <a:gd name="T5" fmla="*/ 81 h 81"/>
              <a:gd name="T6" fmla="*/ 0 w 77"/>
              <a:gd name="T7" fmla="*/ 0 h 81"/>
              <a:gd name="T8" fmla="*/ 76 w 77"/>
              <a:gd name="T9" fmla="*/ 0 h 81"/>
            </a:gdLst>
            <a:ahLst/>
            <a:cxnLst>
              <a:cxn ang="0">
                <a:pos x="T0" y="T1"/>
              </a:cxn>
              <a:cxn ang="0">
                <a:pos x="T2" y="T3"/>
              </a:cxn>
              <a:cxn ang="0">
                <a:pos x="T4" y="T5"/>
              </a:cxn>
              <a:cxn ang="0">
                <a:pos x="T6" y="T7"/>
              </a:cxn>
              <a:cxn ang="0">
                <a:pos x="T8" y="T9"/>
              </a:cxn>
            </a:cxnLst>
            <a:rect l="0" t="0" r="r" b="b"/>
            <a:pathLst>
              <a:path w="77" h="81">
                <a:moveTo>
                  <a:pt x="76" y="0"/>
                </a:moveTo>
                <a:cubicBezTo>
                  <a:pt x="77" y="21"/>
                  <a:pt x="74" y="58"/>
                  <a:pt x="73" y="81"/>
                </a:cubicBezTo>
                <a:cubicBezTo>
                  <a:pt x="1" y="81"/>
                  <a:pt x="1" y="81"/>
                  <a:pt x="1" y="81"/>
                </a:cubicBezTo>
                <a:cubicBezTo>
                  <a:pt x="2" y="39"/>
                  <a:pt x="0" y="14"/>
                  <a:pt x="0" y="0"/>
                </a:cubicBezTo>
                <a:lnTo>
                  <a:pt x="76"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Tree>
    <p:extLst>
      <p:ext uri="{BB962C8B-B14F-4D97-AF65-F5344CB8AC3E}">
        <p14:creationId xmlns:p14="http://schemas.microsoft.com/office/powerpoint/2010/main" val="29604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60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anim calcmode="lin" valueType="num">
                                      <p:cBhvr>
                                        <p:cTn id="8" dur="500" fill="hold"/>
                                        <p:tgtEl>
                                          <p:spTgt spid="171"/>
                                        </p:tgtEl>
                                        <p:attrNameLst>
                                          <p:attrName>ppt_x</p:attrName>
                                        </p:attrNameLst>
                                      </p:cBhvr>
                                      <p:tavLst>
                                        <p:tav tm="0">
                                          <p:val>
                                            <p:strVal val="#ppt_x"/>
                                          </p:val>
                                        </p:tav>
                                        <p:tav tm="100000">
                                          <p:val>
                                            <p:strVal val="#ppt_x"/>
                                          </p:val>
                                        </p:tav>
                                      </p:tavLst>
                                    </p:anim>
                                    <p:anim calcmode="lin" valueType="num">
                                      <p:cBhvr>
                                        <p:cTn id="9" dur="500" fill="hold"/>
                                        <p:tgtEl>
                                          <p:spTgt spid="171"/>
                                        </p:tgtEl>
                                        <p:attrNameLst>
                                          <p:attrName>ppt_y</p:attrName>
                                        </p:attrNameLst>
                                      </p:cBhvr>
                                      <p:tavLst>
                                        <p:tav tm="0">
                                          <p:val>
                                            <p:strVal val="#ppt_y+.1"/>
                                          </p:val>
                                        </p:tav>
                                        <p:tav tm="100000">
                                          <p:val>
                                            <p:strVal val="#ppt_y"/>
                                          </p:val>
                                        </p:tav>
                                      </p:tavLst>
                                    </p:anim>
                                    <p:animRot by="21600000">
                                      <p:cBhvr>
                                        <p:cTn id="10" dur="500" fill="hold">
                                          <p:stCondLst>
                                            <p:cond delay="0"/>
                                          </p:stCondLst>
                                        </p:cTn>
                                        <p:tgtEl>
                                          <p:spTgt spid="171"/>
                                        </p:tgtEl>
                                        <p:attrNameLst>
                                          <p:attrName>r</p:attrName>
                                        </p:attrNameLst>
                                      </p:cBhvr>
                                    </p:animRot>
                                    <p:animRot by="21600000">
                                      <p:cBhvr>
                                        <p:cTn id="11" dur="500" fill="hold">
                                          <p:stCondLst>
                                            <p:cond delay="0"/>
                                          </p:stCondLst>
                                        </p:cTn>
                                        <p:tgtEl>
                                          <p:spTgt spid="171"/>
                                        </p:tgtEl>
                                        <p:attrNameLst>
                                          <p:attrName>r</p:attrName>
                                        </p:attrNameLst>
                                      </p:cBhvr>
                                    </p:animRot>
                                  </p:childTnLst>
                                </p:cTn>
                              </p:par>
                              <p:par>
                                <p:cTn id="12" presetID="42" presetClass="entr" presetSubtype="0" fill="hold" grpId="0" nodeType="withEffect">
                                  <p:stCondLst>
                                    <p:cond delay="4240"/>
                                  </p:stCondLst>
                                  <p:childTnLst>
                                    <p:set>
                                      <p:cBhvr>
                                        <p:cTn id="13" dur="1" fill="hold">
                                          <p:stCondLst>
                                            <p:cond delay="0"/>
                                          </p:stCondLst>
                                        </p:cTn>
                                        <p:tgtEl>
                                          <p:spTgt spid="172"/>
                                        </p:tgtEl>
                                        <p:attrNameLst>
                                          <p:attrName>style.visibility</p:attrName>
                                        </p:attrNameLst>
                                      </p:cBhvr>
                                      <p:to>
                                        <p:strVal val="visible"/>
                                      </p:to>
                                    </p:set>
                                    <p:animEffect transition="in" filter="fade">
                                      <p:cBhvr>
                                        <p:cTn id="14" dur="500"/>
                                        <p:tgtEl>
                                          <p:spTgt spid="172"/>
                                        </p:tgtEl>
                                      </p:cBhvr>
                                    </p:animEffect>
                                    <p:anim calcmode="lin" valueType="num">
                                      <p:cBhvr>
                                        <p:cTn id="15" dur="500" fill="hold"/>
                                        <p:tgtEl>
                                          <p:spTgt spid="172"/>
                                        </p:tgtEl>
                                        <p:attrNameLst>
                                          <p:attrName>ppt_x</p:attrName>
                                        </p:attrNameLst>
                                      </p:cBhvr>
                                      <p:tavLst>
                                        <p:tav tm="0">
                                          <p:val>
                                            <p:strVal val="#ppt_x"/>
                                          </p:val>
                                        </p:tav>
                                        <p:tav tm="100000">
                                          <p:val>
                                            <p:strVal val="#ppt_x"/>
                                          </p:val>
                                        </p:tav>
                                      </p:tavLst>
                                    </p:anim>
                                    <p:anim calcmode="lin" valueType="num">
                                      <p:cBhvr>
                                        <p:cTn id="16" dur="500" fill="hold"/>
                                        <p:tgtEl>
                                          <p:spTgt spid="172"/>
                                        </p:tgtEl>
                                        <p:attrNameLst>
                                          <p:attrName>ppt_y</p:attrName>
                                        </p:attrNameLst>
                                      </p:cBhvr>
                                      <p:tavLst>
                                        <p:tav tm="0">
                                          <p:val>
                                            <p:strVal val="#ppt_y+.1"/>
                                          </p:val>
                                        </p:tav>
                                        <p:tav tm="100000">
                                          <p:val>
                                            <p:strVal val="#ppt_y"/>
                                          </p:val>
                                        </p:tav>
                                      </p:tavLst>
                                    </p:anim>
                                    <p:animRot by="21600000">
                                      <p:cBhvr>
                                        <p:cTn id="17" dur="500" fill="hold">
                                          <p:stCondLst>
                                            <p:cond delay="0"/>
                                          </p:stCondLst>
                                        </p:cTn>
                                        <p:tgtEl>
                                          <p:spTgt spid="172"/>
                                        </p:tgtEl>
                                        <p:attrNameLst>
                                          <p:attrName>r</p:attrName>
                                        </p:attrNameLst>
                                      </p:cBhvr>
                                    </p:animRot>
                                  </p:childTnLst>
                                </p:cTn>
                              </p:par>
                              <p:par>
                                <p:cTn id="18" presetID="47" presetClass="entr" presetSubtype="0" fill="hold" grpId="0" nodeType="withEffect">
                                  <p:stCondLst>
                                    <p:cond delay="1702"/>
                                  </p:stCondLst>
                                  <p:childTnLst>
                                    <p:set>
                                      <p:cBhvr>
                                        <p:cTn id="19" dur="1" fill="hold">
                                          <p:stCondLst>
                                            <p:cond delay="0"/>
                                          </p:stCondLst>
                                        </p:cTn>
                                        <p:tgtEl>
                                          <p:spTgt spid="173"/>
                                        </p:tgtEl>
                                        <p:attrNameLst>
                                          <p:attrName>style.visibility</p:attrName>
                                        </p:attrNameLst>
                                      </p:cBhvr>
                                      <p:to>
                                        <p:strVal val="visible"/>
                                      </p:to>
                                    </p:set>
                                    <p:animEffect transition="in" filter="fade">
                                      <p:cBhvr>
                                        <p:cTn id="20" dur="500"/>
                                        <p:tgtEl>
                                          <p:spTgt spid="173"/>
                                        </p:tgtEl>
                                      </p:cBhvr>
                                    </p:animEffect>
                                    <p:anim calcmode="lin" valueType="num">
                                      <p:cBhvr>
                                        <p:cTn id="21" dur="500" fill="hold"/>
                                        <p:tgtEl>
                                          <p:spTgt spid="173"/>
                                        </p:tgtEl>
                                        <p:attrNameLst>
                                          <p:attrName>ppt_x</p:attrName>
                                        </p:attrNameLst>
                                      </p:cBhvr>
                                      <p:tavLst>
                                        <p:tav tm="0">
                                          <p:val>
                                            <p:strVal val="#ppt_x"/>
                                          </p:val>
                                        </p:tav>
                                        <p:tav tm="100000">
                                          <p:val>
                                            <p:strVal val="#ppt_x"/>
                                          </p:val>
                                        </p:tav>
                                      </p:tavLst>
                                    </p:anim>
                                    <p:anim calcmode="lin" valueType="num">
                                      <p:cBhvr>
                                        <p:cTn id="22" dur="500" fill="hold"/>
                                        <p:tgtEl>
                                          <p:spTgt spid="173"/>
                                        </p:tgtEl>
                                        <p:attrNameLst>
                                          <p:attrName>ppt_y</p:attrName>
                                        </p:attrNameLst>
                                      </p:cBhvr>
                                      <p:tavLst>
                                        <p:tav tm="0">
                                          <p:val>
                                            <p:strVal val="#ppt_y-.1"/>
                                          </p:val>
                                        </p:tav>
                                        <p:tav tm="100000">
                                          <p:val>
                                            <p:strVal val="#ppt_y"/>
                                          </p:val>
                                        </p:tav>
                                      </p:tavLst>
                                    </p:anim>
                                    <p:animRot by="21600000">
                                      <p:cBhvr>
                                        <p:cTn id="23" dur="500" fill="hold">
                                          <p:stCondLst>
                                            <p:cond delay="0"/>
                                          </p:stCondLst>
                                        </p:cTn>
                                        <p:tgtEl>
                                          <p:spTgt spid="173"/>
                                        </p:tgtEl>
                                        <p:attrNameLst>
                                          <p:attrName>r</p:attrName>
                                        </p:attrNameLst>
                                      </p:cBhvr>
                                    </p:animRot>
                                  </p:childTnLst>
                                </p:cTn>
                              </p:par>
                              <p:par>
                                <p:cTn id="24" presetID="47" presetClass="entr" presetSubtype="0" fill="hold" grpId="0" nodeType="withEffect">
                                  <p:stCondLst>
                                    <p:cond delay="1964"/>
                                  </p:stCondLst>
                                  <p:childTnLst>
                                    <p:set>
                                      <p:cBhvr>
                                        <p:cTn id="25" dur="1" fill="hold">
                                          <p:stCondLst>
                                            <p:cond delay="0"/>
                                          </p:stCondLst>
                                        </p:cTn>
                                        <p:tgtEl>
                                          <p:spTgt spid="174"/>
                                        </p:tgtEl>
                                        <p:attrNameLst>
                                          <p:attrName>style.visibility</p:attrName>
                                        </p:attrNameLst>
                                      </p:cBhvr>
                                      <p:to>
                                        <p:strVal val="visible"/>
                                      </p:to>
                                    </p:set>
                                    <p:animEffect transition="in" filter="fade">
                                      <p:cBhvr>
                                        <p:cTn id="26" dur="500"/>
                                        <p:tgtEl>
                                          <p:spTgt spid="174"/>
                                        </p:tgtEl>
                                      </p:cBhvr>
                                    </p:animEffect>
                                    <p:anim calcmode="lin" valueType="num">
                                      <p:cBhvr>
                                        <p:cTn id="27" dur="500" fill="hold"/>
                                        <p:tgtEl>
                                          <p:spTgt spid="174"/>
                                        </p:tgtEl>
                                        <p:attrNameLst>
                                          <p:attrName>ppt_x</p:attrName>
                                        </p:attrNameLst>
                                      </p:cBhvr>
                                      <p:tavLst>
                                        <p:tav tm="0">
                                          <p:val>
                                            <p:strVal val="#ppt_x"/>
                                          </p:val>
                                        </p:tav>
                                        <p:tav tm="100000">
                                          <p:val>
                                            <p:strVal val="#ppt_x"/>
                                          </p:val>
                                        </p:tav>
                                      </p:tavLst>
                                    </p:anim>
                                    <p:anim calcmode="lin" valueType="num">
                                      <p:cBhvr>
                                        <p:cTn id="28" dur="500" fill="hold"/>
                                        <p:tgtEl>
                                          <p:spTgt spid="174"/>
                                        </p:tgtEl>
                                        <p:attrNameLst>
                                          <p:attrName>ppt_y</p:attrName>
                                        </p:attrNameLst>
                                      </p:cBhvr>
                                      <p:tavLst>
                                        <p:tav tm="0">
                                          <p:val>
                                            <p:strVal val="#ppt_y-.1"/>
                                          </p:val>
                                        </p:tav>
                                        <p:tav tm="100000">
                                          <p:val>
                                            <p:strVal val="#ppt_y"/>
                                          </p:val>
                                        </p:tav>
                                      </p:tavLst>
                                    </p:anim>
                                    <p:animRot by="21600000">
                                      <p:cBhvr>
                                        <p:cTn id="29" dur="500" fill="hold">
                                          <p:stCondLst>
                                            <p:cond delay="0"/>
                                          </p:stCondLst>
                                        </p:cTn>
                                        <p:tgtEl>
                                          <p:spTgt spid="174"/>
                                        </p:tgtEl>
                                        <p:attrNameLst>
                                          <p:attrName>r</p:attrName>
                                        </p:attrNameLst>
                                      </p:cBhvr>
                                    </p:animRot>
                                  </p:childTnLst>
                                </p:cTn>
                              </p:par>
                              <p:par>
                                <p:cTn id="30" presetID="42" presetClass="entr" presetSubtype="0" fill="hold" grpId="0" nodeType="withEffect">
                                  <p:stCondLst>
                                    <p:cond delay="1667"/>
                                  </p:stCondLst>
                                  <p:childTnLst>
                                    <p:set>
                                      <p:cBhvr>
                                        <p:cTn id="31" dur="1" fill="hold">
                                          <p:stCondLst>
                                            <p:cond delay="0"/>
                                          </p:stCondLst>
                                        </p:cTn>
                                        <p:tgtEl>
                                          <p:spTgt spid="175"/>
                                        </p:tgtEl>
                                        <p:attrNameLst>
                                          <p:attrName>style.visibility</p:attrName>
                                        </p:attrNameLst>
                                      </p:cBhvr>
                                      <p:to>
                                        <p:strVal val="visible"/>
                                      </p:to>
                                    </p:set>
                                    <p:animEffect transition="in" filter="fade">
                                      <p:cBhvr>
                                        <p:cTn id="32" dur="500"/>
                                        <p:tgtEl>
                                          <p:spTgt spid="175"/>
                                        </p:tgtEl>
                                      </p:cBhvr>
                                    </p:animEffect>
                                    <p:anim calcmode="lin" valueType="num">
                                      <p:cBhvr>
                                        <p:cTn id="33" dur="500" fill="hold"/>
                                        <p:tgtEl>
                                          <p:spTgt spid="175"/>
                                        </p:tgtEl>
                                        <p:attrNameLst>
                                          <p:attrName>ppt_x</p:attrName>
                                        </p:attrNameLst>
                                      </p:cBhvr>
                                      <p:tavLst>
                                        <p:tav tm="0">
                                          <p:val>
                                            <p:strVal val="#ppt_x"/>
                                          </p:val>
                                        </p:tav>
                                        <p:tav tm="100000">
                                          <p:val>
                                            <p:strVal val="#ppt_x"/>
                                          </p:val>
                                        </p:tav>
                                      </p:tavLst>
                                    </p:anim>
                                    <p:anim calcmode="lin" valueType="num">
                                      <p:cBhvr>
                                        <p:cTn id="34" dur="500" fill="hold"/>
                                        <p:tgtEl>
                                          <p:spTgt spid="175"/>
                                        </p:tgtEl>
                                        <p:attrNameLst>
                                          <p:attrName>ppt_y</p:attrName>
                                        </p:attrNameLst>
                                      </p:cBhvr>
                                      <p:tavLst>
                                        <p:tav tm="0">
                                          <p:val>
                                            <p:strVal val="#ppt_y+.1"/>
                                          </p:val>
                                        </p:tav>
                                        <p:tav tm="100000">
                                          <p:val>
                                            <p:strVal val="#ppt_y"/>
                                          </p:val>
                                        </p:tav>
                                      </p:tavLst>
                                    </p:anim>
                                    <p:animRot by="21600000">
                                      <p:cBhvr>
                                        <p:cTn id="35" dur="500" fill="hold">
                                          <p:stCondLst>
                                            <p:cond delay="0"/>
                                          </p:stCondLst>
                                        </p:cTn>
                                        <p:tgtEl>
                                          <p:spTgt spid="175"/>
                                        </p:tgtEl>
                                        <p:attrNameLst>
                                          <p:attrName>r</p:attrName>
                                        </p:attrNameLst>
                                      </p:cBhvr>
                                    </p:animRot>
                                  </p:childTnLst>
                                </p:cTn>
                              </p:par>
                              <p:par>
                                <p:cTn id="36" presetID="42" presetClass="entr" presetSubtype="0" fill="hold" grpId="0" nodeType="withEffect">
                                  <p:stCondLst>
                                    <p:cond delay="783"/>
                                  </p:stCondLst>
                                  <p:childTnLst>
                                    <p:set>
                                      <p:cBhvr>
                                        <p:cTn id="37" dur="1" fill="hold">
                                          <p:stCondLst>
                                            <p:cond delay="0"/>
                                          </p:stCondLst>
                                        </p:cTn>
                                        <p:tgtEl>
                                          <p:spTgt spid="176"/>
                                        </p:tgtEl>
                                        <p:attrNameLst>
                                          <p:attrName>style.visibility</p:attrName>
                                        </p:attrNameLst>
                                      </p:cBhvr>
                                      <p:to>
                                        <p:strVal val="visible"/>
                                      </p:to>
                                    </p:set>
                                    <p:animEffect transition="in" filter="fade">
                                      <p:cBhvr>
                                        <p:cTn id="38" dur="500"/>
                                        <p:tgtEl>
                                          <p:spTgt spid="176"/>
                                        </p:tgtEl>
                                      </p:cBhvr>
                                    </p:animEffect>
                                    <p:anim calcmode="lin" valueType="num">
                                      <p:cBhvr>
                                        <p:cTn id="39" dur="500" fill="hold"/>
                                        <p:tgtEl>
                                          <p:spTgt spid="176"/>
                                        </p:tgtEl>
                                        <p:attrNameLst>
                                          <p:attrName>ppt_x</p:attrName>
                                        </p:attrNameLst>
                                      </p:cBhvr>
                                      <p:tavLst>
                                        <p:tav tm="0">
                                          <p:val>
                                            <p:strVal val="#ppt_x"/>
                                          </p:val>
                                        </p:tav>
                                        <p:tav tm="100000">
                                          <p:val>
                                            <p:strVal val="#ppt_x"/>
                                          </p:val>
                                        </p:tav>
                                      </p:tavLst>
                                    </p:anim>
                                    <p:anim calcmode="lin" valueType="num">
                                      <p:cBhvr>
                                        <p:cTn id="40" dur="500" fill="hold"/>
                                        <p:tgtEl>
                                          <p:spTgt spid="176"/>
                                        </p:tgtEl>
                                        <p:attrNameLst>
                                          <p:attrName>ppt_y</p:attrName>
                                        </p:attrNameLst>
                                      </p:cBhvr>
                                      <p:tavLst>
                                        <p:tav tm="0">
                                          <p:val>
                                            <p:strVal val="#ppt_y+.1"/>
                                          </p:val>
                                        </p:tav>
                                        <p:tav tm="100000">
                                          <p:val>
                                            <p:strVal val="#ppt_y"/>
                                          </p:val>
                                        </p:tav>
                                      </p:tavLst>
                                    </p:anim>
                                    <p:animRot by="21600000">
                                      <p:cBhvr>
                                        <p:cTn id="41" dur="500" fill="hold">
                                          <p:stCondLst>
                                            <p:cond delay="0"/>
                                          </p:stCondLst>
                                        </p:cTn>
                                        <p:tgtEl>
                                          <p:spTgt spid="176"/>
                                        </p:tgtEl>
                                        <p:attrNameLst>
                                          <p:attrName>r</p:attrName>
                                        </p:attrNameLst>
                                      </p:cBhvr>
                                    </p:animRot>
                                  </p:childTnLst>
                                </p:cTn>
                              </p:par>
                              <p:par>
                                <p:cTn id="42" presetID="47" presetClass="entr" presetSubtype="0" fill="hold" grpId="0" nodeType="withEffect">
                                  <p:stCondLst>
                                    <p:cond delay="4700"/>
                                  </p:stCondLst>
                                  <p:childTnLst>
                                    <p:set>
                                      <p:cBhvr>
                                        <p:cTn id="43" dur="1" fill="hold">
                                          <p:stCondLst>
                                            <p:cond delay="0"/>
                                          </p:stCondLst>
                                        </p:cTn>
                                        <p:tgtEl>
                                          <p:spTgt spid="177"/>
                                        </p:tgtEl>
                                        <p:attrNameLst>
                                          <p:attrName>style.visibility</p:attrName>
                                        </p:attrNameLst>
                                      </p:cBhvr>
                                      <p:to>
                                        <p:strVal val="visible"/>
                                      </p:to>
                                    </p:set>
                                    <p:animEffect transition="in" filter="fade">
                                      <p:cBhvr>
                                        <p:cTn id="44" dur="500"/>
                                        <p:tgtEl>
                                          <p:spTgt spid="177"/>
                                        </p:tgtEl>
                                      </p:cBhvr>
                                    </p:animEffect>
                                    <p:anim calcmode="lin" valueType="num">
                                      <p:cBhvr>
                                        <p:cTn id="45" dur="500" fill="hold"/>
                                        <p:tgtEl>
                                          <p:spTgt spid="177"/>
                                        </p:tgtEl>
                                        <p:attrNameLst>
                                          <p:attrName>ppt_x</p:attrName>
                                        </p:attrNameLst>
                                      </p:cBhvr>
                                      <p:tavLst>
                                        <p:tav tm="0">
                                          <p:val>
                                            <p:strVal val="#ppt_x"/>
                                          </p:val>
                                        </p:tav>
                                        <p:tav tm="100000">
                                          <p:val>
                                            <p:strVal val="#ppt_x"/>
                                          </p:val>
                                        </p:tav>
                                      </p:tavLst>
                                    </p:anim>
                                    <p:anim calcmode="lin" valueType="num">
                                      <p:cBhvr>
                                        <p:cTn id="46" dur="500" fill="hold"/>
                                        <p:tgtEl>
                                          <p:spTgt spid="177"/>
                                        </p:tgtEl>
                                        <p:attrNameLst>
                                          <p:attrName>ppt_y</p:attrName>
                                        </p:attrNameLst>
                                      </p:cBhvr>
                                      <p:tavLst>
                                        <p:tav tm="0">
                                          <p:val>
                                            <p:strVal val="#ppt_y-.1"/>
                                          </p:val>
                                        </p:tav>
                                        <p:tav tm="100000">
                                          <p:val>
                                            <p:strVal val="#ppt_y"/>
                                          </p:val>
                                        </p:tav>
                                      </p:tavLst>
                                    </p:anim>
                                    <p:animRot by="21600000">
                                      <p:cBhvr>
                                        <p:cTn id="47" dur="500" fill="hold">
                                          <p:stCondLst>
                                            <p:cond delay="0"/>
                                          </p:stCondLst>
                                        </p:cTn>
                                        <p:tgtEl>
                                          <p:spTgt spid="177"/>
                                        </p:tgtEl>
                                        <p:attrNameLst>
                                          <p:attrName>r</p:attrName>
                                        </p:attrNameLst>
                                      </p:cBhvr>
                                    </p:animRot>
                                  </p:childTnLst>
                                </p:cTn>
                              </p:par>
                              <p:par>
                                <p:cTn id="48" presetID="47" presetClass="entr" presetSubtype="0" fill="hold" grpId="0" nodeType="withEffect">
                                  <p:stCondLst>
                                    <p:cond delay="1336"/>
                                  </p:stCondLst>
                                  <p:childTnLst>
                                    <p:set>
                                      <p:cBhvr>
                                        <p:cTn id="49" dur="1" fill="hold">
                                          <p:stCondLst>
                                            <p:cond delay="0"/>
                                          </p:stCondLst>
                                        </p:cTn>
                                        <p:tgtEl>
                                          <p:spTgt spid="178"/>
                                        </p:tgtEl>
                                        <p:attrNameLst>
                                          <p:attrName>style.visibility</p:attrName>
                                        </p:attrNameLst>
                                      </p:cBhvr>
                                      <p:to>
                                        <p:strVal val="visible"/>
                                      </p:to>
                                    </p:set>
                                    <p:animEffect transition="in" filter="fade">
                                      <p:cBhvr>
                                        <p:cTn id="50" dur="500"/>
                                        <p:tgtEl>
                                          <p:spTgt spid="178"/>
                                        </p:tgtEl>
                                      </p:cBhvr>
                                    </p:animEffect>
                                    <p:anim calcmode="lin" valueType="num">
                                      <p:cBhvr>
                                        <p:cTn id="51" dur="500" fill="hold"/>
                                        <p:tgtEl>
                                          <p:spTgt spid="178"/>
                                        </p:tgtEl>
                                        <p:attrNameLst>
                                          <p:attrName>ppt_x</p:attrName>
                                        </p:attrNameLst>
                                      </p:cBhvr>
                                      <p:tavLst>
                                        <p:tav tm="0">
                                          <p:val>
                                            <p:strVal val="#ppt_x"/>
                                          </p:val>
                                        </p:tav>
                                        <p:tav tm="100000">
                                          <p:val>
                                            <p:strVal val="#ppt_x"/>
                                          </p:val>
                                        </p:tav>
                                      </p:tavLst>
                                    </p:anim>
                                    <p:anim calcmode="lin" valueType="num">
                                      <p:cBhvr>
                                        <p:cTn id="52" dur="500" fill="hold"/>
                                        <p:tgtEl>
                                          <p:spTgt spid="178"/>
                                        </p:tgtEl>
                                        <p:attrNameLst>
                                          <p:attrName>ppt_y</p:attrName>
                                        </p:attrNameLst>
                                      </p:cBhvr>
                                      <p:tavLst>
                                        <p:tav tm="0">
                                          <p:val>
                                            <p:strVal val="#ppt_y-.1"/>
                                          </p:val>
                                        </p:tav>
                                        <p:tav tm="100000">
                                          <p:val>
                                            <p:strVal val="#ppt_y"/>
                                          </p:val>
                                        </p:tav>
                                      </p:tavLst>
                                    </p:anim>
                                    <p:animRot by="21600000">
                                      <p:cBhvr>
                                        <p:cTn id="53" dur="500" fill="hold">
                                          <p:stCondLst>
                                            <p:cond delay="0"/>
                                          </p:stCondLst>
                                        </p:cTn>
                                        <p:tgtEl>
                                          <p:spTgt spid="178"/>
                                        </p:tgtEl>
                                        <p:attrNameLst>
                                          <p:attrName>r</p:attrName>
                                        </p:attrNameLst>
                                      </p:cBhvr>
                                    </p:animRot>
                                  </p:childTnLst>
                                </p:cTn>
                              </p:par>
                              <p:par>
                                <p:cTn id="54" presetID="47" presetClass="entr" presetSubtype="0" fill="hold" grpId="0" nodeType="withEffect">
                                  <p:stCondLst>
                                    <p:cond delay="4704"/>
                                  </p:stCondLst>
                                  <p:childTnLst>
                                    <p:set>
                                      <p:cBhvr>
                                        <p:cTn id="55" dur="1" fill="hold">
                                          <p:stCondLst>
                                            <p:cond delay="0"/>
                                          </p:stCondLst>
                                        </p:cTn>
                                        <p:tgtEl>
                                          <p:spTgt spid="179"/>
                                        </p:tgtEl>
                                        <p:attrNameLst>
                                          <p:attrName>style.visibility</p:attrName>
                                        </p:attrNameLst>
                                      </p:cBhvr>
                                      <p:to>
                                        <p:strVal val="visible"/>
                                      </p:to>
                                    </p:set>
                                    <p:animEffect transition="in" filter="fade">
                                      <p:cBhvr>
                                        <p:cTn id="56" dur="500"/>
                                        <p:tgtEl>
                                          <p:spTgt spid="179"/>
                                        </p:tgtEl>
                                      </p:cBhvr>
                                    </p:animEffect>
                                    <p:anim calcmode="lin" valueType="num">
                                      <p:cBhvr>
                                        <p:cTn id="57" dur="500" fill="hold"/>
                                        <p:tgtEl>
                                          <p:spTgt spid="179"/>
                                        </p:tgtEl>
                                        <p:attrNameLst>
                                          <p:attrName>ppt_x</p:attrName>
                                        </p:attrNameLst>
                                      </p:cBhvr>
                                      <p:tavLst>
                                        <p:tav tm="0">
                                          <p:val>
                                            <p:strVal val="#ppt_x"/>
                                          </p:val>
                                        </p:tav>
                                        <p:tav tm="100000">
                                          <p:val>
                                            <p:strVal val="#ppt_x"/>
                                          </p:val>
                                        </p:tav>
                                      </p:tavLst>
                                    </p:anim>
                                    <p:anim calcmode="lin" valueType="num">
                                      <p:cBhvr>
                                        <p:cTn id="58" dur="500" fill="hold"/>
                                        <p:tgtEl>
                                          <p:spTgt spid="179"/>
                                        </p:tgtEl>
                                        <p:attrNameLst>
                                          <p:attrName>ppt_y</p:attrName>
                                        </p:attrNameLst>
                                      </p:cBhvr>
                                      <p:tavLst>
                                        <p:tav tm="0">
                                          <p:val>
                                            <p:strVal val="#ppt_y-.1"/>
                                          </p:val>
                                        </p:tav>
                                        <p:tav tm="100000">
                                          <p:val>
                                            <p:strVal val="#ppt_y"/>
                                          </p:val>
                                        </p:tav>
                                      </p:tavLst>
                                    </p:anim>
                                    <p:animRot by="21600000">
                                      <p:cBhvr>
                                        <p:cTn id="59" dur="500" fill="hold">
                                          <p:stCondLst>
                                            <p:cond delay="0"/>
                                          </p:stCondLst>
                                        </p:cTn>
                                        <p:tgtEl>
                                          <p:spTgt spid="179"/>
                                        </p:tgtEl>
                                        <p:attrNameLst>
                                          <p:attrName>r</p:attrName>
                                        </p:attrNameLst>
                                      </p:cBhvr>
                                    </p:animRot>
                                  </p:childTnLst>
                                </p:cTn>
                              </p:par>
                              <p:par>
                                <p:cTn id="60" presetID="42" presetClass="entr" presetSubtype="0" fill="hold" grpId="0" nodeType="withEffect">
                                  <p:stCondLst>
                                    <p:cond delay="4460"/>
                                  </p:stCondLst>
                                  <p:childTnLst>
                                    <p:set>
                                      <p:cBhvr>
                                        <p:cTn id="61" dur="1" fill="hold">
                                          <p:stCondLst>
                                            <p:cond delay="0"/>
                                          </p:stCondLst>
                                        </p:cTn>
                                        <p:tgtEl>
                                          <p:spTgt spid="180"/>
                                        </p:tgtEl>
                                        <p:attrNameLst>
                                          <p:attrName>style.visibility</p:attrName>
                                        </p:attrNameLst>
                                      </p:cBhvr>
                                      <p:to>
                                        <p:strVal val="visible"/>
                                      </p:to>
                                    </p:set>
                                    <p:animEffect transition="in" filter="fade">
                                      <p:cBhvr>
                                        <p:cTn id="62" dur="500"/>
                                        <p:tgtEl>
                                          <p:spTgt spid="180"/>
                                        </p:tgtEl>
                                      </p:cBhvr>
                                    </p:animEffect>
                                    <p:anim calcmode="lin" valueType="num">
                                      <p:cBhvr>
                                        <p:cTn id="63" dur="500" fill="hold"/>
                                        <p:tgtEl>
                                          <p:spTgt spid="180"/>
                                        </p:tgtEl>
                                        <p:attrNameLst>
                                          <p:attrName>ppt_x</p:attrName>
                                        </p:attrNameLst>
                                      </p:cBhvr>
                                      <p:tavLst>
                                        <p:tav tm="0">
                                          <p:val>
                                            <p:strVal val="#ppt_x"/>
                                          </p:val>
                                        </p:tav>
                                        <p:tav tm="100000">
                                          <p:val>
                                            <p:strVal val="#ppt_x"/>
                                          </p:val>
                                        </p:tav>
                                      </p:tavLst>
                                    </p:anim>
                                    <p:anim calcmode="lin" valueType="num">
                                      <p:cBhvr>
                                        <p:cTn id="64" dur="500" fill="hold"/>
                                        <p:tgtEl>
                                          <p:spTgt spid="180"/>
                                        </p:tgtEl>
                                        <p:attrNameLst>
                                          <p:attrName>ppt_y</p:attrName>
                                        </p:attrNameLst>
                                      </p:cBhvr>
                                      <p:tavLst>
                                        <p:tav tm="0">
                                          <p:val>
                                            <p:strVal val="#ppt_y+.1"/>
                                          </p:val>
                                        </p:tav>
                                        <p:tav tm="100000">
                                          <p:val>
                                            <p:strVal val="#ppt_y"/>
                                          </p:val>
                                        </p:tav>
                                      </p:tavLst>
                                    </p:anim>
                                    <p:animRot by="21600000">
                                      <p:cBhvr>
                                        <p:cTn id="65" dur="500" fill="hold">
                                          <p:stCondLst>
                                            <p:cond delay="0"/>
                                          </p:stCondLst>
                                        </p:cTn>
                                        <p:tgtEl>
                                          <p:spTgt spid="180"/>
                                        </p:tgtEl>
                                        <p:attrNameLst>
                                          <p:attrName>r</p:attrName>
                                        </p:attrNameLst>
                                      </p:cBhvr>
                                    </p:animRot>
                                  </p:childTnLst>
                                </p:cTn>
                              </p:par>
                              <p:par>
                                <p:cTn id="66" presetID="42" presetClass="entr" presetSubtype="0" fill="hold" grpId="0" nodeType="withEffect">
                                  <p:stCondLst>
                                    <p:cond delay="1551"/>
                                  </p:stCondLst>
                                  <p:childTnLst>
                                    <p:set>
                                      <p:cBhvr>
                                        <p:cTn id="67" dur="1" fill="hold">
                                          <p:stCondLst>
                                            <p:cond delay="0"/>
                                          </p:stCondLst>
                                        </p:cTn>
                                        <p:tgtEl>
                                          <p:spTgt spid="181"/>
                                        </p:tgtEl>
                                        <p:attrNameLst>
                                          <p:attrName>style.visibility</p:attrName>
                                        </p:attrNameLst>
                                      </p:cBhvr>
                                      <p:to>
                                        <p:strVal val="visible"/>
                                      </p:to>
                                    </p:set>
                                    <p:animEffect transition="in" filter="fade">
                                      <p:cBhvr>
                                        <p:cTn id="68" dur="500"/>
                                        <p:tgtEl>
                                          <p:spTgt spid="181"/>
                                        </p:tgtEl>
                                      </p:cBhvr>
                                    </p:animEffect>
                                    <p:anim calcmode="lin" valueType="num">
                                      <p:cBhvr>
                                        <p:cTn id="69" dur="500" fill="hold"/>
                                        <p:tgtEl>
                                          <p:spTgt spid="181"/>
                                        </p:tgtEl>
                                        <p:attrNameLst>
                                          <p:attrName>ppt_x</p:attrName>
                                        </p:attrNameLst>
                                      </p:cBhvr>
                                      <p:tavLst>
                                        <p:tav tm="0">
                                          <p:val>
                                            <p:strVal val="#ppt_x"/>
                                          </p:val>
                                        </p:tav>
                                        <p:tav tm="100000">
                                          <p:val>
                                            <p:strVal val="#ppt_x"/>
                                          </p:val>
                                        </p:tav>
                                      </p:tavLst>
                                    </p:anim>
                                    <p:anim calcmode="lin" valueType="num">
                                      <p:cBhvr>
                                        <p:cTn id="70" dur="500" fill="hold"/>
                                        <p:tgtEl>
                                          <p:spTgt spid="181"/>
                                        </p:tgtEl>
                                        <p:attrNameLst>
                                          <p:attrName>ppt_y</p:attrName>
                                        </p:attrNameLst>
                                      </p:cBhvr>
                                      <p:tavLst>
                                        <p:tav tm="0">
                                          <p:val>
                                            <p:strVal val="#ppt_y+.1"/>
                                          </p:val>
                                        </p:tav>
                                        <p:tav tm="100000">
                                          <p:val>
                                            <p:strVal val="#ppt_y"/>
                                          </p:val>
                                        </p:tav>
                                      </p:tavLst>
                                    </p:anim>
                                    <p:animRot by="21600000">
                                      <p:cBhvr>
                                        <p:cTn id="71" dur="500" fill="hold">
                                          <p:stCondLst>
                                            <p:cond delay="0"/>
                                          </p:stCondLst>
                                        </p:cTn>
                                        <p:tgtEl>
                                          <p:spTgt spid="181"/>
                                        </p:tgtEl>
                                        <p:attrNameLst>
                                          <p:attrName>r</p:attrName>
                                        </p:attrNameLst>
                                      </p:cBhvr>
                                    </p:animRot>
                                  </p:childTnLst>
                                </p:cTn>
                              </p:par>
                              <p:par>
                                <p:cTn id="72" presetID="47" presetClass="entr" presetSubtype="0" fill="hold" grpId="0" nodeType="withEffect">
                                  <p:stCondLst>
                                    <p:cond delay="3389"/>
                                  </p:stCondLst>
                                  <p:childTnLst>
                                    <p:set>
                                      <p:cBhvr>
                                        <p:cTn id="73" dur="1" fill="hold">
                                          <p:stCondLst>
                                            <p:cond delay="0"/>
                                          </p:stCondLst>
                                        </p:cTn>
                                        <p:tgtEl>
                                          <p:spTgt spid="182"/>
                                        </p:tgtEl>
                                        <p:attrNameLst>
                                          <p:attrName>style.visibility</p:attrName>
                                        </p:attrNameLst>
                                      </p:cBhvr>
                                      <p:to>
                                        <p:strVal val="visible"/>
                                      </p:to>
                                    </p:set>
                                    <p:animEffect transition="in" filter="fade">
                                      <p:cBhvr>
                                        <p:cTn id="74" dur="500"/>
                                        <p:tgtEl>
                                          <p:spTgt spid="182"/>
                                        </p:tgtEl>
                                      </p:cBhvr>
                                    </p:animEffect>
                                    <p:anim calcmode="lin" valueType="num">
                                      <p:cBhvr>
                                        <p:cTn id="75" dur="500" fill="hold"/>
                                        <p:tgtEl>
                                          <p:spTgt spid="182"/>
                                        </p:tgtEl>
                                        <p:attrNameLst>
                                          <p:attrName>ppt_x</p:attrName>
                                        </p:attrNameLst>
                                      </p:cBhvr>
                                      <p:tavLst>
                                        <p:tav tm="0">
                                          <p:val>
                                            <p:strVal val="#ppt_x"/>
                                          </p:val>
                                        </p:tav>
                                        <p:tav tm="100000">
                                          <p:val>
                                            <p:strVal val="#ppt_x"/>
                                          </p:val>
                                        </p:tav>
                                      </p:tavLst>
                                    </p:anim>
                                    <p:anim calcmode="lin" valueType="num">
                                      <p:cBhvr>
                                        <p:cTn id="76" dur="500" fill="hold"/>
                                        <p:tgtEl>
                                          <p:spTgt spid="182"/>
                                        </p:tgtEl>
                                        <p:attrNameLst>
                                          <p:attrName>ppt_y</p:attrName>
                                        </p:attrNameLst>
                                      </p:cBhvr>
                                      <p:tavLst>
                                        <p:tav tm="0">
                                          <p:val>
                                            <p:strVal val="#ppt_y-.1"/>
                                          </p:val>
                                        </p:tav>
                                        <p:tav tm="100000">
                                          <p:val>
                                            <p:strVal val="#ppt_y"/>
                                          </p:val>
                                        </p:tav>
                                      </p:tavLst>
                                    </p:anim>
                                    <p:animRot by="21600000">
                                      <p:cBhvr>
                                        <p:cTn id="77" dur="500" fill="hold">
                                          <p:stCondLst>
                                            <p:cond delay="0"/>
                                          </p:stCondLst>
                                        </p:cTn>
                                        <p:tgtEl>
                                          <p:spTgt spid="182"/>
                                        </p:tgtEl>
                                        <p:attrNameLst>
                                          <p:attrName>r</p:attrName>
                                        </p:attrNameLst>
                                      </p:cBhvr>
                                    </p:animRot>
                                  </p:childTnLst>
                                </p:cTn>
                              </p:par>
                              <p:par>
                                <p:cTn id="78" presetID="42" presetClass="entr" presetSubtype="0" fill="hold" grpId="0" nodeType="withEffect">
                                  <p:stCondLst>
                                    <p:cond delay="1986"/>
                                  </p:stCondLst>
                                  <p:childTnLst>
                                    <p:set>
                                      <p:cBhvr>
                                        <p:cTn id="79" dur="1" fill="hold">
                                          <p:stCondLst>
                                            <p:cond delay="0"/>
                                          </p:stCondLst>
                                        </p:cTn>
                                        <p:tgtEl>
                                          <p:spTgt spid="183"/>
                                        </p:tgtEl>
                                        <p:attrNameLst>
                                          <p:attrName>style.visibility</p:attrName>
                                        </p:attrNameLst>
                                      </p:cBhvr>
                                      <p:to>
                                        <p:strVal val="visible"/>
                                      </p:to>
                                    </p:set>
                                    <p:animEffect transition="in" filter="fade">
                                      <p:cBhvr>
                                        <p:cTn id="80" dur="500"/>
                                        <p:tgtEl>
                                          <p:spTgt spid="183"/>
                                        </p:tgtEl>
                                      </p:cBhvr>
                                    </p:animEffect>
                                    <p:anim calcmode="lin" valueType="num">
                                      <p:cBhvr>
                                        <p:cTn id="81" dur="500" fill="hold"/>
                                        <p:tgtEl>
                                          <p:spTgt spid="183"/>
                                        </p:tgtEl>
                                        <p:attrNameLst>
                                          <p:attrName>ppt_x</p:attrName>
                                        </p:attrNameLst>
                                      </p:cBhvr>
                                      <p:tavLst>
                                        <p:tav tm="0">
                                          <p:val>
                                            <p:strVal val="#ppt_x"/>
                                          </p:val>
                                        </p:tav>
                                        <p:tav tm="100000">
                                          <p:val>
                                            <p:strVal val="#ppt_x"/>
                                          </p:val>
                                        </p:tav>
                                      </p:tavLst>
                                    </p:anim>
                                    <p:anim calcmode="lin" valueType="num">
                                      <p:cBhvr>
                                        <p:cTn id="82" dur="500" fill="hold"/>
                                        <p:tgtEl>
                                          <p:spTgt spid="183"/>
                                        </p:tgtEl>
                                        <p:attrNameLst>
                                          <p:attrName>ppt_y</p:attrName>
                                        </p:attrNameLst>
                                      </p:cBhvr>
                                      <p:tavLst>
                                        <p:tav tm="0">
                                          <p:val>
                                            <p:strVal val="#ppt_y+.1"/>
                                          </p:val>
                                        </p:tav>
                                        <p:tav tm="100000">
                                          <p:val>
                                            <p:strVal val="#ppt_y"/>
                                          </p:val>
                                        </p:tav>
                                      </p:tavLst>
                                    </p:anim>
                                    <p:animRot by="21600000">
                                      <p:cBhvr>
                                        <p:cTn id="83" dur="500" fill="hold">
                                          <p:stCondLst>
                                            <p:cond delay="0"/>
                                          </p:stCondLst>
                                        </p:cTn>
                                        <p:tgtEl>
                                          <p:spTgt spid="183"/>
                                        </p:tgtEl>
                                        <p:attrNameLst>
                                          <p:attrName>r</p:attrName>
                                        </p:attrNameLst>
                                      </p:cBhvr>
                                    </p:animRot>
                                  </p:childTnLst>
                                </p:cTn>
                              </p:par>
                              <p:par>
                                <p:cTn id="84" presetID="42" presetClass="entr" presetSubtype="0" fill="hold" grpId="0" nodeType="withEffect">
                                  <p:stCondLst>
                                    <p:cond delay="3548"/>
                                  </p:stCondLst>
                                  <p:childTnLst>
                                    <p:set>
                                      <p:cBhvr>
                                        <p:cTn id="85" dur="1" fill="hold">
                                          <p:stCondLst>
                                            <p:cond delay="0"/>
                                          </p:stCondLst>
                                        </p:cTn>
                                        <p:tgtEl>
                                          <p:spTgt spid="184"/>
                                        </p:tgtEl>
                                        <p:attrNameLst>
                                          <p:attrName>style.visibility</p:attrName>
                                        </p:attrNameLst>
                                      </p:cBhvr>
                                      <p:to>
                                        <p:strVal val="visible"/>
                                      </p:to>
                                    </p:set>
                                    <p:animEffect transition="in" filter="fade">
                                      <p:cBhvr>
                                        <p:cTn id="86" dur="500"/>
                                        <p:tgtEl>
                                          <p:spTgt spid="184"/>
                                        </p:tgtEl>
                                      </p:cBhvr>
                                    </p:animEffect>
                                    <p:anim calcmode="lin" valueType="num">
                                      <p:cBhvr>
                                        <p:cTn id="87" dur="500" fill="hold"/>
                                        <p:tgtEl>
                                          <p:spTgt spid="184"/>
                                        </p:tgtEl>
                                        <p:attrNameLst>
                                          <p:attrName>ppt_x</p:attrName>
                                        </p:attrNameLst>
                                      </p:cBhvr>
                                      <p:tavLst>
                                        <p:tav tm="0">
                                          <p:val>
                                            <p:strVal val="#ppt_x"/>
                                          </p:val>
                                        </p:tav>
                                        <p:tav tm="100000">
                                          <p:val>
                                            <p:strVal val="#ppt_x"/>
                                          </p:val>
                                        </p:tav>
                                      </p:tavLst>
                                    </p:anim>
                                    <p:anim calcmode="lin" valueType="num">
                                      <p:cBhvr>
                                        <p:cTn id="88" dur="500" fill="hold"/>
                                        <p:tgtEl>
                                          <p:spTgt spid="184"/>
                                        </p:tgtEl>
                                        <p:attrNameLst>
                                          <p:attrName>ppt_y</p:attrName>
                                        </p:attrNameLst>
                                      </p:cBhvr>
                                      <p:tavLst>
                                        <p:tav tm="0">
                                          <p:val>
                                            <p:strVal val="#ppt_y+.1"/>
                                          </p:val>
                                        </p:tav>
                                        <p:tav tm="100000">
                                          <p:val>
                                            <p:strVal val="#ppt_y"/>
                                          </p:val>
                                        </p:tav>
                                      </p:tavLst>
                                    </p:anim>
                                    <p:animRot by="21600000">
                                      <p:cBhvr>
                                        <p:cTn id="89" dur="500" fill="hold">
                                          <p:stCondLst>
                                            <p:cond delay="0"/>
                                          </p:stCondLst>
                                        </p:cTn>
                                        <p:tgtEl>
                                          <p:spTgt spid="184"/>
                                        </p:tgtEl>
                                        <p:attrNameLst>
                                          <p:attrName>r</p:attrName>
                                        </p:attrNameLst>
                                      </p:cBhvr>
                                    </p:animRot>
                                  </p:childTnLst>
                                </p:cTn>
                              </p:par>
                              <p:par>
                                <p:cTn id="90" presetID="42" presetClass="entr" presetSubtype="0" fill="hold" grpId="0" nodeType="withEffect">
                                  <p:stCondLst>
                                    <p:cond delay="2736"/>
                                  </p:stCondLst>
                                  <p:childTnLst>
                                    <p:set>
                                      <p:cBhvr>
                                        <p:cTn id="91" dur="1" fill="hold">
                                          <p:stCondLst>
                                            <p:cond delay="0"/>
                                          </p:stCondLst>
                                        </p:cTn>
                                        <p:tgtEl>
                                          <p:spTgt spid="185"/>
                                        </p:tgtEl>
                                        <p:attrNameLst>
                                          <p:attrName>style.visibility</p:attrName>
                                        </p:attrNameLst>
                                      </p:cBhvr>
                                      <p:to>
                                        <p:strVal val="visible"/>
                                      </p:to>
                                    </p:set>
                                    <p:animEffect transition="in" filter="fade">
                                      <p:cBhvr>
                                        <p:cTn id="92" dur="500"/>
                                        <p:tgtEl>
                                          <p:spTgt spid="185"/>
                                        </p:tgtEl>
                                      </p:cBhvr>
                                    </p:animEffect>
                                    <p:anim calcmode="lin" valueType="num">
                                      <p:cBhvr>
                                        <p:cTn id="93" dur="500" fill="hold"/>
                                        <p:tgtEl>
                                          <p:spTgt spid="185"/>
                                        </p:tgtEl>
                                        <p:attrNameLst>
                                          <p:attrName>ppt_x</p:attrName>
                                        </p:attrNameLst>
                                      </p:cBhvr>
                                      <p:tavLst>
                                        <p:tav tm="0">
                                          <p:val>
                                            <p:strVal val="#ppt_x"/>
                                          </p:val>
                                        </p:tav>
                                        <p:tav tm="100000">
                                          <p:val>
                                            <p:strVal val="#ppt_x"/>
                                          </p:val>
                                        </p:tav>
                                      </p:tavLst>
                                    </p:anim>
                                    <p:anim calcmode="lin" valueType="num">
                                      <p:cBhvr>
                                        <p:cTn id="94" dur="500" fill="hold"/>
                                        <p:tgtEl>
                                          <p:spTgt spid="185"/>
                                        </p:tgtEl>
                                        <p:attrNameLst>
                                          <p:attrName>ppt_y</p:attrName>
                                        </p:attrNameLst>
                                      </p:cBhvr>
                                      <p:tavLst>
                                        <p:tav tm="0">
                                          <p:val>
                                            <p:strVal val="#ppt_y+.1"/>
                                          </p:val>
                                        </p:tav>
                                        <p:tav tm="100000">
                                          <p:val>
                                            <p:strVal val="#ppt_y"/>
                                          </p:val>
                                        </p:tav>
                                      </p:tavLst>
                                    </p:anim>
                                    <p:animRot by="21600000">
                                      <p:cBhvr>
                                        <p:cTn id="95" dur="500" fill="hold">
                                          <p:stCondLst>
                                            <p:cond delay="0"/>
                                          </p:stCondLst>
                                        </p:cTn>
                                        <p:tgtEl>
                                          <p:spTgt spid="185"/>
                                        </p:tgtEl>
                                        <p:attrNameLst>
                                          <p:attrName>r</p:attrName>
                                        </p:attrNameLst>
                                      </p:cBhvr>
                                    </p:animRot>
                                  </p:childTnLst>
                                </p:cTn>
                              </p:par>
                              <p:par>
                                <p:cTn id="96" presetID="47" presetClass="entr" presetSubtype="0" fill="hold" grpId="0" nodeType="withEffect">
                                  <p:stCondLst>
                                    <p:cond delay="736"/>
                                  </p:stCondLst>
                                  <p:childTnLst>
                                    <p:set>
                                      <p:cBhvr>
                                        <p:cTn id="97" dur="1" fill="hold">
                                          <p:stCondLst>
                                            <p:cond delay="0"/>
                                          </p:stCondLst>
                                        </p:cTn>
                                        <p:tgtEl>
                                          <p:spTgt spid="186"/>
                                        </p:tgtEl>
                                        <p:attrNameLst>
                                          <p:attrName>style.visibility</p:attrName>
                                        </p:attrNameLst>
                                      </p:cBhvr>
                                      <p:to>
                                        <p:strVal val="visible"/>
                                      </p:to>
                                    </p:set>
                                    <p:animEffect transition="in" filter="fade">
                                      <p:cBhvr>
                                        <p:cTn id="98" dur="500"/>
                                        <p:tgtEl>
                                          <p:spTgt spid="186"/>
                                        </p:tgtEl>
                                      </p:cBhvr>
                                    </p:animEffect>
                                    <p:anim calcmode="lin" valueType="num">
                                      <p:cBhvr>
                                        <p:cTn id="99" dur="500" fill="hold"/>
                                        <p:tgtEl>
                                          <p:spTgt spid="186"/>
                                        </p:tgtEl>
                                        <p:attrNameLst>
                                          <p:attrName>ppt_x</p:attrName>
                                        </p:attrNameLst>
                                      </p:cBhvr>
                                      <p:tavLst>
                                        <p:tav tm="0">
                                          <p:val>
                                            <p:strVal val="#ppt_x"/>
                                          </p:val>
                                        </p:tav>
                                        <p:tav tm="100000">
                                          <p:val>
                                            <p:strVal val="#ppt_x"/>
                                          </p:val>
                                        </p:tav>
                                      </p:tavLst>
                                    </p:anim>
                                    <p:anim calcmode="lin" valueType="num">
                                      <p:cBhvr>
                                        <p:cTn id="100" dur="500" fill="hold"/>
                                        <p:tgtEl>
                                          <p:spTgt spid="186"/>
                                        </p:tgtEl>
                                        <p:attrNameLst>
                                          <p:attrName>ppt_y</p:attrName>
                                        </p:attrNameLst>
                                      </p:cBhvr>
                                      <p:tavLst>
                                        <p:tav tm="0">
                                          <p:val>
                                            <p:strVal val="#ppt_y-.1"/>
                                          </p:val>
                                        </p:tav>
                                        <p:tav tm="100000">
                                          <p:val>
                                            <p:strVal val="#ppt_y"/>
                                          </p:val>
                                        </p:tav>
                                      </p:tavLst>
                                    </p:anim>
                                    <p:animRot by="21600000">
                                      <p:cBhvr>
                                        <p:cTn id="101" dur="500" fill="hold">
                                          <p:stCondLst>
                                            <p:cond delay="0"/>
                                          </p:stCondLst>
                                        </p:cTn>
                                        <p:tgtEl>
                                          <p:spTgt spid="186"/>
                                        </p:tgtEl>
                                        <p:attrNameLst>
                                          <p:attrName>r</p:attrName>
                                        </p:attrNameLst>
                                      </p:cBhvr>
                                    </p:animRot>
                                  </p:childTnLst>
                                </p:cTn>
                              </p:par>
                              <p:par>
                                <p:cTn id="102" presetID="42" presetClass="entr" presetSubtype="0" fill="hold" grpId="0" nodeType="withEffect">
                                  <p:stCondLst>
                                    <p:cond delay="3480"/>
                                  </p:stCondLst>
                                  <p:childTnLst>
                                    <p:set>
                                      <p:cBhvr>
                                        <p:cTn id="103" dur="1" fill="hold">
                                          <p:stCondLst>
                                            <p:cond delay="0"/>
                                          </p:stCondLst>
                                        </p:cTn>
                                        <p:tgtEl>
                                          <p:spTgt spid="187"/>
                                        </p:tgtEl>
                                        <p:attrNameLst>
                                          <p:attrName>style.visibility</p:attrName>
                                        </p:attrNameLst>
                                      </p:cBhvr>
                                      <p:to>
                                        <p:strVal val="visible"/>
                                      </p:to>
                                    </p:set>
                                    <p:animEffect transition="in" filter="fade">
                                      <p:cBhvr>
                                        <p:cTn id="104" dur="500"/>
                                        <p:tgtEl>
                                          <p:spTgt spid="187"/>
                                        </p:tgtEl>
                                      </p:cBhvr>
                                    </p:animEffect>
                                    <p:anim calcmode="lin" valueType="num">
                                      <p:cBhvr>
                                        <p:cTn id="105" dur="500" fill="hold"/>
                                        <p:tgtEl>
                                          <p:spTgt spid="187"/>
                                        </p:tgtEl>
                                        <p:attrNameLst>
                                          <p:attrName>ppt_x</p:attrName>
                                        </p:attrNameLst>
                                      </p:cBhvr>
                                      <p:tavLst>
                                        <p:tav tm="0">
                                          <p:val>
                                            <p:strVal val="#ppt_x"/>
                                          </p:val>
                                        </p:tav>
                                        <p:tav tm="100000">
                                          <p:val>
                                            <p:strVal val="#ppt_x"/>
                                          </p:val>
                                        </p:tav>
                                      </p:tavLst>
                                    </p:anim>
                                    <p:anim calcmode="lin" valueType="num">
                                      <p:cBhvr>
                                        <p:cTn id="106" dur="500" fill="hold"/>
                                        <p:tgtEl>
                                          <p:spTgt spid="187"/>
                                        </p:tgtEl>
                                        <p:attrNameLst>
                                          <p:attrName>ppt_y</p:attrName>
                                        </p:attrNameLst>
                                      </p:cBhvr>
                                      <p:tavLst>
                                        <p:tav tm="0">
                                          <p:val>
                                            <p:strVal val="#ppt_y+.1"/>
                                          </p:val>
                                        </p:tav>
                                        <p:tav tm="100000">
                                          <p:val>
                                            <p:strVal val="#ppt_y"/>
                                          </p:val>
                                        </p:tav>
                                      </p:tavLst>
                                    </p:anim>
                                    <p:animRot by="21600000">
                                      <p:cBhvr>
                                        <p:cTn id="107" dur="500" fill="hold">
                                          <p:stCondLst>
                                            <p:cond delay="0"/>
                                          </p:stCondLst>
                                        </p:cTn>
                                        <p:tgtEl>
                                          <p:spTgt spid="187"/>
                                        </p:tgtEl>
                                        <p:attrNameLst>
                                          <p:attrName>r</p:attrName>
                                        </p:attrNameLst>
                                      </p:cBhvr>
                                    </p:animRot>
                                  </p:childTnLst>
                                </p:cTn>
                              </p:par>
                              <p:par>
                                <p:cTn id="108" presetID="47" presetClass="entr" presetSubtype="0" fill="hold" grpId="0" nodeType="withEffect">
                                  <p:stCondLst>
                                    <p:cond delay="4707"/>
                                  </p:stCondLst>
                                  <p:childTnLst>
                                    <p:set>
                                      <p:cBhvr>
                                        <p:cTn id="109" dur="1" fill="hold">
                                          <p:stCondLst>
                                            <p:cond delay="0"/>
                                          </p:stCondLst>
                                        </p:cTn>
                                        <p:tgtEl>
                                          <p:spTgt spid="188"/>
                                        </p:tgtEl>
                                        <p:attrNameLst>
                                          <p:attrName>style.visibility</p:attrName>
                                        </p:attrNameLst>
                                      </p:cBhvr>
                                      <p:to>
                                        <p:strVal val="visible"/>
                                      </p:to>
                                    </p:set>
                                    <p:animEffect transition="in" filter="fade">
                                      <p:cBhvr>
                                        <p:cTn id="110" dur="500"/>
                                        <p:tgtEl>
                                          <p:spTgt spid="188"/>
                                        </p:tgtEl>
                                      </p:cBhvr>
                                    </p:animEffect>
                                    <p:anim calcmode="lin" valueType="num">
                                      <p:cBhvr>
                                        <p:cTn id="111" dur="500" fill="hold"/>
                                        <p:tgtEl>
                                          <p:spTgt spid="188"/>
                                        </p:tgtEl>
                                        <p:attrNameLst>
                                          <p:attrName>ppt_x</p:attrName>
                                        </p:attrNameLst>
                                      </p:cBhvr>
                                      <p:tavLst>
                                        <p:tav tm="0">
                                          <p:val>
                                            <p:strVal val="#ppt_x"/>
                                          </p:val>
                                        </p:tav>
                                        <p:tav tm="100000">
                                          <p:val>
                                            <p:strVal val="#ppt_x"/>
                                          </p:val>
                                        </p:tav>
                                      </p:tavLst>
                                    </p:anim>
                                    <p:anim calcmode="lin" valueType="num">
                                      <p:cBhvr>
                                        <p:cTn id="112" dur="500" fill="hold"/>
                                        <p:tgtEl>
                                          <p:spTgt spid="188"/>
                                        </p:tgtEl>
                                        <p:attrNameLst>
                                          <p:attrName>ppt_y</p:attrName>
                                        </p:attrNameLst>
                                      </p:cBhvr>
                                      <p:tavLst>
                                        <p:tav tm="0">
                                          <p:val>
                                            <p:strVal val="#ppt_y-.1"/>
                                          </p:val>
                                        </p:tav>
                                        <p:tav tm="100000">
                                          <p:val>
                                            <p:strVal val="#ppt_y"/>
                                          </p:val>
                                        </p:tav>
                                      </p:tavLst>
                                    </p:anim>
                                    <p:animRot by="21600000">
                                      <p:cBhvr>
                                        <p:cTn id="113" dur="500" fill="hold">
                                          <p:stCondLst>
                                            <p:cond delay="0"/>
                                          </p:stCondLst>
                                        </p:cTn>
                                        <p:tgtEl>
                                          <p:spTgt spid="188"/>
                                        </p:tgtEl>
                                        <p:attrNameLst>
                                          <p:attrName>r</p:attrName>
                                        </p:attrNameLst>
                                      </p:cBhvr>
                                    </p:animRot>
                                  </p:childTnLst>
                                </p:cTn>
                              </p:par>
                              <p:par>
                                <p:cTn id="114" presetID="42" presetClass="entr" presetSubtype="0" fill="hold" grpId="0" nodeType="withEffect">
                                  <p:stCondLst>
                                    <p:cond delay="3589"/>
                                  </p:stCondLst>
                                  <p:childTnLst>
                                    <p:set>
                                      <p:cBhvr>
                                        <p:cTn id="115" dur="1" fill="hold">
                                          <p:stCondLst>
                                            <p:cond delay="0"/>
                                          </p:stCondLst>
                                        </p:cTn>
                                        <p:tgtEl>
                                          <p:spTgt spid="189"/>
                                        </p:tgtEl>
                                        <p:attrNameLst>
                                          <p:attrName>style.visibility</p:attrName>
                                        </p:attrNameLst>
                                      </p:cBhvr>
                                      <p:to>
                                        <p:strVal val="visible"/>
                                      </p:to>
                                    </p:set>
                                    <p:animEffect transition="in" filter="fade">
                                      <p:cBhvr>
                                        <p:cTn id="116" dur="500"/>
                                        <p:tgtEl>
                                          <p:spTgt spid="189"/>
                                        </p:tgtEl>
                                      </p:cBhvr>
                                    </p:animEffect>
                                    <p:anim calcmode="lin" valueType="num">
                                      <p:cBhvr>
                                        <p:cTn id="117" dur="500" fill="hold"/>
                                        <p:tgtEl>
                                          <p:spTgt spid="189"/>
                                        </p:tgtEl>
                                        <p:attrNameLst>
                                          <p:attrName>ppt_x</p:attrName>
                                        </p:attrNameLst>
                                      </p:cBhvr>
                                      <p:tavLst>
                                        <p:tav tm="0">
                                          <p:val>
                                            <p:strVal val="#ppt_x"/>
                                          </p:val>
                                        </p:tav>
                                        <p:tav tm="100000">
                                          <p:val>
                                            <p:strVal val="#ppt_x"/>
                                          </p:val>
                                        </p:tav>
                                      </p:tavLst>
                                    </p:anim>
                                    <p:anim calcmode="lin" valueType="num">
                                      <p:cBhvr>
                                        <p:cTn id="118" dur="500" fill="hold"/>
                                        <p:tgtEl>
                                          <p:spTgt spid="189"/>
                                        </p:tgtEl>
                                        <p:attrNameLst>
                                          <p:attrName>ppt_y</p:attrName>
                                        </p:attrNameLst>
                                      </p:cBhvr>
                                      <p:tavLst>
                                        <p:tav tm="0">
                                          <p:val>
                                            <p:strVal val="#ppt_y+.1"/>
                                          </p:val>
                                        </p:tav>
                                        <p:tav tm="100000">
                                          <p:val>
                                            <p:strVal val="#ppt_y"/>
                                          </p:val>
                                        </p:tav>
                                      </p:tavLst>
                                    </p:anim>
                                    <p:animRot by="21600000">
                                      <p:cBhvr>
                                        <p:cTn id="119" dur="500" fill="hold">
                                          <p:stCondLst>
                                            <p:cond delay="0"/>
                                          </p:stCondLst>
                                        </p:cTn>
                                        <p:tgtEl>
                                          <p:spTgt spid="189"/>
                                        </p:tgtEl>
                                        <p:attrNameLst>
                                          <p:attrName>r</p:attrName>
                                        </p:attrNameLst>
                                      </p:cBhvr>
                                    </p:animRot>
                                  </p:childTnLst>
                                </p:cTn>
                              </p:par>
                              <p:par>
                                <p:cTn id="120" presetID="42" presetClass="entr" presetSubtype="0" fill="hold" grpId="0" nodeType="withEffect">
                                  <p:stCondLst>
                                    <p:cond delay="1448"/>
                                  </p:stCondLst>
                                  <p:childTnLst>
                                    <p:set>
                                      <p:cBhvr>
                                        <p:cTn id="121" dur="1" fill="hold">
                                          <p:stCondLst>
                                            <p:cond delay="0"/>
                                          </p:stCondLst>
                                        </p:cTn>
                                        <p:tgtEl>
                                          <p:spTgt spid="190"/>
                                        </p:tgtEl>
                                        <p:attrNameLst>
                                          <p:attrName>style.visibility</p:attrName>
                                        </p:attrNameLst>
                                      </p:cBhvr>
                                      <p:to>
                                        <p:strVal val="visible"/>
                                      </p:to>
                                    </p:set>
                                    <p:animEffect transition="in" filter="fade">
                                      <p:cBhvr>
                                        <p:cTn id="122" dur="500"/>
                                        <p:tgtEl>
                                          <p:spTgt spid="190"/>
                                        </p:tgtEl>
                                      </p:cBhvr>
                                    </p:animEffect>
                                    <p:anim calcmode="lin" valueType="num">
                                      <p:cBhvr>
                                        <p:cTn id="123" dur="500" fill="hold"/>
                                        <p:tgtEl>
                                          <p:spTgt spid="190"/>
                                        </p:tgtEl>
                                        <p:attrNameLst>
                                          <p:attrName>ppt_x</p:attrName>
                                        </p:attrNameLst>
                                      </p:cBhvr>
                                      <p:tavLst>
                                        <p:tav tm="0">
                                          <p:val>
                                            <p:strVal val="#ppt_x"/>
                                          </p:val>
                                        </p:tav>
                                        <p:tav tm="100000">
                                          <p:val>
                                            <p:strVal val="#ppt_x"/>
                                          </p:val>
                                        </p:tav>
                                      </p:tavLst>
                                    </p:anim>
                                    <p:anim calcmode="lin" valueType="num">
                                      <p:cBhvr>
                                        <p:cTn id="124" dur="500" fill="hold"/>
                                        <p:tgtEl>
                                          <p:spTgt spid="190"/>
                                        </p:tgtEl>
                                        <p:attrNameLst>
                                          <p:attrName>ppt_y</p:attrName>
                                        </p:attrNameLst>
                                      </p:cBhvr>
                                      <p:tavLst>
                                        <p:tav tm="0">
                                          <p:val>
                                            <p:strVal val="#ppt_y+.1"/>
                                          </p:val>
                                        </p:tav>
                                        <p:tav tm="100000">
                                          <p:val>
                                            <p:strVal val="#ppt_y"/>
                                          </p:val>
                                        </p:tav>
                                      </p:tavLst>
                                    </p:anim>
                                    <p:animRot by="21600000">
                                      <p:cBhvr>
                                        <p:cTn id="125" dur="500" fill="hold">
                                          <p:stCondLst>
                                            <p:cond delay="0"/>
                                          </p:stCondLst>
                                        </p:cTn>
                                        <p:tgtEl>
                                          <p:spTgt spid="190"/>
                                        </p:tgtEl>
                                        <p:attrNameLst>
                                          <p:attrName>r</p:attrName>
                                        </p:attrNameLst>
                                      </p:cBhvr>
                                    </p:animRot>
                                  </p:childTnLst>
                                </p:cTn>
                              </p:par>
                              <p:par>
                                <p:cTn id="126" presetID="42" presetClass="entr" presetSubtype="0" fill="hold" grpId="0" nodeType="withEffect">
                                  <p:stCondLst>
                                    <p:cond delay="2791"/>
                                  </p:stCondLst>
                                  <p:childTnLst>
                                    <p:set>
                                      <p:cBhvr>
                                        <p:cTn id="127" dur="1" fill="hold">
                                          <p:stCondLst>
                                            <p:cond delay="0"/>
                                          </p:stCondLst>
                                        </p:cTn>
                                        <p:tgtEl>
                                          <p:spTgt spid="191"/>
                                        </p:tgtEl>
                                        <p:attrNameLst>
                                          <p:attrName>style.visibility</p:attrName>
                                        </p:attrNameLst>
                                      </p:cBhvr>
                                      <p:to>
                                        <p:strVal val="visible"/>
                                      </p:to>
                                    </p:set>
                                    <p:animEffect transition="in" filter="fade">
                                      <p:cBhvr>
                                        <p:cTn id="128" dur="500"/>
                                        <p:tgtEl>
                                          <p:spTgt spid="191"/>
                                        </p:tgtEl>
                                      </p:cBhvr>
                                    </p:animEffect>
                                    <p:anim calcmode="lin" valueType="num">
                                      <p:cBhvr>
                                        <p:cTn id="129" dur="500" fill="hold"/>
                                        <p:tgtEl>
                                          <p:spTgt spid="191"/>
                                        </p:tgtEl>
                                        <p:attrNameLst>
                                          <p:attrName>ppt_x</p:attrName>
                                        </p:attrNameLst>
                                      </p:cBhvr>
                                      <p:tavLst>
                                        <p:tav tm="0">
                                          <p:val>
                                            <p:strVal val="#ppt_x"/>
                                          </p:val>
                                        </p:tav>
                                        <p:tav tm="100000">
                                          <p:val>
                                            <p:strVal val="#ppt_x"/>
                                          </p:val>
                                        </p:tav>
                                      </p:tavLst>
                                    </p:anim>
                                    <p:anim calcmode="lin" valueType="num">
                                      <p:cBhvr>
                                        <p:cTn id="130" dur="500" fill="hold"/>
                                        <p:tgtEl>
                                          <p:spTgt spid="191"/>
                                        </p:tgtEl>
                                        <p:attrNameLst>
                                          <p:attrName>ppt_y</p:attrName>
                                        </p:attrNameLst>
                                      </p:cBhvr>
                                      <p:tavLst>
                                        <p:tav tm="0">
                                          <p:val>
                                            <p:strVal val="#ppt_y+.1"/>
                                          </p:val>
                                        </p:tav>
                                        <p:tav tm="100000">
                                          <p:val>
                                            <p:strVal val="#ppt_y"/>
                                          </p:val>
                                        </p:tav>
                                      </p:tavLst>
                                    </p:anim>
                                    <p:animRot by="21600000">
                                      <p:cBhvr>
                                        <p:cTn id="131" dur="500" fill="hold">
                                          <p:stCondLst>
                                            <p:cond delay="0"/>
                                          </p:stCondLst>
                                        </p:cTn>
                                        <p:tgtEl>
                                          <p:spTgt spid="191"/>
                                        </p:tgtEl>
                                        <p:attrNameLst>
                                          <p:attrName>r</p:attrName>
                                        </p:attrNameLst>
                                      </p:cBhvr>
                                    </p:animRot>
                                  </p:childTnLst>
                                </p:cTn>
                              </p:par>
                              <p:par>
                                <p:cTn id="132" presetID="47" presetClass="entr" presetSubtype="0" fill="hold" grpId="0" nodeType="withEffect">
                                  <p:stCondLst>
                                    <p:cond delay="3683"/>
                                  </p:stCondLst>
                                  <p:childTnLst>
                                    <p:set>
                                      <p:cBhvr>
                                        <p:cTn id="133" dur="1" fill="hold">
                                          <p:stCondLst>
                                            <p:cond delay="0"/>
                                          </p:stCondLst>
                                        </p:cTn>
                                        <p:tgtEl>
                                          <p:spTgt spid="192"/>
                                        </p:tgtEl>
                                        <p:attrNameLst>
                                          <p:attrName>style.visibility</p:attrName>
                                        </p:attrNameLst>
                                      </p:cBhvr>
                                      <p:to>
                                        <p:strVal val="visible"/>
                                      </p:to>
                                    </p:set>
                                    <p:animEffect transition="in" filter="fade">
                                      <p:cBhvr>
                                        <p:cTn id="134" dur="500"/>
                                        <p:tgtEl>
                                          <p:spTgt spid="192"/>
                                        </p:tgtEl>
                                      </p:cBhvr>
                                    </p:animEffect>
                                    <p:anim calcmode="lin" valueType="num">
                                      <p:cBhvr>
                                        <p:cTn id="135" dur="500" fill="hold"/>
                                        <p:tgtEl>
                                          <p:spTgt spid="192"/>
                                        </p:tgtEl>
                                        <p:attrNameLst>
                                          <p:attrName>ppt_x</p:attrName>
                                        </p:attrNameLst>
                                      </p:cBhvr>
                                      <p:tavLst>
                                        <p:tav tm="0">
                                          <p:val>
                                            <p:strVal val="#ppt_x"/>
                                          </p:val>
                                        </p:tav>
                                        <p:tav tm="100000">
                                          <p:val>
                                            <p:strVal val="#ppt_x"/>
                                          </p:val>
                                        </p:tav>
                                      </p:tavLst>
                                    </p:anim>
                                    <p:anim calcmode="lin" valueType="num">
                                      <p:cBhvr>
                                        <p:cTn id="136" dur="500" fill="hold"/>
                                        <p:tgtEl>
                                          <p:spTgt spid="192"/>
                                        </p:tgtEl>
                                        <p:attrNameLst>
                                          <p:attrName>ppt_y</p:attrName>
                                        </p:attrNameLst>
                                      </p:cBhvr>
                                      <p:tavLst>
                                        <p:tav tm="0">
                                          <p:val>
                                            <p:strVal val="#ppt_y-.1"/>
                                          </p:val>
                                        </p:tav>
                                        <p:tav tm="100000">
                                          <p:val>
                                            <p:strVal val="#ppt_y"/>
                                          </p:val>
                                        </p:tav>
                                      </p:tavLst>
                                    </p:anim>
                                    <p:animRot by="21600000">
                                      <p:cBhvr>
                                        <p:cTn id="137" dur="500" fill="hold">
                                          <p:stCondLst>
                                            <p:cond delay="0"/>
                                          </p:stCondLst>
                                        </p:cTn>
                                        <p:tgtEl>
                                          <p:spTgt spid="192"/>
                                        </p:tgtEl>
                                        <p:attrNameLst>
                                          <p:attrName>r</p:attrName>
                                        </p:attrNameLst>
                                      </p:cBhvr>
                                    </p:animRot>
                                  </p:childTnLst>
                                </p:cTn>
                              </p:par>
                              <p:par>
                                <p:cTn id="138" presetID="47" presetClass="entr" presetSubtype="0" fill="hold" grpId="0" nodeType="withEffect">
                                  <p:stCondLst>
                                    <p:cond delay="2177"/>
                                  </p:stCondLst>
                                  <p:childTnLst>
                                    <p:set>
                                      <p:cBhvr>
                                        <p:cTn id="139" dur="1" fill="hold">
                                          <p:stCondLst>
                                            <p:cond delay="0"/>
                                          </p:stCondLst>
                                        </p:cTn>
                                        <p:tgtEl>
                                          <p:spTgt spid="193"/>
                                        </p:tgtEl>
                                        <p:attrNameLst>
                                          <p:attrName>style.visibility</p:attrName>
                                        </p:attrNameLst>
                                      </p:cBhvr>
                                      <p:to>
                                        <p:strVal val="visible"/>
                                      </p:to>
                                    </p:set>
                                    <p:animEffect transition="in" filter="fade">
                                      <p:cBhvr>
                                        <p:cTn id="140" dur="500"/>
                                        <p:tgtEl>
                                          <p:spTgt spid="193"/>
                                        </p:tgtEl>
                                      </p:cBhvr>
                                    </p:animEffect>
                                    <p:anim calcmode="lin" valueType="num">
                                      <p:cBhvr>
                                        <p:cTn id="141" dur="500" fill="hold"/>
                                        <p:tgtEl>
                                          <p:spTgt spid="193"/>
                                        </p:tgtEl>
                                        <p:attrNameLst>
                                          <p:attrName>ppt_x</p:attrName>
                                        </p:attrNameLst>
                                      </p:cBhvr>
                                      <p:tavLst>
                                        <p:tav tm="0">
                                          <p:val>
                                            <p:strVal val="#ppt_x"/>
                                          </p:val>
                                        </p:tav>
                                        <p:tav tm="100000">
                                          <p:val>
                                            <p:strVal val="#ppt_x"/>
                                          </p:val>
                                        </p:tav>
                                      </p:tavLst>
                                    </p:anim>
                                    <p:anim calcmode="lin" valueType="num">
                                      <p:cBhvr>
                                        <p:cTn id="142" dur="500" fill="hold"/>
                                        <p:tgtEl>
                                          <p:spTgt spid="193"/>
                                        </p:tgtEl>
                                        <p:attrNameLst>
                                          <p:attrName>ppt_y</p:attrName>
                                        </p:attrNameLst>
                                      </p:cBhvr>
                                      <p:tavLst>
                                        <p:tav tm="0">
                                          <p:val>
                                            <p:strVal val="#ppt_y-.1"/>
                                          </p:val>
                                        </p:tav>
                                        <p:tav tm="100000">
                                          <p:val>
                                            <p:strVal val="#ppt_y"/>
                                          </p:val>
                                        </p:tav>
                                      </p:tavLst>
                                    </p:anim>
                                    <p:animRot by="21600000">
                                      <p:cBhvr>
                                        <p:cTn id="143" dur="500" fill="hold">
                                          <p:stCondLst>
                                            <p:cond delay="0"/>
                                          </p:stCondLst>
                                        </p:cTn>
                                        <p:tgtEl>
                                          <p:spTgt spid="193"/>
                                        </p:tgtEl>
                                        <p:attrNameLst>
                                          <p:attrName>r</p:attrName>
                                        </p:attrNameLst>
                                      </p:cBhvr>
                                    </p:animRot>
                                  </p:childTnLst>
                                </p:cTn>
                              </p:par>
                              <p:par>
                                <p:cTn id="144" presetID="47" presetClass="entr" presetSubtype="0" fill="hold" grpId="0" nodeType="withEffect">
                                  <p:stCondLst>
                                    <p:cond delay="375"/>
                                  </p:stCondLst>
                                  <p:childTnLst>
                                    <p:set>
                                      <p:cBhvr>
                                        <p:cTn id="145" dur="1" fill="hold">
                                          <p:stCondLst>
                                            <p:cond delay="0"/>
                                          </p:stCondLst>
                                        </p:cTn>
                                        <p:tgtEl>
                                          <p:spTgt spid="194"/>
                                        </p:tgtEl>
                                        <p:attrNameLst>
                                          <p:attrName>style.visibility</p:attrName>
                                        </p:attrNameLst>
                                      </p:cBhvr>
                                      <p:to>
                                        <p:strVal val="visible"/>
                                      </p:to>
                                    </p:set>
                                    <p:animEffect transition="in" filter="fade">
                                      <p:cBhvr>
                                        <p:cTn id="146" dur="500"/>
                                        <p:tgtEl>
                                          <p:spTgt spid="194"/>
                                        </p:tgtEl>
                                      </p:cBhvr>
                                    </p:animEffect>
                                    <p:anim calcmode="lin" valueType="num">
                                      <p:cBhvr>
                                        <p:cTn id="147" dur="500" fill="hold"/>
                                        <p:tgtEl>
                                          <p:spTgt spid="194"/>
                                        </p:tgtEl>
                                        <p:attrNameLst>
                                          <p:attrName>ppt_x</p:attrName>
                                        </p:attrNameLst>
                                      </p:cBhvr>
                                      <p:tavLst>
                                        <p:tav tm="0">
                                          <p:val>
                                            <p:strVal val="#ppt_x"/>
                                          </p:val>
                                        </p:tav>
                                        <p:tav tm="100000">
                                          <p:val>
                                            <p:strVal val="#ppt_x"/>
                                          </p:val>
                                        </p:tav>
                                      </p:tavLst>
                                    </p:anim>
                                    <p:anim calcmode="lin" valueType="num">
                                      <p:cBhvr>
                                        <p:cTn id="148" dur="500" fill="hold"/>
                                        <p:tgtEl>
                                          <p:spTgt spid="194"/>
                                        </p:tgtEl>
                                        <p:attrNameLst>
                                          <p:attrName>ppt_y</p:attrName>
                                        </p:attrNameLst>
                                      </p:cBhvr>
                                      <p:tavLst>
                                        <p:tav tm="0">
                                          <p:val>
                                            <p:strVal val="#ppt_y-.1"/>
                                          </p:val>
                                        </p:tav>
                                        <p:tav tm="100000">
                                          <p:val>
                                            <p:strVal val="#ppt_y"/>
                                          </p:val>
                                        </p:tav>
                                      </p:tavLst>
                                    </p:anim>
                                    <p:animRot by="21600000">
                                      <p:cBhvr>
                                        <p:cTn id="149" dur="500" fill="hold">
                                          <p:stCondLst>
                                            <p:cond delay="0"/>
                                          </p:stCondLst>
                                        </p:cTn>
                                        <p:tgtEl>
                                          <p:spTgt spid="194"/>
                                        </p:tgtEl>
                                        <p:attrNameLst>
                                          <p:attrName>r</p:attrName>
                                        </p:attrNameLst>
                                      </p:cBhvr>
                                    </p:animRot>
                                  </p:childTnLst>
                                </p:cTn>
                              </p:par>
                              <p:par>
                                <p:cTn id="150" presetID="42" presetClass="entr" presetSubtype="0" fill="hold" grpId="0" nodeType="withEffect">
                                  <p:stCondLst>
                                    <p:cond delay="3178"/>
                                  </p:stCondLst>
                                  <p:childTnLst>
                                    <p:set>
                                      <p:cBhvr>
                                        <p:cTn id="151" dur="1" fill="hold">
                                          <p:stCondLst>
                                            <p:cond delay="0"/>
                                          </p:stCondLst>
                                        </p:cTn>
                                        <p:tgtEl>
                                          <p:spTgt spid="195"/>
                                        </p:tgtEl>
                                        <p:attrNameLst>
                                          <p:attrName>style.visibility</p:attrName>
                                        </p:attrNameLst>
                                      </p:cBhvr>
                                      <p:to>
                                        <p:strVal val="visible"/>
                                      </p:to>
                                    </p:set>
                                    <p:animEffect transition="in" filter="fade">
                                      <p:cBhvr>
                                        <p:cTn id="152" dur="500"/>
                                        <p:tgtEl>
                                          <p:spTgt spid="195"/>
                                        </p:tgtEl>
                                      </p:cBhvr>
                                    </p:animEffect>
                                    <p:anim calcmode="lin" valueType="num">
                                      <p:cBhvr>
                                        <p:cTn id="153" dur="500" fill="hold"/>
                                        <p:tgtEl>
                                          <p:spTgt spid="195"/>
                                        </p:tgtEl>
                                        <p:attrNameLst>
                                          <p:attrName>ppt_x</p:attrName>
                                        </p:attrNameLst>
                                      </p:cBhvr>
                                      <p:tavLst>
                                        <p:tav tm="0">
                                          <p:val>
                                            <p:strVal val="#ppt_x"/>
                                          </p:val>
                                        </p:tav>
                                        <p:tav tm="100000">
                                          <p:val>
                                            <p:strVal val="#ppt_x"/>
                                          </p:val>
                                        </p:tav>
                                      </p:tavLst>
                                    </p:anim>
                                    <p:anim calcmode="lin" valueType="num">
                                      <p:cBhvr>
                                        <p:cTn id="154" dur="500" fill="hold"/>
                                        <p:tgtEl>
                                          <p:spTgt spid="195"/>
                                        </p:tgtEl>
                                        <p:attrNameLst>
                                          <p:attrName>ppt_y</p:attrName>
                                        </p:attrNameLst>
                                      </p:cBhvr>
                                      <p:tavLst>
                                        <p:tav tm="0">
                                          <p:val>
                                            <p:strVal val="#ppt_y+.1"/>
                                          </p:val>
                                        </p:tav>
                                        <p:tav tm="100000">
                                          <p:val>
                                            <p:strVal val="#ppt_y"/>
                                          </p:val>
                                        </p:tav>
                                      </p:tavLst>
                                    </p:anim>
                                    <p:animRot by="21600000">
                                      <p:cBhvr>
                                        <p:cTn id="155" dur="500" fill="hold">
                                          <p:stCondLst>
                                            <p:cond delay="0"/>
                                          </p:stCondLst>
                                        </p:cTn>
                                        <p:tgtEl>
                                          <p:spTgt spid="195"/>
                                        </p:tgtEl>
                                        <p:attrNameLst>
                                          <p:attrName>r</p:attrName>
                                        </p:attrNameLst>
                                      </p:cBhvr>
                                    </p:animRot>
                                  </p:childTnLst>
                                </p:cTn>
                              </p:par>
                              <p:par>
                                <p:cTn id="156" presetID="47" presetClass="entr" presetSubtype="0" fill="hold" grpId="0" nodeType="withEffect">
                                  <p:stCondLst>
                                    <p:cond delay="2266"/>
                                  </p:stCondLst>
                                  <p:childTnLst>
                                    <p:set>
                                      <p:cBhvr>
                                        <p:cTn id="157" dur="1" fill="hold">
                                          <p:stCondLst>
                                            <p:cond delay="0"/>
                                          </p:stCondLst>
                                        </p:cTn>
                                        <p:tgtEl>
                                          <p:spTgt spid="196"/>
                                        </p:tgtEl>
                                        <p:attrNameLst>
                                          <p:attrName>style.visibility</p:attrName>
                                        </p:attrNameLst>
                                      </p:cBhvr>
                                      <p:to>
                                        <p:strVal val="visible"/>
                                      </p:to>
                                    </p:set>
                                    <p:animEffect transition="in" filter="fade">
                                      <p:cBhvr>
                                        <p:cTn id="158" dur="500"/>
                                        <p:tgtEl>
                                          <p:spTgt spid="196"/>
                                        </p:tgtEl>
                                      </p:cBhvr>
                                    </p:animEffect>
                                    <p:anim calcmode="lin" valueType="num">
                                      <p:cBhvr>
                                        <p:cTn id="159" dur="500" fill="hold"/>
                                        <p:tgtEl>
                                          <p:spTgt spid="196"/>
                                        </p:tgtEl>
                                        <p:attrNameLst>
                                          <p:attrName>ppt_x</p:attrName>
                                        </p:attrNameLst>
                                      </p:cBhvr>
                                      <p:tavLst>
                                        <p:tav tm="0">
                                          <p:val>
                                            <p:strVal val="#ppt_x"/>
                                          </p:val>
                                        </p:tav>
                                        <p:tav tm="100000">
                                          <p:val>
                                            <p:strVal val="#ppt_x"/>
                                          </p:val>
                                        </p:tav>
                                      </p:tavLst>
                                    </p:anim>
                                    <p:anim calcmode="lin" valueType="num">
                                      <p:cBhvr>
                                        <p:cTn id="160" dur="500" fill="hold"/>
                                        <p:tgtEl>
                                          <p:spTgt spid="196"/>
                                        </p:tgtEl>
                                        <p:attrNameLst>
                                          <p:attrName>ppt_y</p:attrName>
                                        </p:attrNameLst>
                                      </p:cBhvr>
                                      <p:tavLst>
                                        <p:tav tm="0">
                                          <p:val>
                                            <p:strVal val="#ppt_y-.1"/>
                                          </p:val>
                                        </p:tav>
                                        <p:tav tm="100000">
                                          <p:val>
                                            <p:strVal val="#ppt_y"/>
                                          </p:val>
                                        </p:tav>
                                      </p:tavLst>
                                    </p:anim>
                                    <p:animRot by="21600000">
                                      <p:cBhvr>
                                        <p:cTn id="161" dur="500" fill="hold">
                                          <p:stCondLst>
                                            <p:cond delay="0"/>
                                          </p:stCondLst>
                                        </p:cTn>
                                        <p:tgtEl>
                                          <p:spTgt spid="196"/>
                                        </p:tgtEl>
                                        <p:attrNameLst>
                                          <p:attrName>r</p:attrName>
                                        </p:attrNameLst>
                                      </p:cBhvr>
                                    </p:animRot>
                                  </p:childTnLst>
                                </p:cTn>
                              </p:par>
                              <p:par>
                                <p:cTn id="162" presetID="47" presetClass="entr" presetSubtype="0" fill="hold" grpId="0" nodeType="withEffect">
                                  <p:stCondLst>
                                    <p:cond delay="3453"/>
                                  </p:stCondLst>
                                  <p:childTnLst>
                                    <p:set>
                                      <p:cBhvr>
                                        <p:cTn id="163" dur="1" fill="hold">
                                          <p:stCondLst>
                                            <p:cond delay="0"/>
                                          </p:stCondLst>
                                        </p:cTn>
                                        <p:tgtEl>
                                          <p:spTgt spid="197"/>
                                        </p:tgtEl>
                                        <p:attrNameLst>
                                          <p:attrName>style.visibility</p:attrName>
                                        </p:attrNameLst>
                                      </p:cBhvr>
                                      <p:to>
                                        <p:strVal val="visible"/>
                                      </p:to>
                                    </p:set>
                                    <p:animEffect transition="in" filter="fade">
                                      <p:cBhvr>
                                        <p:cTn id="164" dur="500"/>
                                        <p:tgtEl>
                                          <p:spTgt spid="197"/>
                                        </p:tgtEl>
                                      </p:cBhvr>
                                    </p:animEffect>
                                    <p:anim calcmode="lin" valueType="num">
                                      <p:cBhvr>
                                        <p:cTn id="165" dur="500" fill="hold"/>
                                        <p:tgtEl>
                                          <p:spTgt spid="197"/>
                                        </p:tgtEl>
                                        <p:attrNameLst>
                                          <p:attrName>ppt_x</p:attrName>
                                        </p:attrNameLst>
                                      </p:cBhvr>
                                      <p:tavLst>
                                        <p:tav tm="0">
                                          <p:val>
                                            <p:strVal val="#ppt_x"/>
                                          </p:val>
                                        </p:tav>
                                        <p:tav tm="100000">
                                          <p:val>
                                            <p:strVal val="#ppt_x"/>
                                          </p:val>
                                        </p:tav>
                                      </p:tavLst>
                                    </p:anim>
                                    <p:anim calcmode="lin" valueType="num">
                                      <p:cBhvr>
                                        <p:cTn id="166" dur="500" fill="hold"/>
                                        <p:tgtEl>
                                          <p:spTgt spid="197"/>
                                        </p:tgtEl>
                                        <p:attrNameLst>
                                          <p:attrName>ppt_y</p:attrName>
                                        </p:attrNameLst>
                                      </p:cBhvr>
                                      <p:tavLst>
                                        <p:tav tm="0">
                                          <p:val>
                                            <p:strVal val="#ppt_y-.1"/>
                                          </p:val>
                                        </p:tav>
                                        <p:tav tm="100000">
                                          <p:val>
                                            <p:strVal val="#ppt_y"/>
                                          </p:val>
                                        </p:tav>
                                      </p:tavLst>
                                    </p:anim>
                                    <p:animRot by="21600000">
                                      <p:cBhvr>
                                        <p:cTn id="167" dur="500" fill="hold">
                                          <p:stCondLst>
                                            <p:cond delay="0"/>
                                          </p:stCondLst>
                                        </p:cTn>
                                        <p:tgtEl>
                                          <p:spTgt spid="197"/>
                                        </p:tgtEl>
                                        <p:attrNameLst>
                                          <p:attrName>r</p:attrName>
                                        </p:attrNameLst>
                                      </p:cBhvr>
                                    </p:animRot>
                                  </p:childTnLst>
                                </p:cTn>
                              </p:par>
                              <p:par>
                                <p:cTn id="168" presetID="47" presetClass="entr" presetSubtype="0" fill="hold" grpId="0" nodeType="withEffect">
                                  <p:stCondLst>
                                    <p:cond delay="1730"/>
                                  </p:stCondLst>
                                  <p:childTnLst>
                                    <p:set>
                                      <p:cBhvr>
                                        <p:cTn id="169" dur="1" fill="hold">
                                          <p:stCondLst>
                                            <p:cond delay="0"/>
                                          </p:stCondLst>
                                        </p:cTn>
                                        <p:tgtEl>
                                          <p:spTgt spid="198"/>
                                        </p:tgtEl>
                                        <p:attrNameLst>
                                          <p:attrName>style.visibility</p:attrName>
                                        </p:attrNameLst>
                                      </p:cBhvr>
                                      <p:to>
                                        <p:strVal val="visible"/>
                                      </p:to>
                                    </p:set>
                                    <p:animEffect transition="in" filter="fade">
                                      <p:cBhvr>
                                        <p:cTn id="170" dur="500"/>
                                        <p:tgtEl>
                                          <p:spTgt spid="198"/>
                                        </p:tgtEl>
                                      </p:cBhvr>
                                    </p:animEffect>
                                    <p:anim calcmode="lin" valueType="num">
                                      <p:cBhvr>
                                        <p:cTn id="171" dur="500" fill="hold"/>
                                        <p:tgtEl>
                                          <p:spTgt spid="198"/>
                                        </p:tgtEl>
                                        <p:attrNameLst>
                                          <p:attrName>ppt_x</p:attrName>
                                        </p:attrNameLst>
                                      </p:cBhvr>
                                      <p:tavLst>
                                        <p:tav tm="0">
                                          <p:val>
                                            <p:strVal val="#ppt_x"/>
                                          </p:val>
                                        </p:tav>
                                        <p:tav tm="100000">
                                          <p:val>
                                            <p:strVal val="#ppt_x"/>
                                          </p:val>
                                        </p:tav>
                                      </p:tavLst>
                                    </p:anim>
                                    <p:anim calcmode="lin" valueType="num">
                                      <p:cBhvr>
                                        <p:cTn id="172" dur="500" fill="hold"/>
                                        <p:tgtEl>
                                          <p:spTgt spid="198"/>
                                        </p:tgtEl>
                                        <p:attrNameLst>
                                          <p:attrName>ppt_y</p:attrName>
                                        </p:attrNameLst>
                                      </p:cBhvr>
                                      <p:tavLst>
                                        <p:tav tm="0">
                                          <p:val>
                                            <p:strVal val="#ppt_y-.1"/>
                                          </p:val>
                                        </p:tav>
                                        <p:tav tm="100000">
                                          <p:val>
                                            <p:strVal val="#ppt_y"/>
                                          </p:val>
                                        </p:tav>
                                      </p:tavLst>
                                    </p:anim>
                                    <p:animRot by="21600000">
                                      <p:cBhvr>
                                        <p:cTn id="173" dur="500" fill="hold">
                                          <p:stCondLst>
                                            <p:cond delay="0"/>
                                          </p:stCondLst>
                                        </p:cTn>
                                        <p:tgtEl>
                                          <p:spTgt spid="198"/>
                                        </p:tgtEl>
                                        <p:attrNameLst>
                                          <p:attrName>r</p:attrName>
                                        </p:attrNameLst>
                                      </p:cBhvr>
                                    </p:animRot>
                                  </p:childTnLst>
                                </p:cTn>
                              </p:par>
                              <p:par>
                                <p:cTn id="174" presetID="42" presetClass="entr" presetSubtype="0" fill="hold" grpId="0" nodeType="withEffect">
                                  <p:stCondLst>
                                    <p:cond delay="4818"/>
                                  </p:stCondLst>
                                  <p:childTnLst>
                                    <p:set>
                                      <p:cBhvr>
                                        <p:cTn id="175" dur="1" fill="hold">
                                          <p:stCondLst>
                                            <p:cond delay="0"/>
                                          </p:stCondLst>
                                        </p:cTn>
                                        <p:tgtEl>
                                          <p:spTgt spid="199"/>
                                        </p:tgtEl>
                                        <p:attrNameLst>
                                          <p:attrName>style.visibility</p:attrName>
                                        </p:attrNameLst>
                                      </p:cBhvr>
                                      <p:to>
                                        <p:strVal val="visible"/>
                                      </p:to>
                                    </p:set>
                                    <p:animEffect transition="in" filter="fade">
                                      <p:cBhvr>
                                        <p:cTn id="176" dur="500"/>
                                        <p:tgtEl>
                                          <p:spTgt spid="199"/>
                                        </p:tgtEl>
                                      </p:cBhvr>
                                    </p:animEffect>
                                    <p:anim calcmode="lin" valueType="num">
                                      <p:cBhvr>
                                        <p:cTn id="177" dur="500" fill="hold"/>
                                        <p:tgtEl>
                                          <p:spTgt spid="199"/>
                                        </p:tgtEl>
                                        <p:attrNameLst>
                                          <p:attrName>ppt_x</p:attrName>
                                        </p:attrNameLst>
                                      </p:cBhvr>
                                      <p:tavLst>
                                        <p:tav tm="0">
                                          <p:val>
                                            <p:strVal val="#ppt_x"/>
                                          </p:val>
                                        </p:tav>
                                        <p:tav tm="100000">
                                          <p:val>
                                            <p:strVal val="#ppt_x"/>
                                          </p:val>
                                        </p:tav>
                                      </p:tavLst>
                                    </p:anim>
                                    <p:anim calcmode="lin" valueType="num">
                                      <p:cBhvr>
                                        <p:cTn id="178" dur="500" fill="hold"/>
                                        <p:tgtEl>
                                          <p:spTgt spid="199"/>
                                        </p:tgtEl>
                                        <p:attrNameLst>
                                          <p:attrName>ppt_y</p:attrName>
                                        </p:attrNameLst>
                                      </p:cBhvr>
                                      <p:tavLst>
                                        <p:tav tm="0">
                                          <p:val>
                                            <p:strVal val="#ppt_y+.1"/>
                                          </p:val>
                                        </p:tav>
                                        <p:tav tm="100000">
                                          <p:val>
                                            <p:strVal val="#ppt_y"/>
                                          </p:val>
                                        </p:tav>
                                      </p:tavLst>
                                    </p:anim>
                                    <p:animRot by="21600000">
                                      <p:cBhvr>
                                        <p:cTn id="179" dur="500" fill="hold">
                                          <p:stCondLst>
                                            <p:cond delay="0"/>
                                          </p:stCondLst>
                                        </p:cTn>
                                        <p:tgtEl>
                                          <p:spTgt spid="199"/>
                                        </p:tgtEl>
                                        <p:attrNameLst>
                                          <p:attrName>r</p:attrName>
                                        </p:attrNameLst>
                                      </p:cBhvr>
                                    </p:animRot>
                                  </p:childTnLst>
                                </p:cTn>
                              </p:par>
                              <p:par>
                                <p:cTn id="180" presetID="47" presetClass="entr" presetSubtype="0" fill="hold" grpId="0" nodeType="withEffect">
                                  <p:stCondLst>
                                    <p:cond delay="1484"/>
                                  </p:stCondLst>
                                  <p:childTnLst>
                                    <p:set>
                                      <p:cBhvr>
                                        <p:cTn id="181" dur="1" fill="hold">
                                          <p:stCondLst>
                                            <p:cond delay="0"/>
                                          </p:stCondLst>
                                        </p:cTn>
                                        <p:tgtEl>
                                          <p:spTgt spid="200"/>
                                        </p:tgtEl>
                                        <p:attrNameLst>
                                          <p:attrName>style.visibility</p:attrName>
                                        </p:attrNameLst>
                                      </p:cBhvr>
                                      <p:to>
                                        <p:strVal val="visible"/>
                                      </p:to>
                                    </p:set>
                                    <p:animEffect transition="in" filter="fade">
                                      <p:cBhvr>
                                        <p:cTn id="182" dur="500"/>
                                        <p:tgtEl>
                                          <p:spTgt spid="200"/>
                                        </p:tgtEl>
                                      </p:cBhvr>
                                    </p:animEffect>
                                    <p:anim calcmode="lin" valueType="num">
                                      <p:cBhvr>
                                        <p:cTn id="183" dur="500" fill="hold"/>
                                        <p:tgtEl>
                                          <p:spTgt spid="200"/>
                                        </p:tgtEl>
                                        <p:attrNameLst>
                                          <p:attrName>ppt_x</p:attrName>
                                        </p:attrNameLst>
                                      </p:cBhvr>
                                      <p:tavLst>
                                        <p:tav tm="0">
                                          <p:val>
                                            <p:strVal val="#ppt_x"/>
                                          </p:val>
                                        </p:tav>
                                        <p:tav tm="100000">
                                          <p:val>
                                            <p:strVal val="#ppt_x"/>
                                          </p:val>
                                        </p:tav>
                                      </p:tavLst>
                                    </p:anim>
                                    <p:anim calcmode="lin" valueType="num">
                                      <p:cBhvr>
                                        <p:cTn id="184" dur="500" fill="hold"/>
                                        <p:tgtEl>
                                          <p:spTgt spid="200"/>
                                        </p:tgtEl>
                                        <p:attrNameLst>
                                          <p:attrName>ppt_y</p:attrName>
                                        </p:attrNameLst>
                                      </p:cBhvr>
                                      <p:tavLst>
                                        <p:tav tm="0">
                                          <p:val>
                                            <p:strVal val="#ppt_y-.1"/>
                                          </p:val>
                                        </p:tav>
                                        <p:tav tm="100000">
                                          <p:val>
                                            <p:strVal val="#ppt_y"/>
                                          </p:val>
                                        </p:tav>
                                      </p:tavLst>
                                    </p:anim>
                                    <p:animRot by="21600000">
                                      <p:cBhvr>
                                        <p:cTn id="185" dur="500" fill="hold">
                                          <p:stCondLst>
                                            <p:cond delay="0"/>
                                          </p:stCondLst>
                                        </p:cTn>
                                        <p:tgtEl>
                                          <p:spTgt spid="200"/>
                                        </p:tgtEl>
                                        <p:attrNameLst>
                                          <p:attrName>r</p:attrName>
                                        </p:attrNameLst>
                                      </p:cBhvr>
                                    </p:animRot>
                                  </p:childTnLst>
                                </p:cTn>
                              </p:par>
                              <p:par>
                                <p:cTn id="186" presetID="47" presetClass="entr" presetSubtype="0" fill="hold" grpId="0" nodeType="withEffect">
                                  <p:stCondLst>
                                    <p:cond delay="4636"/>
                                  </p:stCondLst>
                                  <p:childTnLst>
                                    <p:set>
                                      <p:cBhvr>
                                        <p:cTn id="187" dur="1" fill="hold">
                                          <p:stCondLst>
                                            <p:cond delay="0"/>
                                          </p:stCondLst>
                                        </p:cTn>
                                        <p:tgtEl>
                                          <p:spTgt spid="201"/>
                                        </p:tgtEl>
                                        <p:attrNameLst>
                                          <p:attrName>style.visibility</p:attrName>
                                        </p:attrNameLst>
                                      </p:cBhvr>
                                      <p:to>
                                        <p:strVal val="visible"/>
                                      </p:to>
                                    </p:set>
                                    <p:animEffect transition="in" filter="fade">
                                      <p:cBhvr>
                                        <p:cTn id="188" dur="500"/>
                                        <p:tgtEl>
                                          <p:spTgt spid="201"/>
                                        </p:tgtEl>
                                      </p:cBhvr>
                                    </p:animEffect>
                                    <p:anim calcmode="lin" valueType="num">
                                      <p:cBhvr>
                                        <p:cTn id="189" dur="500" fill="hold"/>
                                        <p:tgtEl>
                                          <p:spTgt spid="201"/>
                                        </p:tgtEl>
                                        <p:attrNameLst>
                                          <p:attrName>ppt_x</p:attrName>
                                        </p:attrNameLst>
                                      </p:cBhvr>
                                      <p:tavLst>
                                        <p:tav tm="0">
                                          <p:val>
                                            <p:strVal val="#ppt_x"/>
                                          </p:val>
                                        </p:tav>
                                        <p:tav tm="100000">
                                          <p:val>
                                            <p:strVal val="#ppt_x"/>
                                          </p:val>
                                        </p:tav>
                                      </p:tavLst>
                                    </p:anim>
                                    <p:anim calcmode="lin" valueType="num">
                                      <p:cBhvr>
                                        <p:cTn id="190" dur="500" fill="hold"/>
                                        <p:tgtEl>
                                          <p:spTgt spid="201"/>
                                        </p:tgtEl>
                                        <p:attrNameLst>
                                          <p:attrName>ppt_y</p:attrName>
                                        </p:attrNameLst>
                                      </p:cBhvr>
                                      <p:tavLst>
                                        <p:tav tm="0">
                                          <p:val>
                                            <p:strVal val="#ppt_y-.1"/>
                                          </p:val>
                                        </p:tav>
                                        <p:tav tm="100000">
                                          <p:val>
                                            <p:strVal val="#ppt_y"/>
                                          </p:val>
                                        </p:tav>
                                      </p:tavLst>
                                    </p:anim>
                                    <p:animRot by="21600000">
                                      <p:cBhvr>
                                        <p:cTn id="191" dur="500" fill="hold">
                                          <p:stCondLst>
                                            <p:cond delay="0"/>
                                          </p:stCondLst>
                                        </p:cTn>
                                        <p:tgtEl>
                                          <p:spTgt spid="201"/>
                                        </p:tgtEl>
                                        <p:attrNameLst>
                                          <p:attrName>r</p:attrName>
                                        </p:attrNameLst>
                                      </p:cBhvr>
                                    </p:animRot>
                                  </p:childTnLst>
                                </p:cTn>
                              </p:par>
                              <p:par>
                                <p:cTn id="192" presetID="47" presetClass="entr" presetSubtype="0" fill="hold" grpId="0" nodeType="withEffect">
                                  <p:stCondLst>
                                    <p:cond delay="2913"/>
                                  </p:stCondLst>
                                  <p:childTnLst>
                                    <p:set>
                                      <p:cBhvr>
                                        <p:cTn id="193" dur="1" fill="hold">
                                          <p:stCondLst>
                                            <p:cond delay="0"/>
                                          </p:stCondLst>
                                        </p:cTn>
                                        <p:tgtEl>
                                          <p:spTgt spid="202"/>
                                        </p:tgtEl>
                                        <p:attrNameLst>
                                          <p:attrName>style.visibility</p:attrName>
                                        </p:attrNameLst>
                                      </p:cBhvr>
                                      <p:to>
                                        <p:strVal val="visible"/>
                                      </p:to>
                                    </p:set>
                                    <p:animEffect transition="in" filter="fade">
                                      <p:cBhvr>
                                        <p:cTn id="194" dur="500"/>
                                        <p:tgtEl>
                                          <p:spTgt spid="202"/>
                                        </p:tgtEl>
                                      </p:cBhvr>
                                    </p:animEffect>
                                    <p:anim calcmode="lin" valueType="num">
                                      <p:cBhvr>
                                        <p:cTn id="195" dur="500" fill="hold"/>
                                        <p:tgtEl>
                                          <p:spTgt spid="202"/>
                                        </p:tgtEl>
                                        <p:attrNameLst>
                                          <p:attrName>ppt_x</p:attrName>
                                        </p:attrNameLst>
                                      </p:cBhvr>
                                      <p:tavLst>
                                        <p:tav tm="0">
                                          <p:val>
                                            <p:strVal val="#ppt_x"/>
                                          </p:val>
                                        </p:tav>
                                        <p:tav tm="100000">
                                          <p:val>
                                            <p:strVal val="#ppt_x"/>
                                          </p:val>
                                        </p:tav>
                                      </p:tavLst>
                                    </p:anim>
                                    <p:anim calcmode="lin" valueType="num">
                                      <p:cBhvr>
                                        <p:cTn id="196" dur="500" fill="hold"/>
                                        <p:tgtEl>
                                          <p:spTgt spid="202"/>
                                        </p:tgtEl>
                                        <p:attrNameLst>
                                          <p:attrName>ppt_y</p:attrName>
                                        </p:attrNameLst>
                                      </p:cBhvr>
                                      <p:tavLst>
                                        <p:tav tm="0">
                                          <p:val>
                                            <p:strVal val="#ppt_y-.1"/>
                                          </p:val>
                                        </p:tav>
                                        <p:tav tm="100000">
                                          <p:val>
                                            <p:strVal val="#ppt_y"/>
                                          </p:val>
                                        </p:tav>
                                      </p:tavLst>
                                    </p:anim>
                                    <p:animRot by="21600000">
                                      <p:cBhvr>
                                        <p:cTn id="197" dur="500" fill="hold">
                                          <p:stCondLst>
                                            <p:cond delay="0"/>
                                          </p:stCondLst>
                                        </p:cTn>
                                        <p:tgtEl>
                                          <p:spTgt spid="202"/>
                                        </p:tgtEl>
                                        <p:attrNameLst>
                                          <p:attrName>r</p:attrName>
                                        </p:attrNameLst>
                                      </p:cBhvr>
                                    </p:animRot>
                                  </p:childTnLst>
                                </p:cTn>
                              </p:par>
                              <p:par>
                                <p:cTn id="198" presetID="42" presetClass="entr" presetSubtype="0" fill="hold" grpId="0" nodeType="withEffect">
                                  <p:stCondLst>
                                    <p:cond delay="3322"/>
                                  </p:stCondLst>
                                  <p:childTnLst>
                                    <p:set>
                                      <p:cBhvr>
                                        <p:cTn id="199" dur="1" fill="hold">
                                          <p:stCondLst>
                                            <p:cond delay="0"/>
                                          </p:stCondLst>
                                        </p:cTn>
                                        <p:tgtEl>
                                          <p:spTgt spid="203"/>
                                        </p:tgtEl>
                                        <p:attrNameLst>
                                          <p:attrName>style.visibility</p:attrName>
                                        </p:attrNameLst>
                                      </p:cBhvr>
                                      <p:to>
                                        <p:strVal val="visible"/>
                                      </p:to>
                                    </p:set>
                                    <p:animEffect transition="in" filter="fade">
                                      <p:cBhvr>
                                        <p:cTn id="200" dur="500"/>
                                        <p:tgtEl>
                                          <p:spTgt spid="203"/>
                                        </p:tgtEl>
                                      </p:cBhvr>
                                    </p:animEffect>
                                    <p:anim calcmode="lin" valueType="num">
                                      <p:cBhvr>
                                        <p:cTn id="201" dur="500" fill="hold"/>
                                        <p:tgtEl>
                                          <p:spTgt spid="203"/>
                                        </p:tgtEl>
                                        <p:attrNameLst>
                                          <p:attrName>ppt_x</p:attrName>
                                        </p:attrNameLst>
                                      </p:cBhvr>
                                      <p:tavLst>
                                        <p:tav tm="0">
                                          <p:val>
                                            <p:strVal val="#ppt_x"/>
                                          </p:val>
                                        </p:tav>
                                        <p:tav tm="100000">
                                          <p:val>
                                            <p:strVal val="#ppt_x"/>
                                          </p:val>
                                        </p:tav>
                                      </p:tavLst>
                                    </p:anim>
                                    <p:anim calcmode="lin" valueType="num">
                                      <p:cBhvr>
                                        <p:cTn id="202" dur="500" fill="hold"/>
                                        <p:tgtEl>
                                          <p:spTgt spid="203"/>
                                        </p:tgtEl>
                                        <p:attrNameLst>
                                          <p:attrName>ppt_y</p:attrName>
                                        </p:attrNameLst>
                                      </p:cBhvr>
                                      <p:tavLst>
                                        <p:tav tm="0">
                                          <p:val>
                                            <p:strVal val="#ppt_y+.1"/>
                                          </p:val>
                                        </p:tav>
                                        <p:tav tm="100000">
                                          <p:val>
                                            <p:strVal val="#ppt_y"/>
                                          </p:val>
                                        </p:tav>
                                      </p:tavLst>
                                    </p:anim>
                                    <p:animRot by="21600000">
                                      <p:cBhvr>
                                        <p:cTn id="203" dur="500" fill="hold">
                                          <p:stCondLst>
                                            <p:cond delay="0"/>
                                          </p:stCondLst>
                                        </p:cTn>
                                        <p:tgtEl>
                                          <p:spTgt spid="203"/>
                                        </p:tgtEl>
                                        <p:attrNameLst>
                                          <p:attrName>r</p:attrName>
                                        </p:attrNameLst>
                                      </p:cBhvr>
                                    </p:animRot>
                                  </p:childTnLst>
                                </p:cTn>
                              </p:par>
                              <p:par>
                                <p:cTn id="204" presetID="47" presetClass="entr" presetSubtype="0" fill="hold" grpId="0" nodeType="withEffect">
                                  <p:stCondLst>
                                    <p:cond delay="1066"/>
                                  </p:stCondLst>
                                  <p:childTnLst>
                                    <p:set>
                                      <p:cBhvr>
                                        <p:cTn id="205" dur="1" fill="hold">
                                          <p:stCondLst>
                                            <p:cond delay="0"/>
                                          </p:stCondLst>
                                        </p:cTn>
                                        <p:tgtEl>
                                          <p:spTgt spid="204"/>
                                        </p:tgtEl>
                                        <p:attrNameLst>
                                          <p:attrName>style.visibility</p:attrName>
                                        </p:attrNameLst>
                                      </p:cBhvr>
                                      <p:to>
                                        <p:strVal val="visible"/>
                                      </p:to>
                                    </p:set>
                                    <p:animEffect transition="in" filter="fade">
                                      <p:cBhvr>
                                        <p:cTn id="206" dur="500"/>
                                        <p:tgtEl>
                                          <p:spTgt spid="204"/>
                                        </p:tgtEl>
                                      </p:cBhvr>
                                    </p:animEffect>
                                    <p:anim calcmode="lin" valueType="num">
                                      <p:cBhvr>
                                        <p:cTn id="207" dur="500" fill="hold"/>
                                        <p:tgtEl>
                                          <p:spTgt spid="204"/>
                                        </p:tgtEl>
                                        <p:attrNameLst>
                                          <p:attrName>ppt_x</p:attrName>
                                        </p:attrNameLst>
                                      </p:cBhvr>
                                      <p:tavLst>
                                        <p:tav tm="0">
                                          <p:val>
                                            <p:strVal val="#ppt_x"/>
                                          </p:val>
                                        </p:tav>
                                        <p:tav tm="100000">
                                          <p:val>
                                            <p:strVal val="#ppt_x"/>
                                          </p:val>
                                        </p:tav>
                                      </p:tavLst>
                                    </p:anim>
                                    <p:anim calcmode="lin" valueType="num">
                                      <p:cBhvr>
                                        <p:cTn id="208" dur="500" fill="hold"/>
                                        <p:tgtEl>
                                          <p:spTgt spid="204"/>
                                        </p:tgtEl>
                                        <p:attrNameLst>
                                          <p:attrName>ppt_y</p:attrName>
                                        </p:attrNameLst>
                                      </p:cBhvr>
                                      <p:tavLst>
                                        <p:tav tm="0">
                                          <p:val>
                                            <p:strVal val="#ppt_y-.1"/>
                                          </p:val>
                                        </p:tav>
                                        <p:tav tm="100000">
                                          <p:val>
                                            <p:strVal val="#ppt_y"/>
                                          </p:val>
                                        </p:tav>
                                      </p:tavLst>
                                    </p:anim>
                                    <p:animRot by="21600000">
                                      <p:cBhvr>
                                        <p:cTn id="209" dur="500" fill="hold">
                                          <p:stCondLst>
                                            <p:cond delay="0"/>
                                          </p:stCondLst>
                                        </p:cTn>
                                        <p:tgtEl>
                                          <p:spTgt spid="204"/>
                                        </p:tgtEl>
                                        <p:attrNameLst>
                                          <p:attrName>r</p:attrName>
                                        </p:attrNameLst>
                                      </p:cBhvr>
                                    </p:animRot>
                                  </p:childTnLst>
                                </p:cTn>
                              </p:par>
                              <p:par>
                                <p:cTn id="210" presetID="42" presetClass="entr" presetSubtype="0" fill="hold" grpId="0" nodeType="withEffect">
                                  <p:stCondLst>
                                    <p:cond delay="1859"/>
                                  </p:stCondLst>
                                  <p:childTnLst>
                                    <p:set>
                                      <p:cBhvr>
                                        <p:cTn id="211" dur="1" fill="hold">
                                          <p:stCondLst>
                                            <p:cond delay="0"/>
                                          </p:stCondLst>
                                        </p:cTn>
                                        <p:tgtEl>
                                          <p:spTgt spid="205"/>
                                        </p:tgtEl>
                                        <p:attrNameLst>
                                          <p:attrName>style.visibility</p:attrName>
                                        </p:attrNameLst>
                                      </p:cBhvr>
                                      <p:to>
                                        <p:strVal val="visible"/>
                                      </p:to>
                                    </p:set>
                                    <p:animEffect transition="in" filter="fade">
                                      <p:cBhvr>
                                        <p:cTn id="212" dur="500"/>
                                        <p:tgtEl>
                                          <p:spTgt spid="205"/>
                                        </p:tgtEl>
                                      </p:cBhvr>
                                    </p:animEffect>
                                    <p:anim calcmode="lin" valueType="num">
                                      <p:cBhvr>
                                        <p:cTn id="213" dur="500" fill="hold"/>
                                        <p:tgtEl>
                                          <p:spTgt spid="205"/>
                                        </p:tgtEl>
                                        <p:attrNameLst>
                                          <p:attrName>ppt_x</p:attrName>
                                        </p:attrNameLst>
                                      </p:cBhvr>
                                      <p:tavLst>
                                        <p:tav tm="0">
                                          <p:val>
                                            <p:strVal val="#ppt_x"/>
                                          </p:val>
                                        </p:tav>
                                        <p:tav tm="100000">
                                          <p:val>
                                            <p:strVal val="#ppt_x"/>
                                          </p:val>
                                        </p:tav>
                                      </p:tavLst>
                                    </p:anim>
                                    <p:anim calcmode="lin" valueType="num">
                                      <p:cBhvr>
                                        <p:cTn id="214" dur="500" fill="hold"/>
                                        <p:tgtEl>
                                          <p:spTgt spid="205"/>
                                        </p:tgtEl>
                                        <p:attrNameLst>
                                          <p:attrName>ppt_y</p:attrName>
                                        </p:attrNameLst>
                                      </p:cBhvr>
                                      <p:tavLst>
                                        <p:tav tm="0">
                                          <p:val>
                                            <p:strVal val="#ppt_y+.1"/>
                                          </p:val>
                                        </p:tav>
                                        <p:tav tm="100000">
                                          <p:val>
                                            <p:strVal val="#ppt_y"/>
                                          </p:val>
                                        </p:tav>
                                      </p:tavLst>
                                    </p:anim>
                                    <p:animRot by="21600000">
                                      <p:cBhvr>
                                        <p:cTn id="215" dur="500" fill="hold">
                                          <p:stCondLst>
                                            <p:cond delay="0"/>
                                          </p:stCondLst>
                                        </p:cTn>
                                        <p:tgtEl>
                                          <p:spTgt spid="205"/>
                                        </p:tgtEl>
                                        <p:attrNameLst>
                                          <p:attrName>r</p:attrName>
                                        </p:attrNameLst>
                                      </p:cBhvr>
                                    </p:animRot>
                                  </p:childTnLst>
                                </p:cTn>
                              </p:par>
                              <p:par>
                                <p:cTn id="216" presetID="47" presetClass="entr" presetSubtype="0" fill="hold" grpId="0" nodeType="withEffect">
                                  <p:stCondLst>
                                    <p:cond delay="4590"/>
                                  </p:stCondLst>
                                  <p:childTnLst>
                                    <p:set>
                                      <p:cBhvr>
                                        <p:cTn id="217" dur="1" fill="hold">
                                          <p:stCondLst>
                                            <p:cond delay="0"/>
                                          </p:stCondLst>
                                        </p:cTn>
                                        <p:tgtEl>
                                          <p:spTgt spid="206"/>
                                        </p:tgtEl>
                                        <p:attrNameLst>
                                          <p:attrName>style.visibility</p:attrName>
                                        </p:attrNameLst>
                                      </p:cBhvr>
                                      <p:to>
                                        <p:strVal val="visible"/>
                                      </p:to>
                                    </p:set>
                                    <p:animEffect transition="in" filter="fade">
                                      <p:cBhvr>
                                        <p:cTn id="218" dur="500"/>
                                        <p:tgtEl>
                                          <p:spTgt spid="206"/>
                                        </p:tgtEl>
                                      </p:cBhvr>
                                    </p:animEffect>
                                    <p:anim calcmode="lin" valueType="num">
                                      <p:cBhvr>
                                        <p:cTn id="219" dur="500" fill="hold"/>
                                        <p:tgtEl>
                                          <p:spTgt spid="206"/>
                                        </p:tgtEl>
                                        <p:attrNameLst>
                                          <p:attrName>ppt_x</p:attrName>
                                        </p:attrNameLst>
                                      </p:cBhvr>
                                      <p:tavLst>
                                        <p:tav tm="0">
                                          <p:val>
                                            <p:strVal val="#ppt_x"/>
                                          </p:val>
                                        </p:tav>
                                        <p:tav tm="100000">
                                          <p:val>
                                            <p:strVal val="#ppt_x"/>
                                          </p:val>
                                        </p:tav>
                                      </p:tavLst>
                                    </p:anim>
                                    <p:anim calcmode="lin" valueType="num">
                                      <p:cBhvr>
                                        <p:cTn id="220" dur="500" fill="hold"/>
                                        <p:tgtEl>
                                          <p:spTgt spid="206"/>
                                        </p:tgtEl>
                                        <p:attrNameLst>
                                          <p:attrName>ppt_y</p:attrName>
                                        </p:attrNameLst>
                                      </p:cBhvr>
                                      <p:tavLst>
                                        <p:tav tm="0">
                                          <p:val>
                                            <p:strVal val="#ppt_y-.1"/>
                                          </p:val>
                                        </p:tav>
                                        <p:tav tm="100000">
                                          <p:val>
                                            <p:strVal val="#ppt_y"/>
                                          </p:val>
                                        </p:tav>
                                      </p:tavLst>
                                    </p:anim>
                                    <p:animRot by="21600000">
                                      <p:cBhvr>
                                        <p:cTn id="221" dur="500" fill="hold">
                                          <p:stCondLst>
                                            <p:cond delay="0"/>
                                          </p:stCondLst>
                                        </p:cTn>
                                        <p:tgtEl>
                                          <p:spTgt spid="206"/>
                                        </p:tgtEl>
                                        <p:attrNameLst>
                                          <p:attrName>r</p:attrName>
                                        </p:attrNameLst>
                                      </p:cBhvr>
                                    </p:animRot>
                                  </p:childTnLst>
                                </p:cTn>
                              </p:par>
                              <p:par>
                                <p:cTn id="222" presetID="42" presetClass="entr" presetSubtype="0" fill="hold" grpId="0" nodeType="withEffect">
                                  <p:stCondLst>
                                    <p:cond delay="4503"/>
                                  </p:stCondLst>
                                  <p:childTnLst>
                                    <p:set>
                                      <p:cBhvr>
                                        <p:cTn id="223" dur="1" fill="hold">
                                          <p:stCondLst>
                                            <p:cond delay="0"/>
                                          </p:stCondLst>
                                        </p:cTn>
                                        <p:tgtEl>
                                          <p:spTgt spid="207"/>
                                        </p:tgtEl>
                                        <p:attrNameLst>
                                          <p:attrName>style.visibility</p:attrName>
                                        </p:attrNameLst>
                                      </p:cBhvr>
                                      <p:to>
                                        <p:strVal val="visible"/>
                                      </p:to>
                                    </p:set>
                                    <p:animEffect transition="in" filter="fade">
                                      <p:cBhvr>
                                        <p:cTn id="224" dur="500"/>
                                        <p:tgtEl>
                                          <p:spTgt spid="207"/>
                                        </p:tgtEl>
                                      </p:cBhvr>
                                    </p:animEffect>
                                    <p:anim calcmode="lin" valueType="num">
                                      <p:cBhvr>
                                        <p:cTn id="225" dur="500" fill="hold"/>
                                        <p:tgtEl>
                                          <p:spTgt spid="207"/>
                                        </p:tgtEl>
                                        <p:attrNameLst>
                                          <p:attrName>ppt_x</p:attrName>
                                        </p:attrNameLst>
                                      </p:cBhvr>
                                      <p:tavLst>
                                        <p:tav tm="0">
                                          <p:val>
                                            <p:strVal val="#ppt_x"/>
                                          </p:val>
                                        </p:tav>
                                        <p:tav tm="100000">
                                          <p:val>
                                            <p:strVal val="#ppt_x"/>
                                          </p:val>
                                        </p:tav>
                                      </p:tavLst>
                                    </p:anim>
                                    <p:anim calcmode="lin" valueType="num">
                                      <p:cBhvr>
                                        <p:cTn id="226" dur="500" fill="hold"/>
                                        <p:tgtEl>
                                          <p:spTgt spid="207"/>
                                        </p:tgtEl>
                                        <p:attrNameLst>
                                          <p:attrName>ppt_y</p:attrName>
                                        </p:attrNameLst>
                                      </p:cBhvr>
                                      <p:tavLst>
                                        <p:tav tm="0">
                                          <p:val>
                                            <p:strVal val="#ppt_y+.1"/>
                                          </p:val>
                                        </p:tav>
                                        <p:tav tm="100000">
                                          <p:val>
                                            <p:strVal val="#ppt_y"/>
                                          </p:val>
                                        </p:tav>
                                      </p:tavLst>
                                    </p:anim>
                                    <p:animRot by="21600000">
                                      <p:cBhvr>
                                        <p:cTn id="227" dur="500" fill="hold">
                                          <p:stCondLst>
                                            <p:cond delay="0"/>
                                          </p:stCondLst>
                                        </p:cTn>
                                        <p:tgtEl>
                                          <p:spTgt spid="207"/>
                                        </p:tgtEl>
                                        <p:attrNameLst>
                                          <p:attrName>r</p:attrName>
                                        </p:attrNameLst>
                                      </p:cBhvr>
                                    </p:animRot>
                                  </p:childTnLst>
                                </p:cTn>
                              </p:par>
                              <p:par>
                                <p:cTn id="228" presetID="42" presetClass="entr" presetSubtype="0" fill="hold" grpId="0" nodeType="withEffect">
                                  <p:stCondLst>
                                    <p:cond delay="137"/>
                                  </p:stCondLst>
                                  <p:childTnLst>
                                    <p:set>
                                      <p:cBhvr>
                                        <p:cTn id="229" dur="1" fill="hold">
                                          <p:stCondLst>
                                            <p:cond delay="0"/>
                                          </p:stCondLst>
                                        </p:cTn>
                                        <p:tgtEl>
                                          <p:spTgt spid="208"/>
                                        </p:tgtEl>
                                        <p:attrNameLst>
                                          <p:attrName>style.visibility</p:attrName>
                                        </p:attrNameLst>
                                      </p:cBhvr>
                                      <p:to>
                                        <p:strVal val="visible"/>
                                      </p:to>
                                    </p:set>
                                    <p:animEffect transition="in" filter="fade">
                                      <p:cBhvr>
                                        <p:cTn id="230" dur="500"/>
                                        <p:tgtEl>
                                          <p:spTgt spid="208"/>
                                        </p:tgtEl>
                                      </p:cBhvr>
                                    </p:animEffect>
                                    <p:anim calcmode="lin" valueType="num">
                                      <p:cBhvr>
                                        <p:cTn id="231" dur="500" fill="hold"/>
                                        <p:tgtEl>
                                          <p:spTgt spid="208"/>
                                        </p:tgtEl>
                                        <p:attrNameLst>
                                          <p:attrName>ppt_x</p:attrName>
                                        </p:attrNameLst>
                                      </p:cBhvr>
                                      <p:tavLst>
                                        <p:tav tm="0">
                                          <p:val>
                                            <p:strVal val="#ppt_x"/>
                                          </p:val>
                                        </p:tav>
                                        <p:tav tm="100000">
                                          <p:val>
                                            <p:strVal val="#ppt_x"/>
                                          </p:val>
                                        </p:tav>
                                      </p:tavLst>
                                    </p:anim>
                                    <p:anim calcmode="lin" valueType="num">
                                      <p:cBhvr>
                                        <p:cTn id="232" dur="500" fill="hold"/>
                                        <p:tgtEl>
                                          <p:spTgt spid="208"/>
                                        </p:tgtEl>
                                        <p:attrNameLst>
                                          <p:attrName>ppt_y</p:attrName>
                                        </p:attrNameLst>
                                      </p:cBhvr>
                                      <p:tavLst>
                                        <p:tav tm="0">
                                          <p:val>
                                            <p:strVal val="#ppt_y+.1"/>
                                          </p:val>
                                        </p:tav>
                                        <p:tav tm="100000">
                                          <p:val>
                                            <p:strVal val="#ppt_y"/>
                                          </p:val>
                                        </p:tav>
                                      </p:tavLst>
                                    </p:anim>
                                    <p:animRot by="21600000">
                                      <p:cBhvr>
                                        <p:cTn id="233" dur="500" fill="hold">
                                          <p:stCondLst>
                                            <p:cond delay="0"/>
                                          </p:stCondLst>
                                        </p:cTn>
                                        <p:tgtEl>
                                          <p:spTgt spid="208"/>
                                        </p:tgtEl>
                                        <p:attrNameLst>
                                          <p:attrName>r</p:attrName>
                                        </p:attrNameLst>
                                      </p:cBhvr>
                                    </p:animRot>
                                  </p:childTnLst>
                                </p:cTn>
                              </p:par>
                              <p:par>
                                <p:cTn id="234" presetID="42" presetClass="entr" presetSubtype="0" fill="hold" grpId="0" nodeType="withEffect">
                                  <p:stCondLst>
                                    <p:cond delay="3055"/>
                                  </p:stCondLst>
                                  <p:childTnLst>
                                    <p:set>
                                      <p:cBhvr>
                                        <p:cTn id="235" dur="1" fill="hold">
                                          <p:stCondLst>
                                            <p:cond delay="0"/>
                                          </p:stCondLst>
                                        </p:cTn>
                                        <p:tgtEl>
                                          <p:spTgt spid="209"/>
                                        </p:tgtEl>
                                        <p:attrNameLst>
                                          <p:attrName>style.visibility</p:attrName>
                                        </p:attrNameLst>
                                      </p:cBhvr>
                                      <p:to>
                                        <p:strVal val="visible"/>
                                      </p:to>
                                    </p:set>
                                    <p:animEffect transition="in" filter="fade">
                                      <p:cBhvr>
                                        <p:cTn id="236" dur="500"/>
                                        <p:tgtEl>
                                          <p:spTgt spid="209"/>
                                        </p:tgtEl>
                                      </p:cBhvr>
                                    </p:animEffect>
                                    <p:anim calcmode="lin" valueType="num">
                                      <p:cBhvr>
                                        <p:cTn id="237" dur="500" fill="hold"/>
                                        <p:tgtEl>
                                          <p:spTgt spid="209"/>
                                        </p:tgtEl>
                                        <p:attrNameLst>
                                          <p:attrName>ppt_x</p:attrName>
                                        </p:attrNameLst>
                                      </p:cBhvr>
                                      <p:tavLst>
                                        <p:tav tm="0">
                                          <p:val>
                                            <p:strVal val="#ppt_x"/>
                                          </p:val>
                                        </p:tav>
                                        <p:tav tm="100000">
                                          <p:val>
                                            <p:strVal val="#ppt_x"/>
                                          </p:val>
                                        </p:tav>
                                      </p:tavLst>
                                    </p:anim>
                                    <p:anim calcmode="lin" valueType="num">
                                      <p:cBhvr>
                                        <p:cTn id="238" dur="500" fill="hold"/>
                                        <p:tgtEl>
                                          <p:spTgt spid="209"/>
                                        </p:tgtEl>
                                        <p:attrNameLst>
                                          <p:attrName>ppt_y</p:attrName>
                                        </p:attrNameLst>
                                      </p:cBhvr>
                                      <p:tavLst>
                                        <p:tav tm="0">
                                          <p:val>
                                            <p:strVal val="#ppt_y+.1"/>
                                          </p:val>
                                        </p:tav>
                                        <p:tav tm="100000">
                                          <p:val>
                                            <p:strVal val="#ppt_y"/>
                                          </p:val>
                                        </p:tav>
                                      </p:tavLst>
                                    </p:anim>
                                    <p:animRot by="21600000">
                                      <p:cBhvr>
                                        <p:cTn id="239" dur="500" fill="hold">
                                          <p:stCondLst>
                                            <p:cond delay="0"/>
                                          </p:stCondLst>
                                        </p:cTn>
                                        <p:tgtEl>
                                          <p:spTgt spid="209"/>
                                        </p:tgtEl>
                                        <p:attrNameLst>
                                          <p:attrName>r</p:attrName>
                                        </p:attrNameLst>
                                      </p:cBhvr>
                                    </p:animRot>
                                  </p:childTnLst>
                                </p:cTn>
                              </p:par>
                              <p:par>
                                <p:cTn id="240" presetID="47" presetClass="entr" presetSubtype="0" fill="hold" grpId="0" nodeType="withEffect">
                                  <p:stCondLst>
                                    <p:cond delay="2023"/>
                                  </p:stCondLst>
                                  <p:childTnLst>
                                    <p:set>
                                      <p:cBhvr>
                                        <p:cTn id="241" dur="1" fill="hold">
                                          <p:stCondLst>
                                            <p:cond delay="0"/>
                                          </p:stCondLst>
                                        </p:cTn>
                                        <p:tgtEl>
                                          <p:spTgt spid="210"/>
                                        </p:tgtEl>
                                        <p:attrNameLst>
                                          <p:attrName>style.visibility</p:attrName>
                                        </p:attrNameLst>
                                      </p:cBhvr>
                                      <p:to>
                                        <p:strVal val="visible"/>
                                      </p:to>
                                    </p:set>
                                    <p:animEffect transition="in" filter="fade">
                                      <p:cBhvr>
                                        <p:cTn id="242" dur="500"/>
                                        <p:tgtEl>
                                          <p:spTgt spid="210"/>
                                        </p:tgtEl>
                                      </p:cBhvr>
                                    </p:animEffect>
                                    <p:anim calcmode="lin" valueType="num">
                                      <p:cBhvr>
                                        <p:cTn id="243" dur="500" fill="hold"/>
                                        <p:tgtEl>
                                          <p:spTgt spid="210"/>
                                        </p:tgtEl>
                                        <p:attrNameLst>
                                          <p:attrName>ppt_x</p:attrName>
                                        </p:attrNameLst>
                                      </p:cBhvr>
                                      <p:tavLst>
                                        <p:tav tm="0">
                                          <p:val>
                                            <p:strVal val="#ppt_x"/>
                                          </p:val>
                                        </p:tav>
                                        <p:tav tm="100000">
                                          <p:val>
                                            <p:strVal val="#ppt_x"/>
                                          </p:val>
                                        </p:tav>
                                      </p:tavLst>
                                    </p:anim>
                                    <p:anim calcmode="lin" valueType="num">
                                      <p:cBhvr>
                                        <p:cTn id="244" dur="500" fill="hold"/>
                                        <p:tgtEl>
                                          <p:spTgt spid="210"/>
                                        </p:tgtEl>
                                        <p:attrNameLst>
                                          <p:attrName>ppt_y</p:attrName>
                                        </p:attrNameLst>
                                      </p:cBhvr>
                                      <p:tavLst>
                                        <p:tav tm="0">
                                          <p:val>
                                            <p:strVal val="#ppt_y-.1"/>
                                          </p:val>
                                        </p:tav>
                                        <p:tav tm="100000">
                                          <p:val>
                                            <p:strVal val="#ppt_y"/>
                                          </p:val>
                                        </p:tav>
                                      </p:tavLst>
                                    </p:anim>
                                    <p:animRot by="21600000">
                                      <p:cBhvr>
                                        <p:cTn id="245" dur="500" fill="hold">
                                          <p:stCondLst>
                                            <p:cond delay="0"/>
                                          </p:stCondLst>
                                        </p:cTn>
                                        <p:tgtEl>
                                          <p:spTgt spid="210"/>
                                        </p:tgtEl>
                                        <p:attrNameLst>
                                          <p:attrName>r</p:attrName>
                                        </p:attrNameLst>
                                      </p:cBhvr>
                                    </p:animRot>
                                  </p:childTnLst>
                                </p:cTn>
                              </p:par>
                              <p:par>
                                <p:cTn id="246" presetID="42" presetClass="entr" presetSubtype="0" fill="hold" grpId="0" nodeType="withEffect">
                                  <p:stCondLst>
                                    <p:cond delay="388"/>
                                  </p:stCondLst>
                                  <p:childTnLst>
                                    <p:set>
                                      <p:cBhvr>
                                        <p:cTn id="247" dur="1" fill="hold">
                                          <p:stCondLst>
                                            <p:cond delay="0"/>
                                          </p:stCondLst>
                                        </p:cTn>
                                        <p:tgtEl>
                                          <p:spTgt spid="211"/>
                                        </p:tgtEl>
                                        <p:attrNameLst>
                                          <p:attrName>style.visibility</p:attrName>
                                        </p:attrNameLst>
                                      </p:cBhvr>
                                      <p:to>
                                        <p:strVal val="visible"/>
                                      </p:to>
                                    </p:set>
                                    <p:animEffect transition="in" filter="fade">
                                      <p:cBhvr>
                                        <p:cTn id="248" dur="500"/>
                                        <p:tgtEl>
                                          <p:spTgt spid="211"/>
                                        </p:tgtEl>
                                      </p:cBhvr>
                                    </p:animEffect>
                                    <p:anim calcmode="lin" valueType="num">
                                      <p:cBhvr>
                                        <p:cTn id="249" dur="500" fill="hold"/>
                                        <p:tgtEl>
                                          <p:spTgt spid="211"/>
                                        </p:tgtEl>
                                        <p:attrNameLst>
                                          <p:attrName>ppt_x</p:attrName>
                                        </p:attrNameLst>
                                      </p:cBhvr>
                                      <p:tavLst>
                                        <p:tav tm="0">
                                          <p:val>
                                            <p:strVal val="#ppt_x"/>
                                          </p:val>
                                        </p:tav>
                                        <p:tav tm="100000">
                                          <p:val>
                                            <p:strVal val="#ppt_x"/>
                                          </p:val>
                                        </p:tav>
                                      </p:tavLst>
                                    </p:anim>
                                    <p:anim calcmode="lin" valueType="num">
                                      <p:cBhvr>
                                        <p:cTn id="250" dur="500" fill="hold"/>
                                        <p:tgtEl>
                                          <p:spTgt spid="211"/>
                                        </p:tgtEl>
                                        <p:attrNameLst>
                                          <p:attrName>ppt_y</p:attrName>
                                        </p:attrNameLst>
                                      </p:cBhvr>
                                      <p:tavLst>
                                        <p:tav tm="0">
                                          <p:val>
                                            <p:strVal val="#ppt_y+.1"/>
                                          </p:val>
                                        </p:tav>
                                        <p:tav tm="100000">
                                          <p:val>
                                            <p:strVal val="#ppt_y"/>
                                          </p:val>
                                        </p:tav>
                                      </p:tavLst>
                                    </p:anim>
                                    <p:animRot by="21600000">
                                      <p:cBhvr>
                                        <p:cTn id="251" dur="500" fill="hold">
                                          <p:stCondLst>
                                            <p:cond delay="0"/>
                                          </p:stCondLst>
                                        </p:cTn>
                                        <p:tgtEl>
                                          <p:spTgt spid="211"/>
                                        </p:tgtEl>
                                        <p:attrNameLst>
                                          <p:attrName>r</p:attrName>
                                        </p:attrNameLst>
                                      </p:cBhvr>
                                    </p:animRot>
                                  </p:childTnLst>
                                </p:cTn>
                              </p:par>
                              <p:par>
                                <p:cTn id="252" presetID="42" presetClass="entr" presetSubtype="0" fill="hold" grpId="0" nodeType="withEffect">
                                  <p:stCondLst>
                                    <p:cond delay="4176"/>
                                  </p:stCondLst>
                                  <p:childTnLst>
                                    <p:set>
                                      <p:cBhvr>
                                        <p:cTn id="253" dur="1" fill="hold">
                                          <p:stCondLst>
                                            <p:cond delay="0"/>
                                          </p:stCondLst>
                                        </p:cTn>
                                        <p:tgtEl>
                                          <p:spTgt spid="212"/>
                                        </p:tgtEl>
                                        <p:attrNameLst>
                                          <p:attrName>style.visibility</p:attrName>
                                        </p:attrNameLst>
                                      </p:cBhvr>
                                      <p:to>
                                        <p:strVal val="visible"/>
                                      </p:to>
                                    </p:set>
                                    <p:animEffect transition="in" filter="fade">
                                      <p:cBhvr>
                                        <p:cTn id="254" dur="500"/>
                                        <p:tgtEl>
                                          <p:spTgt spid="212"/>
                                        </p:tgtEl>
                                      </p:cBhvr>
                                    </p:animEffect>
                                    <p:anim calcmode="lin" valueType="num">
                                      <p:cBhvr>
                                        <p:cTn id="255" dur="500" fill="hold"/>
                                        <p:tgtEl>
                                          <p:spTgt spid="212"/>
                                        </p:tgtEl>
                                        <p:attrNameLst>
                                          <p:attrName>ppt_x</p:attrName>
                                        </p:attrNameLst>
                                      </p:cBhvr>
                                      <p:tavLst>
                                        <p:tav tm="0">
                                          <p:val>
                                            <p:strVal val="#ppt_x"/>
                                          </p:val>
                                        </p:tav>
                                        <p:tav tm="100000">
                                          <p:val>
                                            <p:strVal val="#ppt_x"/>
                                          </p:val>
                                        </p:tav>
                                      </p:tavLst>
                                    </p:anim>
                                    <p:anim calcmode="lin" valueType="num">
                                      <p:cBhvr>
                                        <p:cTn id="256" dur="500" fill="hold"/>
                                        <p:tgtEl>
                                          <p:spTgt spid="212"/>
                                        </p:tgtEl>
                                        <p:attrNameLst>
                                          <p:attrName>ppt_y</p:attrName>
                                        </p:attrNameLst>
                                      </p:cBhvr>
                                      <p:tavLst>
                                        <p:tav tm="0">
                                          <p:val>
                                            <p:strVal val="#ppt_y+.1"/>
                                          </p:val>
                                        </p:tav>
                                        <p:tav tm="100000">
                                          <p:val>
                                            <p:strVal val="#ppt_y"/>
                                          </p:val>
                                        </p:tav>
                                      </p:tavLst>
                                    </p:anim>
                                    <p:animRot by="21600000">
                                      <p:cBhvr>
                                        <p:cTn id="257" dur="500" fill="hold">
                                          <p:stCondLst>
                                            <p:cond delay="0"/>
                                          </p:stCondLst>
                                        </p:cTn>
                                        <p:tgtEl>
                                          <p:spTgt spid="212"/>
                                        </p:tgtEl>
                                        <p:attrNameLst>
                                          <p:attrName>r</p:attrName>
                                        </p:attrNameLst>
                                      </p:cBhvr>
                                    </p:animRot>
                                  </p:childTnLst>
                                </p:cTn>
                              </p:par>
                              <p:par>
                                <p:cTn id="258" presetID="42" presetClass="entr" presetSubtype="0" fill="hold" grpId="0" nodeType="withEffect">
                                  <p:stCondLst>
                                    <p:cond delay="2101"/>
                                  </p:stCondLst>
                                  <p:childTnLst>
                                    <p:set>
                                      <p:cBhvr>
                                        <p:cTn id="259" dur="1" fill="hold">
                                          <p:stCondLst>
                                            <p:cond delay="0"/>
                                          </p:stCondLst>
                                        </p:cTn>
                                        <p:tgtEl>
                                          <p:spTgt spid="213"/>
                                        </p:tgtEl>
                                        <p:attrNameLst>
                                          <p:attrName>style.visibility</p:attrName>
                                        </p:attrNameLst>
                                      </p:cBhvr>
                                      <p:to>
                                        <p:strVal val="visible"/>
                                      </p:to>
                                    </p:set>
                                    <p:animEffect transition="in" filter="fade">
                                      <p:cBhvr>
                                        <p:cTn id="260" dur="500"/>
                                        <p:tgtEl>
                                          <p:spTgt spid="213"/>
                                        </p:tgtEl>
                                      </p:cBhvr>
                                    </p:animEffect>
                                    <p:anim calcmode="lin" valueType="num">
                                      <p:cBhvr>
                                        <p:cTn id="261" dur="500" fill="hold"/>
                                        <p:tgtEl>
                                          <p:spTgt spid="213"/>
                                        </p:tgtEl>
                                        <p:attrNameLst>
                                          <p:attrName>ppt_x</p:attrName>
                                        </p:attrNameLst>
                                      </p:cBhvr>
                                      <p:tavLst>
                                        <p:tav tm="0">
                                          <p:val>
                                            <p:strVal val="#ppt_x"/>
                                          </p:val>
                                        </p:tav>
                                        <p:tav tm="100000">
                                          <p:val>
                                            <p:strVal val="#ppt_x"/>
                                          </p:val>
                                        </p:tav>
                                      </p:tavLst>
                                    </p:anim>
                                    <p:anim calcmode="lin" valueType="num">
                                      <p:cBhvr>
                                        <p:cTn id="262" dur="500" fill="hold"/>
                                        <p:tgtEl>
                                          <p:spTgt spid="213"/>
                                        </p:tgtEl>
                                        <p:attrNameLst>
                                          <p:attrName>ppt_y</p:attrName>
                                        </p:attrNameLst>
                                      </p:cBhvr>
                                      <p:tavLst>
                                        <p:tav tm="0">
                                          <p:val>
                                            <p:strVal val="#ppt_y+.1"/>
                                          </p:val>
                                        </p:tav>
                                        <p:tav tm="100000">
                                          <p:val>
                                            <p:strVal val="#ppt_y"/>
                                          </p:val>
                                        </p:tav>
                                      </p:tavLst>
                                    </p:anim>
                                    <p:animRot by="21600000">
                                      <p:cBhvr>
                                        <p:cTn id="263" dur="500" fill="hold">
                                          <p:stCondLst>
                                            <p:cond delay="0"/>
                                          </p:stCondLst>
                                        </p:cTn>
                                        <p:tgtEl>
                                          <p:spTgt spid="213"/>
                                        </p:tgtEl>
                                        <p:attrNameLst>
                                          <p:attrName>r</p:attrName>
                                        </p:attrNameLst>
                                      </p:cBhvr>
                                    </p:animRot>
                                  </p:childTnLst>
                                </p:cTn>
                              </p:par>
                              <p:par>
                                <p:cTn id="264" presetID="47" presetClass="entr" presetSubtype="0" fill="hold" grpId="0" nodeType="withEffect">
                                  <p:stCondLst>
                                    <p:cond delay="2647"/>
                                  </p:stCondLst>
                                  <p:childTnLst>
                                    <p:set>
                                      <p:cBhvr>
                                        <p:cTn id="265" dur="1" fill="hold">
                                          <p:stCondLst>
                                            <p:cond delay="0"/>
                                          </p:stCondLst>
                                        </p:cTn>
                                        <p:tgtEl>
                                          <p:spTgt spid="214"/>
                                        </p:tgtEl>
                                        <p:attrNameLst>
                                          <p:attrName>style.visibility</p:attrName>
                                        </p:attrNameLst>
                                      </p:cBhvr>
                                      <p:to>
                                        <p:strVal val="visible"/>
                                      </p:to>
                                    </p:set>
                                    <p:animEffect transition="in" filter="fade">
                                      <p:cBhvr>
                                        <p:cTn id="266" dur="500"/>
                                        <p:tgtEl>
                                          <p:spTgt spid="214"/>
                                        </p:tgtEl>
                                      </p:cBhvr>
                                    </p:animEffect>
                                    <p:anim calcmode="lin" valueType="num">
                                      <p:cBhvr>
                                        <p:cTn id="267" dur="500" fill="hold"/>
                                        <p:tgtEl>
                                          <p:spTgt spid="214"/>
                                        </p:tgtEl>
                                        <p:attrNameLst>
                                          <p:attrName>ppt_x</p:attrName>
                                        </p:attrNameLst>
                                      </p:cBhvr>
                                      <p:tavLst>
                                        <p:tav tm="0">
                                          <p:val>
                                            <p:strVal val="#ppt_x"/>
                                          </p:val>
                                        </p:tav>
                                        <p:tav tm="100000">
                                          <p:val>
                                            <p:strVal val="#ppt_x"/>
                                          </p:val>
                                        </p:tav>
                                      </p:tavLst>
                                    </p:anim>
                                    <p:anim calcmode="lin" valueType="num">
                                      <p:cBhvr>
                                        <p:cTn id="268" dur="500" fill="hold"/>
                                        <p:tgtEl>
                                          <p:spTgt spid="214"/>
                                        </p:tgtEl>
                                        <p:attrNameLst>
                                          <p:attrName>ppt_y</p:attrName>
                                        </p:attrNameLst>
                                      </p:cBhvr>
                                      <p:tavLst>
                                        <p:tav tm="0">
                                          <p:val>
                                            <p:strVal val="#ppt_y-.1"/>
                                          </p:val>
                                        </p:tav>
                                        <p:tav tm="100000">
                                          <p:val>
                                            <p:strVal val="#ppt_y"/>
                                          </p:val>
                                        </p:tav>
                                      </p:tavLst>
                                    </p:anim>
                                    <p:animRot by="21600000">
                                      <p:cBhvr>
                                        <p:cTn id="269" dur="500" fill="hold">
                                          <p:stCondLst>
                                            <p:cond delay="0"/>
                                          </p:stCondLst>
                                        </p:cTn>
                                        <p:tgtEl>
                                          <p:spTgt spid="214"/>
                                        </p:tgtEl>
                                        <p:attrNameLst>
                                          <p:attrName>r</p:attrName>
                                        </p:attrNameLst>
                                      </p:cBhvr>
                                    </p:animRot>
                                  </p:childTnLst>
                                </p:cTn>
                              </p:par>
                              <p:par>
                                <p:cTn id="270" presetID="47" presetClass="entr" presetSubtype="0" fill="hold" grpId="0" nodeType="withEffect">
                                  <p:stCondLst>
                                    <p:cond delay="1487"/>
                                  </p:stCondLst>
                                  <p:childTnLst>
                                    <p:set>
                                      <p:cBhvr>
                                        <p:cTn id="271" dur="1" fill="hold">
                                          <p:stCondLst>
                                            <p:cond delay="0"/>
                                          </p:stCondLst>
                                        </p:cTn>
                                        <p:tgtEl>
                                          <p:spTgt spid="215"/>
                                        </p:tgtEl>
                                        <p:attrNameLst>
                                          <p:attrName>style.visibility</p:attrName>
                                        </p:attrNameLst>
                                      </p:cBhvr>
                                      <p:to>
                                        <p:strVal val="visible"/>
                                      </p:to>
                                    </p:set>
                                    <p:animEffect transition="in" filter="fade">
                                      <p:cBhvr>
                                        <p:cTn id="272" dur="500"/>
                                        <p:tgtEl>
                                          <p:spTgt spid="215"/>
                                        </p:tgtEl>
                                      </p:cBhvr>
                                    </p:animEffect>
                                    <p:anim calcmode="lin" valueType="num">
                                      <p:cBhvr>
                                        <p:cTn id="273" dur="500" fill="hold"/>
                                        <p:tgtEl>
                                          <p:spTgt spid="215"/>
                                        </p:tgtEl>
                                        <p:attrNameLst>
                                          <p:attrName>ppt_x</p:attrName>
                                        </p:attrNameLst>
                                      </p:cBhvr>
                                      <p:tavLst>
                                        <p:tav tm="0">
                                          <p:val>
                                            <p:strVal val="#ppt_x"/>
                                          </p:val>
                                        </p:tav>
                                        <p:tav tm="100000">
                                          <p:val>
                                            <p:strVal val="#ppt_x"/>
                                          </p:val>
                                        </p:tav>
                                      </p:tavLst>
                                    </p:anim>
                                    <p:anim calcmode="lin" valueType="num">
                                      <p:cBhvr>
                                        <p:cTn id="274" dur="500" fill="hold"/>
                                        <p:tgtEl>
                                          <p:spTgt spid="215"/>
                                        </p:tgtEl>
                                        <p:attrNameLst>
                                          <p:attrName>ppt_y</p:attrName>
                                        </p:attrNameLst>
                                      </p:cBhvr>
                                      <p:tavLst>
                                        <p:tav tm="0">
                                          <p:val>
                                            <p:strVal val="#ppt_y-.1"/>
                                          </p:val>
                                        </p:tav>
                                        <p:tav tm="100000">
                                          <p:val>
                                            <p:strVal val="#ppt_y"/>
                                          </p:val>
                                        </p:tav>
                                      </p:tavLst>
                                    </p:anim>
                                    <p:animRot by="21600000">
                                      <p:cBhvr>
                                        <p:cTn id="275" dur="500" fill="hold">
                                          <p:stCondLst>
                                            <p:cond delay="0"/>
                                          </p:stCondLst>
                                        </p:cTn>
                                        <p:tgtEl>
                                          <p:spTgt spid="215"/>
                                        </p:tgtEl>
                                        <p:attrNameLst>
                                          <p:attrName>r</p:attrName>
                                        </p:attrNameLst>
                                      </p:cBhvr>
                                    </p:animRot>
                                  </p:childTnLst>
                                </p:cTn>
                              </p:par>
                              <p:par>
                                <p:cTn id="276" presetID="47" presetClass="entr" presetSubtype="0" fill="hold" grpId="0" nodeType="withEffect">
                                  <p:stCondLst>
                                    <p:cond delay="3218"/>
                                  </p:stCondLst>
                                  <p:childTnLst>
                                    <p:set>
                                      <p:cBhvr>
                                        <p:cTn id="277" dur="1" fill="hold">
                                          <p:stCondLst>
                                            <p:cond delay="0"/>
                                          </p:stCondLst>
                                        </p:cTn>
                                        <p:tgtEl>
                                          <p:spTgt spid="216"/>
                                        </p:tgtEl>
                                        <p:attrNameLst>
                                          <p:attrName>style.visibility</p:attrName>
                                        </p:attrNameLst>
                                      </p:cBhvr>
                                      <p:to>
                                        <p:strVal val="visible"/>
                                      </p:to>
                                    </p:set>
                                    <p:animEffect transition="in" filter="fade">
                                      <p:cBhvr>
                                        <p:cTn id="278" dur="500"/>
                                        <p:tgtEl>
                                          <p:spTgt spid="216"/>
                                        </p:tgtEl>
                                      </p:cBhvr>
                                    </p:animEffect>
                                    <p:anim calcmode="lin" valueType="num">
                                      <p:cBhvr>
                                        <p:cTn id="279" dur="500" fill="hold"/>
                                        <p:tgtEl>
                                          <p:spTgt spid="216"/>
                                        </p:tgtEl>
                                        <p:attrNameLst>
                                          <p:attrName>ppt_x</p:attrName>
                                        </p:attrNameLst>
                                      </p:cBhvr>
                                      <p:tavLst>
                                        <p:tav tm="0">
                                          <p:val>
                                            <p:strVal val="#ppt_x"/>
                                          </p:val>
                                        </p:tav>
                                        <p:tav tm="100000">
                                          <p:val>
                                            <p:strVal val="#ppt_x"/>
                                          </p:val>
                                        </p:tav>
                                      </p:tavLst>
                                    </p:anim>
                                    <p:anim calcmode="lin" valueType="num">
                                      <p:cBhvr>
                                        <p:cTn id="280" dur="500" fill="hold"/>
                                        <p:tgtEl>
                                          <p:spTgt spid="216"/>
                                        </p:tgtEl>
                                        <p:attrNameLst>
                                          <p:attrName>ppt_y</p:attrName>
                                        </p:attrNameLst>
                                      </p:cBhvr>
                                      <p:tavLst>
                                        <p:tav tm="0">
                                          <p:val>
                                            <p:strVal val="#ppt_y-.1"/>
                                          </p:val>
                                        </p:tav>
                                        <p:tav tm="100000">
                                          <p:val>
                                            <p:strVal val="#ppt_y"/>
                                          </p:val>
                                        </p:tav>
                                      </p:tavLst>
                                    </p:anim>
                                    <p:animRot by="21600000">
                                      <p:cBhvr>
                                        <p:cTn id="281" dur="500" fill="hold">
                                          <p:stCondLst>
                                            <p:cond delay="0"/>
                                          </p:stCondLst>
                                        </p:cTn>
                                        <p:tgtEl>
                                          <p:spTgt spid="216"/>
                                        </p:tgtEl>
                                        <p:attrNameLst>
                                          <p:attrName>r</p:attrName>
                                        </p:attrNameLst>
                                      </p:cBhvr>
                                    </p:animRot>
                                  </p:childTnLst>
                                </p:cTn>
                              </p:par>
                              <p:par>
                                <p:cTn id="282" presetID="42" presetClass="entr" presetSubtype="0" fill="hold" grpId="0" nodeType="withEffect">
                                  <p:stCondLst>
                                    <p:cond delay="4205"/>
                                  </p:stCondLst>
                                  <p:childTnLst>
                                    <p:set>
                                      <p:cBhvr>
                                        <p:cTn id="283" dur="1" fill="hold">
                                          <p:stCondLst>
                                            <p:cond delay="0"/>
                                          </p:stCondLst>
                                        </p:cTn>
                                        <p:tgtEl>
                                          <p:spTgt spid="217"/>
                                        </p:tgtEl>
                                        <p:attrNameLst>
                                          <p:attrName>style.visibility</p:attrName>
                                        </p:attrNameLst>
                                      </p:cBhvr>
                                      <p:to>
                                        <p:strVal val="visible"/>
                                      </p:to>
                                    </p:set>
                                    <p:animEffect transition="in" filter="fade">
                                      <p:cBhvr>
                                        <p:cTn id="284" dur="500"/>
                                        <p:tgtEl>
                                          <p:spTgt spid="217"/>
                                        </p:tgtEl>
                                      </p:cBhvr>
                                    </p:animEffect>
                                    <p:anim calcmode="lin" valueType="num">
                                      <p:cBhvr>
                                        <p:cTn id="285" dur="500" fill="hold"/>
                                        <p:tgtEl>
                                          <p:spTgt spid="217"/>
                                        </p:tgtEl>
                                        <p:attrNameLst>
                                          <p:attrName>ppt_x</p:attrName>
                                        </p:attrNameLst>
                                      </p:cBhvr>
                                      <p:tavLst>
                                        <p:tav tm="0">
                                          <p:val>
                                            <p:strVal val="#ppt_x"/>
                                          </p:val>
                                        </p:tav>
                                        <p:tav tm="100000">
                                          <p:val>
                                            <p:strVal val="#ppt_x"/>
                                          </p:val>
                                        </p:tav>
                                      </p:tavLst>
                                    </p:anim>
                                    <p:anim calcmode="lin" valueType="num">
                                      <p:cBhvr>
                                        <p:cTn id="286" dur="500" fill="hold"/>
                                        <p:tgtEl>
                                          <p:spTgt spid="217"/>
                                        </p:tgtEl>
                                        <p:attrNameLst>
                                          <p:attrName>ppt_y</p:attrName>
                                        </p:attrNameLst>
                                      </p:cBhvr>
                                      <p:tavLst>
                                        <p:tav tm="0">
                                          <p:val>
                                            <p:strVal val="#ppt_y+.1"/>
                                          </p:val>
                                        </p:tav>
                                        <p:tav tm="100000">
                                          <p:val>
                                            <p:strVal val="#ppt_y"/>
                                          </p:val>
                                        </p:tav>
                                      </p:tavLst>
                                    </p:anim>
                                    <p:animRot by="21600000">
                                      <p:cBhvr>
                                        <p:cTn id="287" dur="500" fill="hold">
                                          <p:stCondLst>
                                            <p:cond delay="0"/>
                                          </p:stCondLst>
                                        </p:cTn>
                                        <p:tgtEl>
                                          <p:spTgt spid="217"/>
                                        </p:tgtEl>
                                        <p:attrNameLst>
                                          <p:attrName>r</p:attrName>
                                        </p:attrNameLst>
                                      </p:cBhvr>
                                    </p:animRot>
                                  </p:childTnLst>
                                </p:cTn>
                              </p:par>
                              <p:par>
                                <p:cTn id="288" presetID="47" presetClass="entr" presetSubtype="0" fill="hold" grpId="0" nodeType="withEffect">
                                  <p:stCondLst>
                                    <p:cond delay="4896"/>
                                  </p:stCondLst>
                                  <p:childTnLst>
                                    <p:set>
                                      <p:cBhvr>
                                        <p:cTn id="289" dur="1" fill="hold">
                                          <p:stCondLst>
                                            <p:cond delay="0"/>
                                          </p:stCondLst>
                                        </p:cTn>
                                        <p:tgtEl>
                                          <p:spTgt spid="218"/>
                                        </p:tgtEl>
                                        <p:attrNameLst>
                                          <p:attrName>style.visibility</p:attrName>
                                        </p:attrNameLst>
                                      </p:cBhvr>
                                      <p:to>
                                        <p:strVal val="visible"/>
                                      </p:to>
                                    </p:set>
                                    <p:animEffect transition="in" filter="fade">
                                      <p:cBhvr>
                                        <p:cTn id="290" dur="500"/>
                                        <p:tgtEl>
                                          <p:spTgt spid="218"/>
                                        </p:tgtEl>
                                      </p:cBhvr>
                                    </p:animEffect>
                                    <p:anim calcmode="lin" valueType="num">
                                      <p:cBhvr>
                                        <p:cTn id="291" dur="500" fill="hold"/>
                                        <p:tgtEl>
                                          <p:spTgt spid="218"/>
                                        </p:tgtEl>
                                        <p:attrNameLst>
                                          <p:attrName>ppt_x</p:attrName>
                                        </p:attrNameLst>
                                      </p:cBhvr>
                                      <p:tavLst>
                                        <p:tav tm="0">
                                          <p:val>
                                            <p:strVal val="#ppt_x"/>
                                          </p:val>
                                        </p:tav>
                                        <p:tav tm="100000">
                                          <p:val>
                                            <p:strVal val="#ppt_x"/>
                                          </p:val>
                                        </p:tav>
                                      </p:tavLst>
                                    </p:anim>
                                    <p:anim calcmode="lin" valueType="num">
                                      <p:cBhvr>
                                        <p:cTn id="292" dur="500" fill="hold"/>
                                        <p:tgtEl>
                                          <p:spTgt spid="218"/>
                                        </p:tgtEl>
                                        <p:attrNameLst>
                                          <p:attrName>ppt_y</p:attrName>
                                        </p:attrNameLst>
                                      </p:cBhvr>
                                      <p:tavLst>
                                        <p:tav tm="0">
                                          <p:val>
                                            <p:strVal val="#ppt_y-.1"/>
                                          </p:val>
                                        </p:tav>
                                        <p:tav tm="100000">
                                          <p:val>
                                            <p:strVal val="#ppt_y"/>
                                          </p:val>
                                        </p:tav>
                                      </p:tavLst>
                                    </p:anim>
                                    <p:animRot by="21600000">
                                      <p:cBhvr>
                                        <p:cTn id="293" dur="500" fill="hold">
                                          <p:stCondLst>
                                            <p:cond delay="0"/>
                                          </p:stCondLst>
                                        </p:cTn>
                                        <p:tgtEl>
                                          <p:spTgt spid="218"/>
                                        </p:tgtEl>
                                        <p:attrNameLst>
                                          <p:attrName>r</p:attrName>
                                        </p:attrNameLst>
                                      </p:cBhvr>
                                    </p:animRot>
                                  </p:childTnLst>
                                </p:cTn>
                              </p:par>
                              <p:par>
                                <p:cTn id="294" presetID="47" presetClass="entr" presetSubtype="0" fill="hold" grpId="0" nodeType="withEffect">
                                  <p:stCondLst>
                                    <p:cond delay="307"/>
                                  </p:stCondLst>
                                  <p:childTnLst>
                                    <p:set>
                                      <p:cBhvr>
                                        <p:cTn id="295" dur="1" fill="hold">
                                          <p:stCondLst>
                                            <p:cond delay="0"/>
                                          </p:stCondLst>
                                        </p:cTn>
                                        <p:tgtEl>
                                          <p:spTgt spid="219"/>
                                        </p:tgtEl>
                                        <p:attrNameLst>
                                          <p:attrName>style.visibility</p:attrName>
                                        </p:attrNameLst>
                                      </p:cBhvr>
                                      <p:to>
                                        <p:strVal val="visible"/>
                                      </p:to>
                                    </p:set>
                                    <p:animEffect transition="in" filter="fade">
                                      <p:cBhvr>
                                        <p:cTn id="296" dur="500"/>
                                        <p:tgtEl>
                                          <p:spTgt spid="219"/>
                                        </p:tgtEl>
                                      </p:cBhvr>
                                    </p:animEffect>
                                    <p:anim calcmode="lin" valueType="num">
                                      <p:cBhvr>
                                        <p:cTn id="297" dur="500" fill="hold"/>
                                        <p:tgtEl>
                                          <p:spTgt spid="219"/>
                                        </p:tgtEl>
                                        <p:attrNameLst>
                                          <p:attrName>ppt_x</p:attrName>
                                        </p:attrNameLst>
                                      </p:cBhvr>
                                      <p:tavLst>
                                        <p:tav tm="0">
                                          <p:val>
                                            <p:strVal val="#ppt_x"/>
                                          </p:val>
                                        </p:tav>
                                        <p:tav tm="100000">
                                          <p:val>
                                            <p:strVal val="#ppt_x"/>
                                          </p:val>
                                        </p:tav>
                                      </p:tavLst>
                                    </p:anim>
                                    <p:anim calcmode="lin" valueType="num">
                                      <p:cBhvr>
                                        <p:cTn id="298" dur="500" fill="hold"/>
                                        <p:tgtEl>
                                          <p:spTgt spid="219"/>
                                        </p:tgtEl>
                                        <p:attrNameLst>
                                          <p:attrName>ppt_y</p:attrName>
                                        </p:attrNameLst>
                                      </p:cBhvr>
                                      <p:tavLst>
                                        <p:tav tm="0">
                                          <p:val>
                                            <p:strVal val="#ppt_y-.1"/>
                                          </p:val>
                                        </p:tav>
                                        <p:tav tm="100000">
                                          <p:val>
                                            <p:strVal val="#ppt_y"/>
                                          </p:val>
                                        </p:tav>
                                      </p:tavLst>
                                    </p:anim>
                                    <p:animRot by="21600000">
                                      <p:cBhvr>
                                        <p:cTn id="299" dur="500" fill="hold">
                                          <p:stCondLst>
                                            <p:cond delay="0"/>
                                          </p:stCondLst>
                                        </p:cTn>
                                        <p:tgtEl>
                                          <p:spTgt spid="219"/>
                                        </p:tgtEl>
                                        <p:attrNameLst>
                                          <p:attrName>r</p:attrName>
                                        </p:attrNameLst>
                                      </p:cBhvr>
                                    </p:animRot>
                                  </p:childTnLst>
                                </p:cTn>
                              </p:par>
                              <p:par>
                                <p:cTn id="300" presetID="42" presetClass="entr" presetSubtype="0" fill="hold" grpId="0" nodeType="withEffect">
                                  <p:stCondLst>
                                    <p:cond delay="1306"/>
                                  </p:stCondLst>
                                  <p:childTnLst>
                                    <p:set>
                                      <p:cBhvr>
                                        <p:cTn id="301" dur="1" fill="hold">
                                          <p:stCondLst>
                                            <p:cond delay="0"/>
                                          </p:stCondLst>
                                        </p:cTn>
                                        <p:tgtEl>
                                          <p:spTgt spid="220"/>
                                        </p:tgtEl>
                                        <p:attrNameLst>
                                          <p:attrName>style.visibility</p:attrName>
                                        </p:attrNameLst>
                                      </p:cBhvr>
                                      <p:to>
                                        <p:strVal val="visible"/>
                                      </p:to>
                                    </p:set>
                                    <p:animEffect transition="in" filter="fade">
                                      <p:cBhvr>
                                        <p:cTn id="302" dur="500"/>
                                        <p:tgtEl>
                                          <p:spTgt spid="220"/>
                                        </p:tgtEl>
                                      </p:cBhvr>
                                    </p:animEffect>
                                    <p:anim calcmode="lin" valueType="num">
                                      <p:cBhvr>
                                        <p:cTn id="303" dur="500" fill="hold"/>
                                        <p:tgtEl>
                                          <p:spTgt spid="220"/>
                                        </p:tgtEl>
                                        <p:attrNameLst>
                                          <p:attrName>ppt_x</p:attrName>
                                        </p:attrNameLst>
                                      </p:cBhvr>
                                      <p:tavLst>
                                        <p:tav tm="0">
                                          <p:val>
                                            <p:strVal val="#ppt_x"/>
                                          </p:val>
                                        </p:tav>
                                        <p:tav tm="100000">
                                          <p:val>
                                            <p:strVal val="#ppt_x"/>
                                          </p:val>
                                        </p:tav>
                                      </p:tavLst>
                                    </p:anim>
                                    <p:anim calcmode="lin" valueType="num">
                                      <p:cBhvr>
                                        <p:cTn id="304" dur="500" fill="hold"/>
                                        <p:tgtEl>
                                          <p:spTgt spid="220"/>
                                        </p:tgtEl>
                                        <p:attrNameLst>
                                          <p:attrName>ppt_y</p:attrName>
                                        </p:attrNameLst>
                                      </p:cBhvr>
                                      <p:tavLst>
                                        <p:tav tm="0">
                                          <p:val>
                                            <p:strVal val="#ppt_y+.1"/>
                                          </p:val>
                                        </p:tav>
                                        <p:tav tm="100000">
                                          <p:val>
                                            <p:strVal val="#ppt_y"/>
                                          </p:val>
                                        </p:tav>
                                      </p:tavLst>
                                    </p:anim>
                                    <p:animRot by="21600000">
                                      <p:cBhvr>
                                        <p:cTn id="305" dur="500" fill="hold">
                                          <p:stCondLst>
                                            <p:cond delay="0"/>
                                          </p:stCondLst>
                                        </p:cTn>
                                        <p:tgtEl>
                                          <p:spTgt spid="220"/>
                                        </p:tgtEl>
                                        <p:attrNameLst>
                                          <p:attrName>r</p:attrName>
                                        </p:attrNameLst>
                                      </p:cBhvr>
                                    </p:animRot>
                                  </p:childTnLst>
                                </p:cTn>
                              </p:par>
                              <p:par>
                                <p:cTn id="306" presetID="47" presetClass="entr" presetSubtype="0" fill="hold" grpId="0" nodeType="withEffect">
                                  <p:stCondLst>
                                    <p:cond delay="2550"/>
                                  </p:stCondLst>
                                  <p:childTnLst>
                                    <p:set>
                                      <p:cBhvr>
                                        <p:cTn id="307" dur="1" fill="hold">
                                          <p:stCondLst>
                                            <p:cond delay="0"/>
                                          </p:stCondLst>
                                        </p:cTn>
                                        <p:tgtEl>
                                          <p:spTgt spid="221"/>
                                        </p:tgtEl>
                                        <p:attrNameLst>
                                          <p:attrName>style.visibility</p:attrName>
                                        </p:attrNameLst>
                                      </p:cBhvr>
                                      <p:to>
                                        <p:strVal val="visible"/>
                                      </p:to>
                                    </p:set>
                                    <p:animEffect transition="in" filter="fade">
                                      <p:cBhvr>
                                        <p:cTn id="308" dur="500"/>
                                        <p:tgtEl>
                                          <p:spTgt spid="221"/>
                                        </p:tgtEl>
                                      </p:cBhvr>
                                    </p:animEffect>
                                    <p:anim calcmode="lin" valueType="num">
                                      <p:cBhvr>
                                        <p:cTn id="309" dur="500" fill="hold"/>
                                        <p:tgtEl>
                                          <p:spTgt spid="221"/>
                                        </p:tgtEl>
                                        <p:attrNameLst>
                                          <p:attrName>ppt_x</p:attrName>
                                        </p:attrNameLst>
                                      </p:cBhvr>
                                      <p:tavLst>
                                        <p:tav tm="0">
                                          <p:val>
                                            <p:strVal val="#ppt_x"/>
                                          </p:val>
                                        </p:tav>
                                        <p:tav tm="100000">
                                          <p:val>
                                            <p:strVal val="#ppt_x"/>
                                          </p:val>
                                        </p:tav>
                                      </p:tavLst>
                                    </p:anim>
                                    <p:anim calcmode="lin" valueType="num">
                                      <p:cBhvr>
                                        <p:cTn id="310" dur="500" fill="hold"/>
                                        <p:tgtEl>
                                          <p:spTgt spid="221"/>
                                        </p:tgtEl>
                                        <p:attrNameLst>
                                          <p:attrName>ppt_y</p:attrName>
                                        </p:attrNameLst>
                                      </p:cBhvr>
                                      <p:tavLst>
                                        <p:tav tm="0">
                                          <p:val>
                                            <p:strVal val="#ppt_y-.1"/>
                                          </p:val>
                                        </p:tav>
                                        <p:tav tm="100000">
                                          <p:val>
                                            <p:strVal val="#ppt_y"/>
                                          </p:val>
                                        </p:tav>
                                      </p:tavLst>
                                    </p:anim>
                                    <p:animRot by="21600000">
                                      <p:cBhvr>
                                        <p:cTn id="311" dur="500" fill="hold">
                                          <p:stCondLst>
                                            <p:cond delay="0"/>
                                          </p:stCondLst>
                                        </p:cTn>
                                        <p:tgtEl>
                                          <p:spTgt spid="221"/>
                                        </p:tgtEl>
                                        <p:attrNameLst>
                                          <p:attrName>r</p:attrName>
                                        </p:attrNameLst>
                                      </p:cBhvr>
                                    </p:animRot>
                                  </p:childTnLst>
                                </p:cTn>
                              </p:par>
                              <p:par>
                                <p:cTn id="312" presetID="42" presetClass="entr" presetSubtype="0" fill="hold" grpId="0" nodeType="withEffect">
                                  <p:stCondLst>
                                    <p:cond delay="3286"/>
                                  </p:stCondLst>
                                  <p:childTnLst>
                                    <p:set>
                                      <p:cBhvr>
                                        <p:cTn id="313" dur="1" fill="hold">
                                          <p:stCondLst>
                                            <p:cond delay="0"/>
                                          </p:stCondLst>
                                        </p:cTn>
                                        <p:tgtEl>
                                          <p:spTgt spid="222"/>
                                        </p:tgtEl>
                                        <p:attrNameLst>
                                          <p:attrName>style.visibility</p:attrName>
                                        </p:attrNameLst>
                                      </p:cBhvr>
                                      <p:to>
                                        <p:strVal val="visible"/>
                                      </p:to>
                                    </p:set>
                                    <p:animEffect transition="in" filter="fade">
                                      <p:cBhvr>
                                        <p:cTn id="314" dur="500"/>
                                        <p:tgtEl>
                                          <p:spTgt spid="222"/>
                                        </p:tgtEl>
                                      </p:cBhvr>
                                    </p:animEffect>
                                    <p:anim calcmode="lin" valueType="num">
                                      <p:cBhvr>
                                        <p:cTn id="315" dur="500" fill="hold"/>
                                        <p:tgtEl>
                                          <p:spTgt spid="222"/>
                                        </p:tgtEl>
                                        <p:attrNameLst>
                                          <p:attrName>ppt_x</p:attrName>
                                        </p:attrNameLst>
                                      </p:cBhvr>
                                      <p:tavLst>
                                        <p:tav tm="0">
                                          <p:val>
                                            <p:strVal val="#ppt_x"/>
                                          </p:val>
                                        </p:tav>
                                        <p:tav tm="100000">
                                          <p:val>
                                            <p:strVal val="#ppt_x"/>
                                          </p:val>
                                        </p:tav>
                                      </p:tavLst>
                                    </p:anim>
                                    <p:anim calcmode="lin" valueType="num">
                                      <p:cBhvr>
                                        <p:cTn id="316" dur="500" fill="hold"/>
                                        <p:tgtEl>
                                          <p:spTgt spid="222"/>
                                        </p:tgtEl>
                                        <p:attrNameLst>
                                          <p:attrName>ppt_y</p:attrName>
                                        </p:attrNameLst>
                                      </p:cBhvr>
                                      <p:tavLst>
                                        <p:tav tm="0">
                                          <p:val>
                                            <p:strVal val="#ppt_y+.1"/>
                                          </p:val>
                                        </p:tav>
                                        <p:tav tm="100000">
                                          <p:val>
                                            <p:strVal val="#ppt_y"/>
                                          </p:val>
                                        </p:tav>
                                      </p:tavLst>
                                    </p:anim>
                                    <p:animRot by="21600000">
                                      <p:cBhvr>
                                        <p:cTn id="317" dur="500" fill="hold">
                                          <p:stCondLst>
                                            <p:cond delay="0"/>
                                          </p:stCondLst>
                                        </p:cTn>
                                        <p:tgtEl>
                                          <p:spTgt spid="222"/>
                                        </p:tgtEl>
                                        <p:attrNameLst>
                                          <p:attrName>r</p:attrName>
                                        </p:attrNameLst>
                                      </p:cBhvr>
                                    </p:animRot>
                                  </p:childTnLst>
                                </p:cTn>
                              </p:par>
                              <p:par>
                                <p:cTn id="318" presetID="42" presetClass="entr" presetSubtype="0" fill="hold" grpId="0" nodeType="withEffect">
                                  <p:stCondLst>
                                    <p:cond delay="1116"/>
                                  </p:stCondLst>
                                  <p:childTnLst>
                                    <p:set>
                                      <p:cBhvr>
                                        <p:cTn id="319" dur="1" fill="hold">
                                          <p:stCondLst>
                                            <p:cond delay="0"/>
                                          </p:stCondLst>
                                        </p:cTn>
                                        <p:tgtEl>
                                          <p:spTgt spid="223"/>
                                        </p:tgtEl>
                                        <p:attrNameLst>
                                          <p:attrName>style.visibility</p:attrName>
                                        </p:attrNameLst>
                                      </p:cBhvr>
                                      <p:to>
                                        <p:strVal val="visible"/>
                                      </p:to>
                                    </p:set>
                                    <p:animEffect transition="in" filter="fade">
                                      <p:cBhvr>
                                        <p:cTn id="320" dur="500"/>
                                        <p:tgtEl>
                                          <p:spTgt spid="223"/>
                                        </p:tgtEl>
                                      </p:cBhvr>
                                    </p:animEffect>
                                    <p:anim calcmode="lin" valueType="num">
                                      <p:cBhvr>
                                        <p:cTn id="321" dur="500" fill="hold"/>
                                        <p:tgtEl>
                                          <p:spTgt spid="223"/>
                                        </p:tgtEl>
                                        <p:attrNameLst>
                                          <p:attrName>ppt_x</p:attrName>
                                        </p:attrNameLst>
                                      </p:cBhvr>
                                      <p:tavLst>
                                        <p:tav tm="0">
                                          <p:val>
                                            <p:strVal val="#ppt_x"/>
                                          </p:val>
                                        </p:tav>
                                        <p:tav tm="100000">
                                          <p:val>
                                            <p:strVal val="#ppt_x"/>
                                          </p:val>
                                        </p:tav>
                                      </p:tavLst>
                                    </p:anim>
                                    <p:anim calcmode="lin" valueType="num">
                                      <p:cBhvr>
                                        <p:cTn id="322" dur="500" fill="hold"/>
                                        <p:tgtEl>
                                          <p:spTgt spid="223"/>
                                        </p:tgtEl>
                                        <p:attrNameLst>
                                          <p:attrName>ppt_y</p:attrName>
                                        </p:attrNameLst>
                                      </p:cBhvr>
                                      <p:tavLst>
                                        <p:tav tm="0">
                                          <p:val>
                                            <p:strVal val="#ppt_y+.1"/>
                                          </p:val>
                                        </p:tav>
                                        <p:tav tm="100000">
                                          <p:val>
                                            <p:strVal val="#ppt_y"/>
                                          </p:val>
                                        </p:tav>
                                      </p:tavLst>
                                    </p:anim>
                                    <p:animRot by="21600000">
                                      <p:cBhvr>
                                        <p:cTn id="323" dur="500" fill="hold">
                                          <p:stCondLst>
                                            <p:cond delay="0"/>
                                          </p:stCondLst>
                                        </p:cTn>
                                        <p:tgtEl>
                                          <p:spTgt spid="223"/>
                                        </p:tgtEl>
                                        <p:attrNameLst>
                                          <p:attrName>r</p:attrName>
                                        </p:attrNameLst>
                                      </p:cBhvr>
                                    </p:animRot>
                                  </p:childTnLst>
                                </p:cTn>
                              </p:par>
                              <p:par>
                                <p:cTn id="324" presetID="47" presetClass="entr" presetSubtype="0" fill="hold" grpId="0" nodeType="withEffect">
                                  <p:stCondLst>
                                    <p:cond delay="2195"/>
                                  </p:stCondLst>
                                  <p:childTnLst>
                                    <p:set>
                                      <p:cBhvr>
                                        <p:cTn id="325" dur="1" fill="hold">
                                          <p:stCondLst>
                                            <p:cond delay="0"/>
                                          </p:stCondLst>
                                        </p:cTn>
                                        <p:tgtEl>
                                          <p:spTgt spid="224"/>
                                        </p:tgtEl>
                                        <p:attrNameLst>
                                          <p:attrName>style.visibility</p:attrName>
                                        </p:attrNameLst>
                                      </p:cBhvr>
                                      <p:to>
                                        <p:strVal val="visible"/>
                                      </p:to>
                                    </p:set>
                                    <p:animEffect transition="in" filter="fade">
                                      <p:cBhvr>
                                        <p:cTn id="326" dur="500"/>
                                        <p:tgtEl>
                                          <p:spTgt spid="224"/>
                                        </p:tgtEl>
                                      </p:cBhvr>
                                    </p:animEffect>
                                    <p:anim calcmode="lin" valueType="num">
                                      <p:cBhvr>
                                        <p:cTn id="327" dur="500" fill="hold"/>
                                        <p:tgtEl>
                                          <p:spTgt spid="224"/>
                                        </p:tgtEl>
                                        <p:attrNameLst>
                                          <p:attrName>ppt_x</p:attrName>
                                        </p:attrNameLst>
                                      </p:cBhvr>
                                      <p:tavLst>
                                        <p:tav tm="0">
                                          <p:val>
                                            <p:strVal val="#ppt_x"/>
                                          </p:val>
                                        </p:tav>
                                        <p:tav tm="100000">
                                          <p:val>
                                            <p:strVal val="#ppt_x"/>
                                          </p:val>
                                        </p:tav>
                                      </p:tavLst>
                                    </p:anim>
                                    <p:anim calcmode="lin" valueType="num">
                                      <p:cBhvr>
                                        <p:cTn id="328" dur="500" fill="hold"/>
                                        <p:tgtEl>
                                          <p:spTgt spid="224"/>
                                        </p:tgtEl>
                                        <p:attrNameLst>
                                          <p:attrName>ppt_y</p:attrName>
                                        </p:attrNameLst>
                                      </p:cBhvr>
                                      <p:tavLst>
                                        <p:tav tm="0">
                                          <p:val>
                                            <p:strVal val="#ppt_y-.1"/>
                                          </p:val>
                                        </p:tav>
                                        <p:tav tm="100000">
                                          <p:val>
                                            <p:strVal val="#ppt_y"/>
                                          </p:val>
                                        </p:tav>
                                      </p:tavLst>
                                    </p:anim>
                                    <p:animRot by="21600000">
                                      <p:cBhvr>
                                        <p:cTn id="329" dur="500" fill="hold">
                                          <p:stCondLst>
                                            <p:cond delay="0"/>
                                          </p:stCondLst>
                                        </p:cTn>
                                        <p:tgtEl>
                                          <p:spTgt spid="224"/>
                                        </p:tgtEl>
                                        <p:attrNameLst>
                                          <p:attrName>r</p:attrName>
                                        </p:attrNameLst>
                                      </p:cBhvr>
                                    </p:animRot>
                                  </p:childTnLst>
                                </p:cTn>
                              </p:par>
                              <p:par>
                                <p:cTn id="330" presetID="47" presetClass="entr" presetSubtype="0" fill="hold" grpId="0" nodeType="withEffect">
                                  <p:stCondLst>
                                    <p:cond delay="1182"/>
                                  </p:stCondLst>
                                  <p:childTnLst>
                                    <p:set>
                                      <p:cBhvr>
                                        <p:cTn id="331" dur="1" fill="hold">
                                          <p:stCondLst>
                                            <p:cond delay="0"/>
                                          </p:stCondLst>
                                        </p:cTn>
                                        <p:tgtEl>
                                          <p:spTgt spid="225"/>
                                        </p:tgtEl>
                                        <p:attrNameLst>
                                          <p:attrName>style.visibility</p:attrName>
                                        </p:attrNameLst>
                                      </p:cBhvr>
                                      <p:to>
                                        <p:strVal val="visible"/>
                                      </p:to>
                                    </p:set>
                                    <p:animEffect transition="in" filter="fade">
                                      <p:cBhvr>
                                        <p:cTn id="332" dur="500"/>
                                        <p:tgtEl>
                                          <p:spTgt spid="225"/>
                                        </p:tgtEl>
                                      </p:cBhvr>
                                    </p:animEffect>
                                    <p:anim calcmode="lin" valueType="num">
                                      <p:cBhvr>
                                        <p:cTn id="333" dur="500" fill="hold"/>
                                        <p:tgtEl>
                                          <p:spTgt spid="225"/>
                                        </p:tgtEl>
                                        <p:attrNameLst>
                                          <p:attrName>ppt_x</p:attrName>
                                        </p:attrNameLst>
                                      </p:cBhvr>
                                      <p:tavLst>
                                        <p:tav tm="0">
                                          <p:val>
                                            <p:strVal val="#ppt_x"/>
                                          </p:val>
                                        </p:tav>
                                        <p:tav tm="100000">
                                          <p:val>
                                            <p:strVal val="#ppt_x"/>
                                          </p:val>
                                        </p:tav>
                                      </p:tavLst>
                                    </p:anim>
                                    <p:anim calcmode="lin" valueType="num">
                                      <p:cBhvr>
                                        <p:cTn id="334" dur="500" fill="hold"/>
                                        <p:tgtEl>
                                          <p:spTgt spid="225"/>
                                        </p:tgtEl>
                                        <p:attrNameLst>
                                          <p:attrName>ppt_y</p:attrName>
                                        </p:attrNameLst>
                                      </p:cBhvr>
                                      <p:tavLst>
                                        <p:tav tm="0">
                                          <p:val>
                                            <p:strVal val="#ppt_y-.1"/>
                                          </p:val>
                                        </p:tav>
                                        <p:tav tm="100000">
                                          <p:val>
                                            <p:strVal val="#ppt_y"/>
                                          </p:val>
                                        </p:tav>
                                      </p:tavLst>
                                    </p:anim>
                                    <p:animRot by="21600000">
                                      <p:cBhvr>
                                        <p:cTn id="335" dur="500" fill="hold">
                                          <p:stCondLst>
                                            <p:cond delay="0"/>
                                          </p:stCondLst>
                                        </p:cTn>
                                        <p:tgtEl>
                                          <p:spTgt spid="225"/>
                                        </p:tgtEl>
                                        <p:attrNameLst>
                                          <p:attrName>r</p:attrName>
                                        </p:attrNameLst>
                                      </p:cBhvr>
                                    </p:animRot>
                                  </p:childTnLst>
                                </p:cTn>
                              </p:par>
                              <p:par>
                                <p:cTn id="336" presetID="47" presetClass="entr" presetSubtype="0" fill="hold" grpId="0" nodeType="withEffect">
                                  <p:stCondLst>
                                    <p:cond delay="4737"/>
                                  </p:stCondLst>
                                  <p:childTnLst>
                                    <p:set>
                                      <p:cBhvr>
                                        <p:cTn id="337" dur="1" fill="hold">
                                          <p:stCondLst>
                                            <p:cond delay="0"/>
                                          </p:stCondLst>
                                        </p:cTn>
                                        <p:tgtEl>
                                          <p:spTgt spid="226"/>
                                        </p:tgtEl>
                                        <p:attrNameLst>
                                          <p:attrName>style.visibility</p:attrName>
                                        </p:attrNameLst>
                                      </p:cBhvr>
                                      <p:to>
                                        <p:strVal val="visible"/>
                                      </p:to>
                                    </p:set>
                                    <p:animEffect transition="in" filter="fade">
                                      <p:cBhvr>
                                        <p:cTn id="338" dur="500"/>
                                        <p:tgtEl>
                                          <p:spTgt spid="226"/>
                                        </p:tgtEl>
                                      </p:cBhvr>
                                    </p:animEffect>
                                    <p:anim calcmode="lin" valueType="num">
                                      <p:cBhvr>
                                        <p:cTn id="339" dur="500" fill="hold"/>
                                        <p:tgtEl>
                                          <p:spTgt spid="226"/>
                                        </p:tgtEl>
                                        <p:attrNameLst>
                                          <p:attrName>ppt_x</p:attrName>
                                        </p:attrNameLst>
                                      </p:cBhvr>
                                      <p:tavLst>
                                        <p:tav tm="0">
                                          <p:val>
                                            <p:strVal val="#ppt_x"/>
                                          </p:val>
                                        </p:tav>
                                        <p:tav tm="100000">
                                          <p:val>
                                            <p:strVal val="#ppt_x"/>
                                          </p:val>
                                        </p:tav>
                                      </p:tavLst>
                                    </p:anim>
                                    <p:anim calcmode="lin" valueType="num">
                                      <p:cBhvr>
                                        <p:cTn id="340" dur="500" fill="hold"/>
                                        <p:tgtEl>
                                          <p:spTgt spid="226"/>
                                        </p:tgtEl>
                                        <p:attrNameLst>
                                          <p:attrName>ppt_y</p:attrName>
                                        </p:attrNameLst>
                                      </p:cBhvr>
                                      <p:tavLst>
                                        <p:tav tm="0">
                                          <p:val>
                                            <p:strVal val="#ppt_y-.1"/>
                                          </p:val>
                                        </p:tav>
                                        <p:tav tm="100000">
                                          <p:val>
                                            <p:strVal val="#ppt_y"/>
                                          </p:val>
                                        </p:tav>
                                      </p:tavLst>
                                    </p:anim>
                                    <p:animRot by="21600000">
                                      <p:cBhvr>
                                        <p:cTn id="341" dur="500" fill="hold">
                                          <p:stCondLst>
                                            <p:cond delay="0"/>
                                          </p:stCondLst>
                                        </p:cTn>
                                        <p:tgtEl>
                                          <p:spTgt spid="226"/>
                                        </p:tgtEl>
                                        <p:attrNameLst>
                                          <p:attrName>r</p:attrName>
                                        </p:attrNameLst>
                                      </p:cBhvr>
                                    </p:animRot>
                                  </p:childTnLst>
                                </p:cTn>
                              </p:par>
                              <p:par>
                                <p:cTn id="342" presetID="47" presetClass="entr" presetSubtype="0" fill="hold" grpId="0" nodeType="withEffect">
                                  <p:stCondLst>
                                    <p:cond delay="962"/>
                                  </p:stCondLst>
                                  <p:childTnLst>
                                    <p:set>
                                      <p:cBhvr>
                                        <p:cTn id="343" dur="1" fill="hold">
                                          <p:stCondLst>
                                            <p:cond delay="0"/>
                                          </p:stCondLst>
                                        </p:cTn>
                                        <p:tgtEl>
                                          <p:spTgt spid="227"/>
                                        </p:tgtEl>
                                        <p:attrNameLst>
                                          <p:attrName>style.visibility</p:attrName>
                                        </p:attrNameLst>
                                      </p:cBhvr>
                                      <p:to>
                                        <p:strVal val="visible"/>
                                      </p:to>
                                    </p:set>
                                    <p:animEffect transition="in" filter="fade">
                                      <p:cBhvr>
                                        <p:cTn id="344" dur="500"/>
                                        <p:tgtEl>
                                          <p:spTgt spid="227"/>
                                        </p:tgtEl>
                                      </p:cBhvr>
                                    </p:animEffect>
                                    <p:anim calcmode="lin" valueType="num">
                                      <p:cBhvr>
                                        <p:cTn id="345" dur="500" fill="hold"/>
                                        <p:tgtEl>
                                          <p:spTgt spid="227"/>
                                        </p:tgtEl>
                                        <p:attrNameLst>
                                          <p:attrName>ppt_x</p:attrName>
                                        </p:attrNameLst>
                                      </p:cBhvr>
                                      <p:tavLst>
                                        <p:tav tm="0">
                                          <p:val>
                                            <p:strVal val="#ppt_x"/>
                                          </p:val>
                                        </p:tav>
                                        <p:tav tm="100000">
                                          <p:val>
                                            <p:strVal val="#ppt_x"/>
                                          </p:val>
                                        </p:tav>
                                      </p:tavLst>
                                    </p:anim>
                                    <p:anim calcmode="lin" valueType="num">
                                      <p:cBhvr>
                                        <p:cTn id="346" dur="500" fill="hold"/>
                                        <p:tgtEl>
                                          <p:spTgt spid="227"/>
                                        </p:tgtEl>
                                        <p:attrNameLst>
                                          <p:attrName>ppt_y</p:attrName>
                                        </p:attrNameLst>
                                      </p:cBhvr>
                                      <p:tavLst>
                                        <p:tav tm="0">
                                          <p:val>
                                            <p:strVal val="#ppt_y-.1"/>
                                          </p:val>
                                        </p:tav>
                                        <p:tav tm="100000">
                                          <p:val>
                                            <p:strVal val="#ppt_y"/>
                                          </p:val>
                                        </p:tav>
                                      </p:tavLst>
                                    </p:anim>
                                    <p:animRot by="21600000">
                                      <p:cBhvr>
                                        <p:cTn id="347" dur="500" fill="hold">
                                          <p:stCondLst>
                                            <p:cond delay="0"/>
                                          </p:stCondLst>
                                        </p:cTn>
                                        <p:tgtEl>
                                          <p:spTgt spid="227"/>
                                        </p:tgtEl>
                                        <p:attrNameLst>
                                          <p:attrName>r</p:attrName>
                                        </p:attrNameLst>
                                      </p:cBhvr>
                                    </p:animRot>
                                  </p:childTnLst>
                                </p:cTn>
                              </p:par>
                              <p:par>
                                <p:cTn id="348" presetID="47" presetClass="entr" presetSubtype="0" fill="hold" grpId="0" nodeType="withEffect">
                                  <p:stCondLst>
                                    <p:cond delay="1306"/>
                                  </p:stCondLst>
                                  <p:childTnLst>
                                    <p:set>
                                      <p:cBhvr>
                                        <p:cTn id="349" dur="1" fill="hold">
                                          <p:stCondLst>
                                            <p:cond delay="0"/>
                                          </p:stCondLst>
                                        </p:cTn>
                                        <p:tgtEl>
                                          <p:spTgt spid="228"/>
                                        </p:tgtEl>
                                        <p:attrNameLst>
                                          <p:attrName>style.visibility</p:attrName>
                                        </p:attrNameLst>
                                      </p:cBhvr>
                                      <p:to>
                                        <p:strVal val="visible"/>
                                      </p:to>
                                    </p:set>
                                    <p:animEffect transition="in" filter="fade">
                                      <p:cBhvr>
                                        <p:cTn id="350" dur="500"/>
                                        <p:tgtEl>
                                          <p:spTgt spid="228"/>
                                        </p:tgtEl>
                                      </p:cBhvr>
                                    </p:animEffect>
                                    <p:anim calcmode="lin" valueType="num">
                                      <p:cBhvr>
                                        <p:cTn id="351" dur="500" fill="hold"/>
                                        <p:tgtEl>
                                          <p:spTgt spid="228"/>
                                        </p:tgtEl>
                                        <p:attrNameLst>
                                          <p:attrName>ppt_x</p:attrName>
                                        </p:attrNameLst>
                                      </p:cBhvr>
                                      <p:tavLst>
                                        <p:tav tm="0">
                                          <p:val>
                                            <p:strVal val="#ppt_x"/>
                                          </p:val>
                                        </p:tav>
                                        <p:tav tm="100000">
                                          <p:val>
                                            <p:strVal val="#ppt_x"/>
                                          </p:val>
                                        </p:tav>
                                      </p:tavLst>
                                    </p:anim>
                                    <p:anim calcmode="lin" valueType="num">
                                      <p:cBhvr>
                                        <p:cTn id="352" dur="500" fill="hold"/>
                                        <p:tgtEl>
                                          <p:spTgt spid="228"/>
                                        </p:tgtEl>
                                        <p:attrNameLst>
                                          <p:attrName>ppt_y</p:attrName>
                                        </p:attrNameLst>
                                      </p:cBhvr>
                                      <p:tavLst>
                                        <p:tav tm="0">
                                          <p:val>
                                            <p:strVal val="#ppt_y-.1"/>
                                          </p:val>
                                        </p:tav>
                                        <p:tav tm="100000">
                                          <p:val>
                                            <p:strVal val="#ppt_y"/>
                                          </p:val>
                                        </p:tav>
                                      </p:tavLst>
                                    </p:anim>
                                    <p:animRot by="21600000">
                                      <p:cBhvr>
                                        <p:cTn id="353" dur="500" fill="hold">
                                          <p:stCondLst>
                                            <p:cond delay="0"/>
                                          </p:stCondLst>
                                        </p:cTn>
                                        <p:tgtEl>
                                          <p:spTgt spid="228"/>
                                        </p:tgtEl>
                                        <p:attrNameLst>
                                          <p:attrName>r</p:attrName>
                                        </p:attrNameLst>
                                      </p:cBhvr>
                                    </p:animRot>
                                  </p:childTnLst>
                                </p:cTn>
                              </p:par>
                              <p:par>
                                <p:cTn id="354" presetID="42" presetClass="entr" presetSubtype="0" fill="hold" grpId="0" nodeType="withEffect">
                                  <p:stCondLst>
                                    <p:cond delay="4155"/>
                                  </p:stCondLst>
                                  <p:childTnLst>
                                    <p:set>
                                      <p:cBhvr>
                                        <p:cTn id="355" dur="1" fill="hold">
                                          <p:stCondLst>
                                            <p:cond delay="0"/>
                                          </p:stCondLst>
                                        </p:cTn>
                                        <p:tgtEl>
                                          <p:spTgt spid="229"/>
                                        </p:tgtEl>
                                        <p:attrNameLst>
                                          <p:attrName>style.visibility</p:attrName>
                                        </p:attrNameLst>
                                      </p:cBhvr>
                                      <p:to>
                                        <p:strVal val="visible"/>
                                      </p:to>
                                    </p:set>
                                    <p:animEffect transition="in" filter="fade">
                                      <p:cBhvr>
                                        <p:cTn id="356" dur="500"/>
                                        <p:tgtEl>
                                          <p:spTgt spid="229"/>
                                        </p:tgtEl>
                                      </p:cBhvr>
                                    </p:animEffect>
                                    <p:anim calcmode="lin" valueType="num">
                                      <p:cBhvr>
                                        <p:cTn id="357" dur="500" fill="hold"/>
                                        <p:tgtEl>
                                          <p:spTgt spid="229"/>
                                        </p:tgtEl>
                                        <p:attrNameLst>
                                          <p:attrName>ppt_x</p:attrName>
                                        </p:attrNameLst>
                                      </p:cBhvr>
                                      <p:tavLst>
                                        <p:tav tm="0">
                                          <p:val>
                                            <p:strVal val="#ppt_x"/>
                                          </p:val>
                                        </p:tav>
                                        <p:tav tm="100000">
                                          <p:val>
                                            <p:strVal val="#ppt_x"/>
                                          </p:val>
                                        </p:tav>
                                      </p:tavLst>
                                    </p:anim>
                                    <p:anim calcmode="lin" valueType="num">
                                      <p:cBhvr>
                                        <p:cTn id="358" dur="500" fill="hold"/>
                                        <p:tgtEl>
                                          <p:spTgt spid="229"/>
                                        </p:tgtEl>
                                        <p:attrNameLst>
                                          <p:attrName>ppt_y</p:attrName>
                                        </p:attrNameLst>
                                      </p:cBhvr>
                                      <p:tavLst>
                                        <p:tav tm="0">
                                          <p:val>
                                            <p:strVal val="#ppt_y+.1"/>
                                          </p:val>
                                        </p:tav>
                                        <p:tav tm="100000">
                                          <p:val>
                                            <p:strVal val="#ppt_y"/>
                                          </p:val>
                                        </p:tav>
                                      </p:tavLst>
                                    </p:anim>
                                    <p:animRot by="21600000">
                                      <p:cBhvr>
                                        <p:cTn id="359" dur="500" fill="hold">
                                          <p:stCondLst>
                                            <p:cond delay="0"/>
                                          </p:stCondLst>
                                        </p:cTn>
                                        <p:tgtEl>
                                          <p:spTgt spid="229"/>
                                        </p:tgtEl>
                                        <p:attrNameLst>
                                          <p:attrName>r</p:attrName>
                                        </p:attrNameLst>
                                      </p:cBhvr>
                                    </p:animRot>
                                  </p:childTnLst>
                                </p:cTn>
                              </p:par>
                              <p:par>
                                <p:cTn id="360" presetID="42" presetClass="entr" presetSubtype="0" fill="hold" grpId="0" nodeType="withEffect">
                                  <p:stCondLst>
                                    <p:cond delay="1157"/>
                                  </p:stCondLst>
                                  <p:childTnLst>
                                    <p:set>
                                      <p:cBhvr>
                                        <p:cTn id="361" dur="1" fill="hold">
                                          <p:stCondLst>
                                            <p:cond delay="0"/>
                                          </p:stCondLst>
                                        </p:cTn>
                                        <p:tgtEl>
                                          <p:spTgt spid="230"/>
                                        </p:tgtEl>
                                        <p:attrNameLst>
                                          <p:attrName>style.visibility</p:attrName>
                                        </p:attrNameLst>
                                      </p:cBhvr>
                                      <p:to>
                                        <p:strVal val="visible"/>
                                      </p:to>
                                    </p:set>
                                    <p:animEffect transition="in" filter="fade">
                                      <p:cBhvr>
                                        <p:cTn id="362" dur="500"/>
                                        <p:tgtEl>
                                          <p:spTgt spid="230"/>
                                        </p:tgtEl>
                                      </p:cBhvr>
                                    </p:animEffect>
                                    <p:anim calcmode="lin" valueType="num">
                                      <p:cBhvr>
                                        <p:cTn id="363" dur="500" fill="hold"/>
                                        <p:tgtEl>
                                          <p:spTgt spid="230"/>
                                        </p:tgtEl>
                                        <p:attrNameLst>
                                          <p:attrName>ppt_x</p:attrName>
                                        </p:attrNameLst>
                                      </p:cBhvr>
                                      <p:tavLst>
                                        <p:tav tm="0">
                                          <p:val>
                                            <p:strVal val="#ppt_x"/>
                                          </p:val>
                                        </p:tav>
                                        <p:tav tm="100000">
                                          <p:val>
                                            <p:strVal val="#ppt_x"/>
                                          </p:val>
                                        </p:tav>
                                      </p:tavLst>
                                    </p:anim>
                                    <p:anim calcmode="lin" valueType="num">
                                      <p:cBhvr>
                                        <p:cTn id="364" dur="500" fill="hold"/>
                                        <p:tgtEl>
                                          <p:spTgt spid="230"/>
                                        </p:tgtEl>
                                        <p:attrNameLst>
                                          <p:attrName>ppt_y</p:attrName>
                                        </p:attrNameLst>
                                      </p:cBhvr>
                                      <p:tavLst>
                                        <p:tav tm="0">
                                          <p:val>
                                            <p:strVal val="#ppt_y+.1"/>
                                          </p:val>
                                        </p:tav>
                                        <p:tav tm="100000">
                                          <p:val>
                                            <p:strVal val="#ppt_y"/>
                                          </p:val>
                                        </p:tav>
                                      </p:tavLst>
                                    </p:anim>
                                    <p:animRot by="21600000">
                                      <p:cBhvr>
                                        <p:cTn id="365" dur="500" fill="hold">
                                          <p:stCondLst>
                                            <p:cond delay="0"/>
                                          </p:stCondLst>
                                        </p:cTn>
                                        <p:tgtEl>
                                          <p:spTgt spid="230"/>
                                        </p:tgtEl>
                                        <p:attrNameLst>
                                          <p:attrName>r</p:attrName>
                                        </p:attrNameLst>
                                      </p:cBhvr>
                                    </p:animRot>
                                  </p:childTnLst>
                                </p:cTn>
                              </p:par>
                              <p:par>
                                <p:cTn id="366" presetID="47" presetClass="entr" presetSubtype="0" fill="hold" grpId="0" nodeType="withEffect">
                                  <p:stCondLst>
                                    <p:cond delay="1937"/>
                                  </p:stCondLst>
                                  <p:childTnLst>
                                    <p:set>
                                      <p:cBhvr>
                                        <p:cTn id="367" dur="1" fill="hold">
                                          <p:stCondLst>
                                            <p:cond delay="0"/>
                                          </p:stCondLst>
                                        </p:cTn>
                                        <p:tgtEl>
                                          <p:spTgt spid="231"/>
                                        </p:tgtEl>
                                        <p:attrNameLst>
                                          <p:attrName>style.visibility</p:attrName>
                                        </p:attrNameLst>
                                      </p:cBhvr>
                                      <p:to>
                                        <p:strVal val="visible"/>
                                      </p:to>
                                    </p:set>
                                    <p:animEffect transition="in" filter="fade">
                                      <p:cBhvr>
                                        <p:cTn id="368" dur="500"/>
                                        <p:tgtEl>
                                          <p:spTgt spid="231"/>
                                        </p:tgtEl>
                                      </p:cBhvr>
                                    </p:animEffect>
                                    <p:anim calcmode="lin" valueType="num">
                                      <p:cBhvr>
                                        <p:cTn id="369" dur="500" fill="hold"/>
                                        <p:tgtEl>
                                          <p:spTgt spid="231"/>
                                        </p:tgtEl>
                                        <p:attrNameLst>
                                          <p:attrName>ppt_x</p:attrName>
                                        </p:attrNameLst>
                                      </p:cBhvr>
                                      <p:tavLst>
                                        <p:tav tm="0">
                                          <p:val>
                                            <p:strVal val="#ppt_x"/>
                                          </p:val>
                                        </p:tav>
                                        <p:tav tm="100000">
                                          <p:val>
                                            <p:strVal val="#ppt_x"/>
                                          </p:val>
                                        </p:tav>
                                      </p:tavLst>
                                    </p:anim>
                                    <p:anim calcmode="lin" valueType="num">
                                      <p:cBhvr>
                                        <p:cTn id="370" dur="500" fill="hold"/>
                                        <p:tgtEl>
                                          <p:spTgt spid="231"/>
                                        </p:tgtEl>
                                        <p:attrNameLst>
                                          <p:attrName>ppt_y</p:attrName>
                                        </p:attrNameLst>
                                      </p:cBhvr>
                                      <p:tavLst>
                                        <p:tav tm="0">
                                          <p:val>
                                            <p:strVal val="#ppt_y-.1"/>
                                          </p:val>
                                        </p:tav>
                                        <p:tav tm="100000">
                                          <p:val>
                                            <p:strVal val="#ppt_y"/>
                                          </p:val>
                                        </p:tav>
                                      </p:tavLst>
                                    </p:anim>
                                    <p:animRot by="21600000">
                                      <p:cBhvr>
                                        <p:cTn id="371" dur="500" fill="hold">
                                          <p:stCondLst>
                                            <p:cond delay="0"/>
                                          </p:stCondLst>
                                        </p:cTn>
                                        <p:tgtEl>
                                          <p:spTgt spid="231"/>
                                        </p:tgtEl>
                                        <p:attrNameLst>
                                          <p:attrName>r</p:attrName>
                                        </p:attrNameLst>
                                      </p:cBhvr>
                                    </p:animRot>
                                  </p:childTnLst>
                                </p:cTn>
                              </p:par>
                              <p:par>
                                <p:cTn id="372" presetID="42" presetClass="entr" presetSubtype="0" fill="hold" grpId="0" nodeType="withEffect">
                                  <p:stCondLst>
                                    <p:cond delay="3926"/>
                                  </p:stCondLst>
                                  <p:childTnLst>
                                    <p:set>
                                      <p:cBhvr>
                                        <p:cTn id="373" dur="1" fill="hold">
                                          <p:stCondLst>
                                            <p:cond delay="0"/>
                                          </p:stCondLst>
                                        </p:cTn>
                                        <p:tgtEl>
                                          <p:spTgt spid="232"/>
                                        </p:tgtEl>
                                        <p:attrNameLst>
                                          <p:attrName>style.visibility</p:attrName>
                                        </p:attrNameLst>
                                      </p:cBhvr>
                                      <p:to>
                                        <p:strVal val="visible"/>
                                      </p:to>
                                    </p:set>
                                    <p:animEffect transition="in" filter="fade">
                                      <p:cBhvr>
                                        <p:cTn id="374" dur="500"/>
                                        <p:tgtEl>
                                          <p:spTgt spid="232"/>
                                        </p:tgtEl>
                                      </p:cBhvr>
                                    </p:animEffect>
                                    <p:anim calcmode="lin" valueType="num">
                                      <p:cBhvr>
                                        <p:cTn id="375" dur="500" fill="hold"/>
                                        <p:tgtEl>
                                          <p:spTgt spid="232"/>
                                        </p:tgtEl>
                                        <p:attrNameLst>
                                          <p:attrName>ppt_x</p:attrName>
                                        </p:attrNameLst>
                                      </p:cBhvr>
                                      <p:tavLst>
                                        <p:tav tm="0">
                                          <p:val>
                                            <p:strVal val="#ppt_x"/>
                                          </p:val>
                                        </p:tav>
                                        <p:tav tm="100000">
                                          <p:val>
                                            <p:strVal val="#ppt_x"/>
                                          </p:val>
                                        </p:tav>
                                      </p:tavLst>
                                    </p:anim>
                                    <p:anim calcmode="lin" valueType="num">
                                      <p:cBhvr>
                                        <p:cTn id="376" dur="500" fill="hold"/>
                                        <p:tgtEl>
                                          <p:spTgt spid="232"/>
                                        </p:tgtEl>
                                        <p:attrNameLst>
                                          <p:attrName>ppt_y</p:attrName>
                                        </p:attrNameLst>
                                      </p:cBhvr>
                                      <p:tavLst>
                                        <p:tav tm="0">
                                          <p:val>
                                            <p:strVal val="#ppt_y+.1"/>
                                          </p:val>
                                        </p:tav>
                                        <p:tav tm="100000">
                                          <p:val>
                                            <p:strVal val="#ppt_y"/>
                                          </p:val>
                                        </p:tav>
                                      </p:tavLst>
                                    </p:anim>
                                    <p:animRot by="21600000">
                                      <p:cBhvr>
                                        <p:cTn id="377" dur="500" fill="hold">
                                          <p:stCondLst>
                                            <p:cond delay="0"/>
                                          </p:stCondLst>
                                        </p:cTn>
                                        <p:tgtEl>
                                          <p:spTgt spid="232"/>
                                        </p:tgtEl>
                                        <p:attrNameLst>
                                          <p:attrName>r</p:attrName>
                                        </p:attrNameLst>
                                      </p:cBhvr>
                                    </p:animRot>
                                  </p:childTnLst>
                                </p:cTn>
                              </p:par>
                              <p:par>
                                <p:cTn id="378" presetID="47" presetClass="entr" presetSubtype="0" fill="hold" grpId="0" nodeType="withEffect">
                                  <p:stCondLst>
                                    <p:cond delay="915"/>
                                  </p:stCondLst>
                                  <p:childTnLst>
                                    <p:set>
                                      <p:cBhvr>
                                        <p:cTn id="379" dur="1" fill="hold">
                                          <p:stCondLst>
                                            <p:cond delay="0"/>
                                          </p:stCondLst>
                                        </p:cTn>
                                        <p:tgtEl>
                                          <p:spTgt spid="233"/>
                                        </p:tgtEl>
                                        <p:attrNameLst>
                                          <p:attrName>style.visibility</p:attrName>
                                        </p:attrNameLst>
                                      </p:cBhvr>
                                      <p:to>
                                        <p:strVal val="visible"/>
                                      </p:to>
                                    </p:set>
                                    <p:animEffect transition="in" filter="fade">
                                      <p:cBhvr>
                                        <p:cTn id="380" dur="500"/>
                                        <p:tgtEl>
                                          <p:spTgt spid="233"/>
                                        </p:tgtEl>
                                      </p:cBhvr>
                                    </p:animEffect>
                                    <p:anim calcmode="lin" valueType="num">
                                      <p:cBhvr>
                                        <p:cTn id="381" dur="500" fill="hold"/>
                                        <p:tgtEl>
                                          <p:spTgt spid="233"/>
                                        </p:tgtEl>
                                        <p:attrNameLst>
                                          <p:attrName>ppt_x</p:attrName>
                                        </p:attrNameLst>
                                      </p:cBhvr>
                                      <p:tavLst>
                                        <p:tav tm="0">
                                          <p:val>
                                            <p:strVal val="#ppt_x"/>
                                          </p:val>
                                        </p:tav>
                                        <p:tav tm="100000">
                                          <p:val>
                                            <p:strVal val="#ppt_x"/>
                                          </p:val>
                                        </p:tav>
                                      </p:tavLst>
                                    </p:anim>
                                    <p:anim calcmode="lin" valueType="num">
                                      <p:cBhvr>
                                        <p:cTn id="382" dur="500" fill="hold"/>
                                        <p:tgtEl>
                                          <p:spTgt spid="233"/>
                                        </p:tgtEl>
                                        <p:attrNameLst>
                                          <p:attrName>ppt_y</p:attrName>
                                        </p:attrNameLst>
                                      </p:cBhvr>
                                      <p:tavLst>
                                        <p:tav tm="0">
                                          <p:val>
                                            <p:strVal val="#ppt_y-.1"/>
                                          </p:val>
                                        </p:tav>
                                        <p:tav tm="100000">
                                          <p:val>
                                            <p:strVal val="#ppt_y"/>
                                          </p:val>
                                        </p:tav>
                                      </p:tavLst>
                                    </p:anim>
                                    <p:animRot by="21600000">
                                      <p:cBhvr>
                                        <p:cTn id="383" dur="500" fill="hold">
                                          <p:stCondLst>
                                            <p:cond delay="0"/>
                                          </p:stCondLst>
                                        </p:cTn>
                                        <p:tgtEl>
                                          <p:spTgt spid="233"/>
                                        </p:tgtEl>
                                        <p:attrNameLst>
                                          <p:attrName>r</p:attrName>
                                        </p:attrNameLst>
                                      </p:cBhvr>
                                    </p:animRot>
                                  </p:childTnLst>
                                </p:cTn>
                              </p:par>
                              <p:par>
                                <p:cTn id="384" presetID="47" presetClass="entr" presetSubtype="0" fill="hold" grpId="0" nodeType="withEffect">
                                  <p:stCondLst>
                                    <p:cond delay="3267"/>
                                  </p:stCondLst>
                                  <p:childTnLst>
                                    <p:set>
                                      <p:cBhvr>
                                        <p:cTn id="385" dur="1" fill="hold">
                                          <p:stCondLst>
                                            <p:cond delay="0"/>
                                          </p:stCondLst>
                                        </p:cTn>
                                        <p:tgtEl>
                                          <p:spTgt spid="234"/>
                                        </p:tgtEl>
                                        <p:attrNameLst>
                                          <p:attrName>style.visibility</p:attrName>
                                        </p:attrNameLst>
                                      </p:cBhvr>
                                      <p:to>
                                        <p:strVal val="visible"/>
                                      </p:to>
                                    </p:set>
                                    <p:animEffect transition="in" filter="fade">
                                      <p:cBhvr>
                                        <p:cTn id="386" dur="500"/>
                                        <p:tgtEl>
                                          <p:spTgt spid="234"/>
                                        </p:tgtEl>
                                      </p:cBhvr>
                                    </p:animEffect>
                                    <p:anim calcmode="lin" valueType="num">
                                      <p:cBhvr>
                                        <p:cTn id="387" dur="500" fill="hold"/>
                                        <p:tgtEl>
                                          <p:spTgt spid="234"/>
                                        </p:tgtEl>
                                        <p:attrNameLst>
                                          <p:attrName>ppt_x</p:attrName>
                                        </p:attrNameLst>
                                      </p:cBhvr>
                                      <p:tavLst>
                                        <p:tav tm="0">
                                          <p:val>
                                            <p:strVal val="#ppt_x"/>
                                          </p:val>
                                        </p:tav>
                                        <p:tav tm="100000">
                                          <p:val>
                                            <p:strVal val="#ppt_x"/>
                                          </p:val>
                                        </p:tav>
                                      </p:tavLst>
                                    </p:anim>
                                    <p:anim calcmode="lin" valueType="num">
                                      <p:cBhvr>
                                        <p:cTn id="388" dur="500" fill="hold"/>
                                        <p:tgtEl>
                                          <p:spTgt spid="234"/>
                                        </p:tgtEl>
                                        <p:attrNameLst>
                                          <p:attrName>ppt_y</p:attrName>
                                        </p:attrNameLst>
                                      </p:cBhvr>
                                      <p:tavLst>
                                        <p:tav tm="0">
                                          <p:val>
                                            <p:strVal val="#ppt_y-.1"/>
                                          </p:val>
                                        </p:tav>
                                        <p:tav tm="100000">
                                          <p:val>
                                            <p:strVal val="#ppt_y"/>
                                          </p:val>
                                        </p:tav>
                                      </p:tavLst>
                                    </p:anim>
                                    <p:animRot by="21600000">
                                      <p:cBhvr>
                                        <p:cTn id="389" dur="500" fill="hold">
                                          <p:stCondLst>
                                            <p:cond delay="0"/>
                                          </p:stCondLst>
                                        </p:cTn>
                                        <p:tgtEl>
                                          <p:spTgt spid="234"/>
                                        </p:tgtEl>
                                        <p:attrNameLst>
                                          <p:attrName>r</p:attrName>
                                        </p:attrNameLst>
                                      </p:cBhvr>
                                    </p:animRot>
                                  </p:childTnLst>
                                </p:cTn>
                              </p:par>
                              <p:par>
                                <p:cTn id="390" presetID="42" presetClass="entr" presetSubtype="0" fill="hold" grpId="0" nodeType="withEffect">
                                  <p:stCondLst>
                                    <p:cond delay="4690"/>
                                  </p:stCondLst>
                                  <p:childTnLst>
                                    <p:set>
                                      <p:cBhvr>
                                        <p:cTn id="391" dur="1" fill="hold">
                                          <p:stCondLst>
                                            <p:cond delay="0"/>
                                          </p:stCondLst>
                                        </p:cTn>
                                        <p:tgtEl>
                                          <p:spTgt spid="235"/>
                                        </p:tgtEl>
                                        <p:attrNameLst>
                                          <p:attrName>style.visibility</p:attrName>
                                        </p:attrNameLst>
                                      </p:cBhvr>
                                      <p:to>
                                        <p:strVal val="visible"/>
                                      </p:to>
                                    </p:set>
                                    <p:animEffect transition="in" filter="fade">
                                      <p:cBhvr>
                                        <p:cTn id="392" dur="500"/>
                                        <p:tgtEl>
                                          <p:spTgt spid="235"/>
                                        </p:tgtEl>
                                      </p:cBhvr>
                                    </p:animEffect>
                                    <p:anim calcmode="lin" valueType="num">
                                      <p:cBhvr>
                                        <p:cTn id="393" dur="500" fill="hold"/>
                                        <p:tgtEl>
                                          <p:spTgt spid="235"/>
                                        </p:tgtEl>
                                        <p:attrNameLst>
                                          <p:attrName>ppt_x</p:attrName>
                                        </p:attrNameLst>
                                      </p:cBhvr>
                                      <p:tavLst>
                                        <p:tav tm="0">
                                          <p:val>
                                            <p:strVal val="#ppt_x"/>
                                          </p:val>
                                        </p:tav>
                                        <p:tav tm="100000">
                                          <p:val>
                                            <p:strVal val="#ppt_x"/>
                                          </p:val>
                                        </p:tav>
                                      </p:tavLst>
                                    </p:anim>
                                    <p:anim calcmode="lin" valueType="num">
                                      <p:cBhvr>
                                        <p:cTn id="394" dur="500" fill="hold"/>
                                        <p:tgtEl>
                                          <p:spTgt spid="235"/>
                                        </p:tgtEl>
                                        <p:attrNameLst>
                                          <p:attrName>ppt_y</p:attrName>
                                        </p:attrNameLst>
                                      </p:cBhvr>
                                      <p:tavLst>
                                        <p:tav tm="0">
                                          <p:val>
                                            <p:strVal val="#ppt_y+.1"/>
                                          </p:val>
                                        </p:tav>
                                        <p:tav tm="100000">
                                          <p:val>
                                            <p:strVal val="#ppt_y"/>
                                          </p:val>
                                        </p:tav>
                                      </p:tavLst>
                                    </p:anim>
                                    <p:animRot by="21600000">
                                      <p:cBhvr>
                                        <p:cTn id="395" dur="500" fill="hold">
                                          <p:stCondLst>
                                            <p:cond delay="0"/>
                                          </p:stCondLst>
                                        </p:cTn>
                                        <p:tgtEl>
                                          <p:spTgt spid="235"/>
                                        </p:tgtEl>
                                        <p:attrNameLst>
                                          <p:attrName>r</p:attrName>
                                        </p:attrNameLst>
                                      </p:cBhvr>
                                    </p:animRot>
                                  </p:childTnLst>
                                </p:cTn>
                              </p:par>
                              <p:par>
                                <p:cTn id="396" presetID="42" presetClass="entr" presetSubtype="0" fill="hold" grpId="0" nodeType="withEffect">
                                  <p:stCondLst>
                                    <p:cond delay="4666"/>
                                  </p:stCondLst>
                                  <p:childTnLst>
                                    <p:set>
                                      <p:cBhvr>
                                        <p:cTn id="397" dur="1" fill="hold">
                                          <p:stCondLst>
                                            <p:cond delay="0"/>
                                          </p:stCondLst>
                                        </p:cTn>
                                        <p:tgtEl>
                                          <p:spTgt spid="236"/>
                                        </p:tgtEl>
                                        <p:attrNameLst>
                                          <p:attrName>style.visibility</p:attrName>
                                        </p:attrNameLst>
                                      </p:cBhvr>
                                      <p:to>
                                        <p:strVal val="visible"/>
                                      </p:to>
                                    </p:set>
                                    <p:animEffect transition="in" filter="fade">
                                      <p:cBhvr>
                                        <p:cTn id="398" dur="500"/>
                                        <p:tgtEl>
                                          <p:spTgt spid="236"/>
                                        </p:tgtEl>
                                      </p:cBhvr>
                                    </p:animEffect>
                                    <p:anim calcmode="lin" valueType="num">
                                      <p:cBhvr>
                                        <p:cTn id="399" dur="500" fill="hold"/>
                                        <p:tgtEl>
                                          <p:spTgt spid="236"/>
                                        </p:tgtEl>
                                        <p:attrNameLst>
                                          <p:attrName>ppt_x</p:attrName>
                                        </p:attrNameLst>
                                      </p:cBhvr>
                                      <p:tavLst>
                                        <p:tav tm="0">
                                          <p:val>
                                            <p:strVal val="#ppt_x"/>
                                          </p:val>
                                        </p:tav>
                                        <p:tav tm="100000">
                                          <p:val>
                                            <p:strVal val="#ppt_x"/>
                                          </p:val>
                                        </p:tav>
                                      </p:tavLst>
                                    </p:anim>
                                    <p:anim calcmode="lin" valueType="num">
                                      <p:cBhvr>
                                        <p:cTn id="400" dur="500" fill="hold"/>
                                        <p:tgtEl>
                                          <p:spTgt spid="236"/>
                                        </p:tgtEl>
                                        <p:attrNameLst>
                                          <p:attrName>ppt_y</p:attrName>
                                        </p:attrNameLst>
                                      </p:cBhvr>
                                      <p:tavLst>
                                        <p:tav tm="0">
                                          <p:val>
                                            <p:strVal val="#ppt_y+.1"/>
                                          </p:val>
                                        </p:tav>
                                        <p:tav tm="100000">
                                          <p:val>
                                            <p:strVal val="#ppt_y"/>
                                          </p:val>
                                        </p:tav>
                                      </p:tavLst>
                                    </p:anim>
                                    <p:animRot by="21600000">
                                      <p:cBhvr>
                                        <p:cTn id="401" dur="500" fill="hold">
                                          <p:stCondLst>
                                            <p:cond delay="0"/>
                                          </p:stCondLst>
                                        </p:cTn>
                                        <p:tgtEl>
                                          <p:spTgt spid="236"/>
                                        </p:tgtEl>
                                        <p:attrNameLst>
                                          <p:attrName>r</p:attrName>
                                        </p:attrNameLst>
                                      </p:cBhvr>
                                    </p:animRot>
                                  </p:childTnLst>
                                </p:cTn>
                              </p:par>
                              <p:par>
                                <p:cTn id="402" presetID="42" presetClass="entr" presetSubtype="0" fill="hold" grpId="0" nodeType="withEffect">
                                  <p:stCondLst>
                                    <p:cond delay="2945"/>
                                  </p:stCondLst>
                                  <p:childTnLst>
                                    <p:set>
                                      <p:cBhvr>
                                        <p:cTn id="403" dur="1" fill="hold">
                                          <p:stCondLst>
                                            <p:cond delay="0"/>
                                          </p:stCondLst>
                                        </p:cTn>
                                        <p:tgtEl>
                                          <p:spTgt spid="237"/>
                                        </p:tgtEl>
                                        <p:attrNameLst>
                                          <p:attrName>style.visibility</p:attrName>
                                        </p:attrNameLst>
                                      </p:cBhvr>
                                      <p:to>
                                        <p:strVal val="visible"/>
                                      </p:to>
                                    </p:set>
                                    <p:animEffect transition="in" filter="fade">
                                      <p:cBhvr>
                                        <p:cTn id="404" dur="500"/>
                                        <p:tgtEl>
                                          <p:spTgt spid="237"/>
                                        </p:tgtEl>
                                      </p:cBhvr>
                                    </p:animEffect>
                                    <p:anim calcmode="lin" valueType="num">
                                      <p:cBhvr>
                                        <p:cTn id="405" dur="500" fill="hold"/>
                                        <p:tgtEl>
                                          <p:spTgt spid="237"/>
                                        </p:tgtEl>
                                        <p:attrNameLst>
                                          <p:attrName>ppt_x</p:attrName>
                                        </p:attrNameLst>
                                      </p:cBhvr>
                                      <p:tavLst>
                                        <p:tav tm="0">
                                          <p:val>
                                            <p:strVal val="#ppt_x"/>
                                          </p:val>
                                        </p:tav>
                                        <p:tav tm="100000">
                                          <p:val>
                                            <p:strVal val="#ppt_x"/>
                                          </p:val>
                                        </p:tav>
                                      </p:tavLst>
                                    </p:anim>
                                    <p:anim calcmode="lin" valueType="num">
                                      <p:cBhvr>
                                        <p:cTn id="406" dur="500" fill="hold"/>
                                        <p:tgtEl>
                                          <p:spTgt spid="237"/>
                                        </p:tgtEl>
                                        <p:attrNameLst>
                                          <p:attrName>ppt_y</p:attrName>
                                        </p:attrNameLst>
                                      </p:cBhvr>
                                      <p:tavLst>
                                        <p:tav tm="0">
                                          <p:val>
                                            <p:strVal val="#ppt_y+.1"/>
                                          </p:val>
                                        </p:tav>
                                        <p:tav tm="100000">
                                          <p:val>
                                            <p:strVal val="#ppt_y"/>
                                          </p:val>
                                        </p:tav>
                                      </p:tavLst>
                                    </p:anim>
                                    <p:animRot by="21600000">
                                      <p:cBhvr>
                                        <p:cTn id="407" dur="500" fill="hold">
                                          <p:stCondLst>
                                            <p:cond delay="0"/>
                                          </p:stCondLst>
                                        </p:cTn>
                                        <p:tgtEl>
                                          <p:spTgt spid="237"/>
                                        </p:tgtEl>
                                        <p:attrNameLst>
                                          <p:attrName>r</p:attrName>
                                        </p:attrNameLst>
                                      </p:cBhvr>
                                    </p:animRot>
                                  </p:childTnLst>
                                </p:cTn>
                              </p:par>
                              <p:par>
                                <p:cTn id="408" presetID="42" presetClass="entr" presetSubtype="0" fill="hold" grpId="0" nodeType="withEffect">
                                  <p:stCondLst>
                                    <p:cond delay="679"/>
                                  </p:stCondLst>
                                  <p:childTnLst>
                                    <p:set>
                                      <p:cBhvr>
                                        <p:cTn id="409" dur="1" fill="hold">
                                          <p:stCondLst>
                                            <p:cond delay="0"/>
                                          </p:stCondLst>
                                        </p:cTn>
                                        <p:tgtEl>
                                          <p:spTgt spid="238"/>
                                        </p:tgtEl>
                                        <p:attrNameLst>
                                          <p:attrName>style.visibility</p:attrName>
                                        </p:attrNameLst>
                                      </p:cBhvr>
                                      <p:to>
                                        <p:strVal val="visible"/>
                                      </p:to>
                                    </p:set>
                                    <p:animEffect transition="in" filter="fade">
                                      <p:cBhvr>
                                        <p:cTn id="410" dur="500"/>
                                        <p:tgtEl>
                                          <p:spTgt spid="238"/>
                                        </p:tgtEl>
                                      </p:cBhvr>
                                    </p:animEffect>
                                    <p:anim calcmode="lin" valueType="num">
                                      <p:cBhvr>
                                        <p:cTn id="411" dur="500" fill="hold"/>
                                        <p:tgtEl>
                                          <p:spTgt spid="238"/>
                                        </p:tgtEl>
                                        <p:attrNameLst>
                                          <p:attrName>ppt_x</p:attrName>
                                        </p:attrNameLst>
                                      </p:cBhvr>
                                      <p:tavLst>
                                        <p:tav tm="0">
                                          <p:val>
                                            <p:strVal val="#ppt_x"/>
                                          </p:val>
                                        </p:tav>
                                        <p:tav tm="100000">
                                          <p:val>
                                            <p:strVal val="#ppt_x"/>
                                          </p:val>
                                        </p:tav>
                                      </p:tavLst>
                                    </p:anim>
                                    <p:anim calcmode="lin" valueType="num">
                                      <p:cBhvr>
                                        <p:cTn id="412" dur="500" fill="hold"/>
                                        <p:tgtEl>
                                          <p:spTgt spid="238"/>
                                        </p:tgtEl>
                                        <p:attrNameLst>
                                          <p:attrName>ppt_y</p:attrName>
                                        </p:attrNameLst>
                                      </p:cBhvr>
                                      <p:tavLst>
                                        <p:tav tm="0">
                                          <p:val>
                                            <p:strVal val="#ppt_y+.1"/>
                                          </p:val>
                                        </p:tav>
                                        <p:tav tm="100000">
                                          <p:val>
                                            <p:strVal val="#ppt_y"/>
                                          </p:val>
                                        </p:tav>
                                      </p:tavLst>
                                    </p:anim>
                                    <p:animRot by="21600000">
                                      <p:cBhvr>
                                        <p:cTn id="413" dur="500" fill="hold">
                                          <p:stCondLst>
                                            <p:cond delay="0"/>
                                          </p:stCondLst>
                                        </p:cTn>
                                        <p:tgtEl>
                                          <p:spTgt spid="238"/>
                                        </p:tgtEl>
                                        <p:attrNameLst>
                                          <p:attrName>r</p:attrName>
                                        </p:attrNameLst>
                                      </p:cBhvr>
                                    </p:animRot>
                                  </p:childTnLst>
                                </p:cTn>
                              </p:par>
                              <p:par>
                                <p:cTn id="414" presetID="47" presetClass="entr" presetSubtype="0" fill="hold" grpId="0" nodeType="withEffect">
                                  <p:stCondLst>
                                    <p:cond delay="3199"/>
                                  </p:stCondLst>
                                  <p:childTnLst>
                                    <p:set>
                                      <p:cBhvr>
                                        <p:cTn id="415" dur="1" fill="hold">
                                          <p:stCondLst>
                                            <p:cond delay="0"/>
                                          </p:stCondLst>
                                        </p:cTn>
                                        <p:tgtEl>
                                          <p:spTgt spid="239"/>
                                        </p:tgtEl>
                                        <p:attrNameLst>
                                          <p:attrName>style.visibility</p:attrName>
                                        </p:attrNameLst>
                                      </p:cBhvr>
                                      <p:to>
                                        <p:strVal val="visible"/>
                                      </p:to>
                                    </p:set>
                                    <p:animEffect transition="in" filter="fade">
                                      <p:cBhvr>
                                        <p:cTn id="416" dur="500"/>
                                        <p:tgtEl>
                                          <p:spTgt spid="239"/>
                                        </p:tgtEl>
                                      </p:cBhvr>
                                    </p:animEffect>
                                    <p:anim calcmode="lin" valueType="num">
                                      <p:cBhvr>
                                        <p:cTn id="417" dur="500" fill="hold"/>
                                        <p:tgtEl>
                                          <p:spTgt spid="239"/>
                                        </p:tgtEl>
                                        <p:attrNameLst>
                                          <p:attrName>ppt_x</p:attrName>
                                        </p:attrNameLst>
                                      </p:cBhvr>
                                      <p:tavLst>
                                        <p:tav tm="0">
                                          <p:val>
                                            <p:strVal val="#ppt_x"/>
                                          </p:val>
                                        </p:tav>
                                        <p:tav tm="100000">
                                          <p:val>
                                            <p:strVal val="#ppt_x"/>
                                          </p:val>
                                        </p:tav>
                                      </p:tavLst>
                                    </p:anim>
                                    <p:anim calcmode="lin" valueType="num">
                                      <p:cBhvr>
                                        <p:cTn id="418" dur="500" fill="hold"/>
                                        <p:tgtEl>
                                          <p:spTgt spid="239"/>
                                        </p:tgtEl>
                                        <p:attrNameLst>
                                          <p:attrName>ppt_y</p:attrName>
                                        </p:attrNameLst>
                                      </p:cBhvr>
                                      <p:tavLst>
                                        <p:tav tm="0">
                                          <p:val>
                                            <p:strVal val="#ppt_y-.1"/>
                                          </p:val>
                                        </p:tav>
                                        <p:tav tm="100000">
                                          <p:val>
                                            <p:strVal val="#ppt_y"/>
                                          </p:val>
                                        </p:tav>
                                      </p:tavLst>
                                    </p:anim>
                                    <p:animRot by="21600000">
                                      <p:cBhvr>
                                        <p:cTn id="419" dur="500" fill="hold">
                                          <p:stCondLst>
                                            <p:cond delay="0"/>
                                          </p:stCondLst>
                                        </p:cTn>
                                        <p:tgtEl>
                                          <p:spTgt spid="239"/>
                                        </p:tgtEl>
                                        <p:attrNameLst>
                                          <p:attrName>r</p:attrName>
                                        </p:attrNameLst>
                                      </p:cBhvr>
                                    </p:animRot>
                                  </p:childTnLst>
                                </p:cTn>
                              </p:par>
                              <p:par>
                                <p:cTn id="420" presetID="47" presetClass="entr" presetSubtype="0" fill="hold" grpId="0" nodeType="withEffect">
                                  <p:stCondLst>
                                    <p:cond delay="3159"/>
                                  </p:stCondLst>
                                  <p:childTnLst>
                                    <p:set>
                                      <p:cBhvr>
                                        <p:cTn id="421" dur="1" fill="hold">
                                          <p:stCondLst>
                                            <p:cond delay="0"/>
                                          </p:stCondLst>
                                        </p:cTn>
                                        <p:tgtEl>
                                          <p:spTgt spid="240"/>
                                        </p:tgtEl>
                                        <p:attrNameLst>
                                          <p:attrName>style.visibility</p:attrName>
                                        </p:attrNameLst>
                                      </p:cBhvr>
                                      <p:to>
                                        <p:strVal val="visible"/>
                                      </p:to>
                                    </p:set>
                                    <p:animEffect transition="in" filter="fade">
                                      <p:cBhvr>
                                        <p:cTn id="422" dur="500"/>
                                        <p:tgtEl>
                                          <p:spTgt spid="240"/>
                                        </p:tgtEl>
                                      </p:cBhvr>
                                    </p:animEffect>
                                    <p:anim calcmode="lin" valueType="num">
                                      <p:cBhvr>
                                        <p:cTn id="423" dur="500" fill="hold"/>
                                        <p:tgtEl>
                                          <p:spTgt spid="240"/>
                                        </p:tgtEl>
                                        <p:attrNameLst>
                                          <p:attrName>ppt_x</p:attrName>
                                        </p:attrNameLst>
                                      </p:cBhvr>
                                      <p:tavLst>
                                        <p:tav tm="0">
                                          <p:val>
                                            <p:strVal val="#ppt_x"/>
                                          </p:val>
                                        </p:tav>
                                        <p:tav tm="100000">
                                          <p:val>
                                            <p:strVal val="#ppt_x"/>
                                          </p:val>
                                        </p:tav>
                                      </p:tavLst>
                                    </p:anim>
                                    <p:anim calcmode="lin" valueType="num">
                                      <p:cBhvr>
                                        <p:cTn id="424" dur="500" fill="hold"/>
                                        <p:tgtEl>
                                          <p:spTgt spid="240"/>
                                        </p:tgtEl>
                                        <p:attrNameLst>
                                          <p:attrName>ppt_y</p:attrName>
                                        </p:attrNameLst>
                                      </p:cBhvr>
                                      <p:tavLst>
                                        <p:tav tm="0">
                                          <p:val>
                                            <p:strVal val="#ppt_y-.1"/>
                                          </p:val>
                                        </p:tav>
                                        <p:tav tm="100000">
                                          <p:val>
                                            <p:strVal val="#ppt_y"/>
                                          </p:val>
                                        </p:tav>
                                      </p:tavLst>
                                    </p:anim>
                                    <p:animRot by="21600000">
                                      <p:cBhvr>
                                        <p:cTn id="425" dur="500" fill="hold">
                                          <p:stCondLst>
                                            <p:cond delay="0"/>
                                          </p:stCondLst>
                                        </p:cTn>
                                        <p:tgtEl>
                                          <p:spTgt spid="240"/>
                                        </p:tgtEl>
                                        <p:attrNameLst>
                                          <p:attrName>r</p:attrName>
                                        </p:attrNameLst>
                                      </p:cBhvr>
                                    </p:animRot>
                                  </p:childTnLst>
                                </p:cTn>
                              </p:par>
                              <p:par>
                                <p:cTn id="426" presetID="42" presetClass="entr" presetSubtype="0" fill="hold" grpId="0" nodeType="withEffect">
                                  <p:stCondLst>
                                    <p:cond delay="1656"/>
                                  </p:stCondLst>
                                  <p:childTnLst>
                                    <p:set>
                                      <p:cBhvr>
                                        <p:cTn id="427" dur="1" fill="hold">
                                          <p:stCondLst>
                                            <p:cond delay="0"/>
                                          </p:stCondLst>
                                        </p:cTn>
                                        <p:tgtEl>
                                          <p:spTgt spid="241"/>
                                        </p:tgtEl>
                                        <p:attrNameLst>
                                          <p:attrName>style.visibility</p:attrName>
                                        </p:attrNameLst>
                                      </p:cBhvr>
                                      <p:to>
                                        <p:strVal val="visible"/>
                                      </p:to>
                                    </p:set>
                                    <p:animEffect transition="in" filter="fade">
                                      <p:cBhvr>
                                        <p:cTn id="428" dur="500"/>
                                        <p:tgtEl>
                                          <p:spTgt spid="241"/>
                                        </p:tgtEl>
                                      </p:cBhvr>
                                    </p:animEffect>
                                    <p:anim calcmode="lin" valueType="num">
                                      <p:cBhvr>
                                        <p:cTn id="429" dur="500" fill="hold"/>
                                        <p:tgtEl>
                                          <p:spTgt spid="241"/>
                                        </p:tgtEl>
                                        <p:attrNameLst>
                                          <p:attrName>ppt_x</p:attrName>
                                        </p:attrNameLst>
                                      </p:cBhvr>
                                      <p:tavLst>
                                        <p:tav tm="0">
                                          <p:val>
                                            <p:strVal val="#ppt_x"/>
                                          </p:val>
                                        </p:tav>
                                        <p:tav tm="100000">
                                          <p:val>
                                            <p:strVal val="#ppt_x"/>
                                          </p:val>
                                        </p:tav>
                                      </p:tavLst>
                                    </p:anim>
                                    <p:anim calcmode="lin" valueType="num">
                                      <p:cBhvr>
                                        <p:cTn id="430" dur="500" fill="hold"/>
                                        <p:tgtEl>
                                          <p:spTgt spid="241"/>
                                        </p:tgtEl>
                                        <p:attrNameLst>
                                          <p:attrName>ppt_y</p:attrName>
                                        </p:attrNameLst>
                                      </p:cBhvr>
                                      <p:tavLst>
                                        <p:tav tm="0">
                                          <p:val>
                                            <p:strVal val="#ppt_y+.1"/>
                                          </p:val>
                                        </p:tav>
                                        <p:tav tm="100000">
                                          <p:val>
                                            <p:strVal val="#ppt_y"/>
                                          </p:val>
                                        </p:tav>
                                      </p:tavLst>
                                    </p:anim>
                                    <p:animRot by="21600000">
                                      <p:cBhvr>
                                        <p:cTn id="431" dur="500" fill="hold">
                                          <p:stCondLst>
                                            <p:cond delay="0"/>
                                          </p:stCondLst>
                                        </p:cTn>
                                        <p:tgtEl>
                                          <p:spTgt spid="241"/>
                                        </p:tgtEl>
                                        <p:attrNameLst>
                                          <p:attrName>r</p:attrName>
                                        </p:attrNameLst>
                                      </p:cBhvr>
                                    </p:animRot>
                                  </p:childTnLst>
                                </p:cTn>
                              </p:par>
                              <p:par>
                                <p:cTn id="432" presetID="42" presetClass="entr" presetSubtype="0" fill="hold" grpId="0" nodeType="withEffect">
                                  <p:stCondLst>
                                    <p:cond delay="3224"/>
                                  </p:stCondLst>
                                  <p:childTnLst>
                                    <p:set>
                                      <p:cBhvr>
                                        <p:cTn id="433" dur="1" fill="hold">
                                          <p:stCondLst>
                                            <p:cond delay="0"/>
                                          </p:stCondLst>
                                        </p:cTn>
                                        <p:tgtEl>
                                          <p:spTgt spid="242"/>
                                        </p:tgtEl>
                                        <p:attrNameLst>
                                          <p:attrName>style.visibility</p:attrName>
                                        </p:attrNameLst>
                                      </p:cBhvr>
                                      <p:to>
                                        <p:strVal val="visible"/>
                                      </p:to>
                                    </p:set>
                                    <p:animEffect transition="in" filter="fade">
                                      <p:cBhvr>
                                        <p:cTn id="434" dur="500"/>
                                        <p:tgtEl>
                                          <p:spTgt spid="242"/>
                                        </p:tgtEl>
                                      </p:cBhvr>
                                    </p:animEffect>
                                    <p:anim calcmode="lin" valueType="num">
                                      <p:cBhvr>
                                        <p:cTn id="435" dur="500" fill="hold"/>
                                        <p:tgtEl>
                                          <p:spTgt spid="242"/>
                                        </p:tgtEl>
                                        <p:attrNameLst>
                                          <p:attrName>ppt_x</p:attrName>
                                        </p:attrNameLst>
                                      </p:cBhvr>
                                      <p:tavLst>
                                        <p:tav tm="0">
                                          <p:val>
                                            <p:strVal val="#ppt_x"/>
                                          </p:val>
                                        </p:tav>
                                        <p:tav tm="100000">
                                          <p:val>
                                            <p:strVal val="#ppt_x"/>
                                          </p:val>
                                        </p:tav>
                                      </p:tavLst>
                                    </p:anim>
                                    <p:anim calcmode="lin" valueType="num">
                                      <p:cBhvr>
                                        <p:cTn id="436" dur="500" fill="hold"/>
                                        <p:tgtEl>
                                          <p:spTgt spid="242"/>
                                        </p:tgtEl>
                                        <p:attrNameLst>
                                          <p:attrName>ppt_y</p:attrName>
                                        </p:attrNameLst>
                                      </p:cBhvr>
                                      <p:tavLst>
                                        <p:tav tm="0">
                                          <p:val>
                                            <p:strVal val="#ppt_y+.1"/>
                                          </p:val>
                                        </p:tav>
                                        <p:tav tm="100000">
                                          <p:val>
                                            <p:strVal val="#ppt_y"/>
                                          </p:val>
                                        </p:tav>
                                      </p:tavLst>
                                    </p:anim>
                                    <p:animRot by="21600000">
                                      <p:cBhvr>
                                        <p:cTn id="437" dur="500" fill="hold">
                                          <p:stCondLst>
                                            <p:cond delay="0"/>
                                          </p:stCondLst>
                                        </p:cTn>
                                        <p:tgtEl>
                                          <p:spTgt spid="242"/>
                                        </p:tgtEl>
                                        <p:attrNameLst>
                                          <p:attrName>r</p:attrName>
                                        </p:attrNameLst>
                                      </p:cBhvr>
                                    </p:animRot>
                                  </p:childTnLst>
                                </p:cTn>
                              </p:par>
                              <p:par>
                                <p:cTn id="438" presetID="42" presetClass="entr" presetSubtype="0" fill="hold" grpId="0" nodeType="withEffect">
                                  <p:stCondLst>
                                    <p:cond delay="780"/>
                                  </p:stCondLst>
                                  <p:childTnLst>
                                    <p:set>
                                      <p:cBhvr>
                                        <p:cTn id="439" dur="1" fill="hold">
                                          <p:stCondLst>
                                            <p:cond delay="0"/>
                                          </p:stCondLst>
                                        </p:cTn>
                                        <p:tgtEl>
                                          <p:spTgt spid="243"/>
                                        </p:tgtEl>
                                        <p:attrNameLst>
                                          <p:attrName>style.visibility</p:attrName>
                                        </p:attrNameLst>
                                      </p:cBhvr>
                                      <p:to>
                                        <p:strVal val="visible"/>
                                      </p:to>
                                    </p:set>
                                    <p:animEffect transition="in" filter="fade">
                                      <p:cBhvr>
                                        <p:cTn id="440" dur="500"/>
                                        <p:tgtEl>
                                          <p:spTgt spid="243"/>
                                        </p:tgtEl>
                                      </p:cBhvr>
                                    </p:animEffect>
                                    <p:anim calcmode="lin" valueType="num">
                                      <p:cBhvr>
                                        <p:cTn id="441" dur="500" fill="hold"/>
                                        <p:tgtEl>
                                          <p:spTgt spid="243"/>
                                        </p:tgtEl>
                                        <p:attrNameLst>
                                          <p:attrName>ppt_x</p:attrName>
                                        </p:attrNameLst>
                                      </p:cBhvr>
                                      <p:tavLst>
                                        <p:tav tm="0">
                                          <p:val>
                                            <p:strVal val="#ppt_x"/>
                                          </p:val>
                                        </p:tav>
                                        <p:tav tm="100000">
                                          <p:val>
                                            <p:strVal val="#ppt_x"/>
                                          </p:val>
                                        </p:tav>
                                      </p:tavLst>
                                    </p:anim>
                                    <p:anim calcmode="lin" valueType="num">
                                      <p:cBhvr>
                                        <p:cTn id="442" dur="500" fill="hold"/>
                                        <p:tgtEl>
                                          <p:spTgt spid="243"/>
                                        </p:tgtEl>
                                        <p:attrNameLst>
                                          <p:attrName>ppt_y</p:attrName>
                                        </p:attrNameLst>
                                      </p:cBhvr>
                                      <p:tavLst>
                                        <p:tav tm="0">
                                          <p:val>
                                            <p:strVal val="#ppt_y+.1"/>
                                          </p:val>
                                        </p:tav>
                                        <p:tav tm="100000">
                                          <p:val>
                                            <p:strVal val="#ppt_y"/>
                                          </p:val>
                                        </p:tav>
                                      </p:tavLst>
                                    </p:anim>
                                    <p:animRot by="21600000">
                                      <p:cBhvr>
                                        <p:cTn id="443" dur="500" fill="hold">
                                          <p:stCondLst>
                                            <p:cond delay="0"/>
                                          </p:stCondLst>
                                        </p:cTn>
                                        <p:tgtEl>
                                          <p:spTgt spid="243"/>
                                        </p:tgtEl>
                                        <p:attrNameLst>
                                          <p:attrName>r</p:attrName>
                                        </p:attrNameLst>
                                      </p:cBhvr>
                                    </p:animRot>
                                  </p:childTnLst>
                                </p:cTn>
                              </p:par>
                              <p:par>
                                <p:cTn id="444" presetID="42" presetClass="entr" presetSubtype="0" fill="hold" grpId="0" nodeType="withEffect">
                                  <p:stCondLst>
                                    <p:cond delay="1017"/>
                                  </p:stCondLst>
                                  <p:childTnLst>
                                    <p:set>
                                      <p:cBhvr>
                                        <p:cTn id="445" dur="1" fill="hold">
                                          <p:stCondLst>
                                            <p:cond delay="0"/>
                                          </p:stCondLst>
                                        </p:cTn>
                                        <p:tgtEl>
                                          <p:spTgt spid="244"/>
                                        </p:tgtEl>
                                        <p:attrNameLst>
                                          <p:attrName>style.visibility</p:attrName>
                                        </p:attrNameLst>
                                      </p:cBhvr>
                                      <p:to>
                                        <p:strVal val="visible"/>
                                      </p:to>
                                    </p:set>
                                    <p:animEffect transition="in" filter="fade">
                                      <p:cBhvr>
                                        <p:cTn id="446" dur="500"/>
                                        <p:tgtEl>
                                          <p:spTgt spid="244"/>
                                        </p:tgtEl>
                                      </p:cBhvr>
                                    </p:animEffect>
                                    <p:anim calcmode="lin" valueType="num">
                                      <p:cBhvr>
                                        <p:cTn id="447" dur="500" fill="hold"/>
                                        <p:tgtEl>
                                          <p:spTgt spid="244"/>
                                        </p:tgtEl>
                                        <p:attrNameLst>
                                          <p:attrName>ppt_x</p:attrName>
                                        </p:attrNameLst>
                                      </p:cBhvr>
                                      <p:tavLst>
                                        <p:tav tm="0">
                                          <p:val>
                                            <p:strVal val="#ppt_x"/>
                                          </p:val>
                                        </p:tav>
                                        <p:tav tm="100000">
                                          <p:val>
                                            <p:strVal val="#ppt_x"/>
                                          </p:val>
                                        </p:tav>
                                      </p:tavLst>
                                    </p:anim>
                                    <p:anim calcmode="lin" valueType="num">
                                      <p:cBhvr>
                                        <p:cTn id="448" dur="500" fill="hold"/>
                                        <p:tgtEl>
                                          <p:spTgt spid="244"/>
                                        </p:tgtEl>
                                        <p:attrNameLst>
                                          <p:attrName>ppt_y</p:attrName>
                                        </p:attrNameLst>
                                      </p:cBhvr>
                                      <p:tavLst>
                                        <p:tav tm="0">
                                          <p:val>
                                            <p:strVal val="#ppt_y+.1"/>
                                          </p:val>
                                        </p:tav>
                                        <p:tav tm="100000">
                                          <p:val>
                                            <p:strVal val="#ppt_y"/>
                                          </p:val>
                                        </p:tav>
                                      </p:tavLst>
                                    </p:anim>
                                    <p:animRot by="21600000">
                                      <p:cBhvr>
                                        <p:cTn id="449" dur="500" fill="hold">
                                          <p:stCondLst>
                                            <p:cond delay="0"/>
                                          </p:stCondLst>
                                        </p:cTn>
                                        <p:tgtEl>
                                          <p:spTgt spid="244"/>
                                        </p:tgtEl>
                                        <p:attrNameLst>
                                          <p:attrName>r</p:attrName>
                                        </p:attrNameLst>
                                      </p:cBhvr>
                                    </p:animRot>
                                  </p:childTnLst>
                                </p:cTn>
                              </p:par>
                              <p:par>
                                <p:cTn id="450" presetID="47" presetClass="entr" presetSubtype="0" fill="hold" grpId="0" nodeType="withEffect">
                                  <p:stCondLst>
                                    <p:cond delay="2525"/>
                                  </p:stCondLst>
                                  <p:childTnLst>
                                    <p:set>
                                      <p:cBhvr>
                                        <p:cTn id="451" dur="1" fill="hold">
                                          <p:stCondLst>
                                            <p:cond delay="0"/>
                                          </p:stCondLst>
                                        </p:cTn>
                                        <p:tgtEl>
                                          <p:spTgt spid="245"/>
                                        </p:tgtEl>
                                        <p:attrNameLst>
                                          <p:attrName>style.visibility</p:attrName>
                                        </p:attrNameLst>
                                      </p:cBhvr>
                                      <p:to>
                                        <p:strVal val="visible"/>
                                      </p:to>
                                    </p:set>
                                    <p:animEffect transition="in" filter="fade">
                                      <p:cBhvr>
                                        <p:cTn id="452" dur="500"/>
                                        <p:tgtEl>
                                          <p:spTgt spid="245"/>
                                        </p:tgtEl>
                                      </p:cBhvr>
                                    </p:animEffect>
                                    <p:anim calcmode="lin" valueType="num">
                                      <p:cBhvr>
                                        <p:cTn id="453" dur="500" fill="hold"/>
                                        <p:tgtEl>
                                          <p:spTgt spid="245"/>
                                        </p:tgtEl>
                                        <p:attrNameLst>
                                          <p:attrName>ppt_x</p:attrName>
                                        </p:attrNameLst>
                                      </p:cBhvr>
                                      <p:tavLst>
                                        <p:tav tm="0">
                                          <p:val>
                                            <p:strVal val="#ppt_x"/>
                                          </p:val>
                                        </p:tav>
                                        <p:tav tm="100000">
                                          <p:val>
                                            <p:strVal val="#ppt_x"/>
                                          </p:val>
                                        </p:tav>
                                      </p:tavLst>
                                    </p:anim>
                                    <p:anim calcmode="lin" valueType="num">
                                      <p:cBhvr>
                                        <p:cTn id="454" dur="500" fill="hold"/>
                                        <p:tgtEl>
                                          <p:spTgt spid="245"/>
                                        </p:tgtEl>
                                        <p:attrNameLst>
                                          <p:attrName>ppt_y</p:attrName>
                                        </p:attrNameLst>
                                      </p:cBhvr>
                                      <p:tavLst>
                                        <p:tav tm="0">
                                          <p:val>
                                            <p:strVal val="#ppt_y-.1"/>
                                          </p:val>
                                        </p:tav>
                                        <p:tav tm="100000">
                                          <p:val>
                                            <p:strVal val="#ppt_y"/>
                                          </p:val>
                                        </p:tav>
                                      </p:tavLst>
                                    </p:anim>
                                    <p:animRot by="21600000">
                                      <p:cBhvr>
                                        <p:cTn id="455" dur="500" fill="hold">
                                          <p:stCondLst>
                                            <p:cond delay="0"/>
                                          </p:stCondLst>
                                        </p:cTn>
                                        <p:tgtEl>
                                          <p:spTgt spid="245"/>
                                        </p:tgtEl>
                                        <p:attrNameLst>
                                          <p:attrName>r</p:attrName>
                                        </p:attrNameLst>
                                      </p:cBhvr>
                                    </p:animRot>
                                  </p:childTnLst>
                                </p:cTn>
                              </p:par>
                              <p:par>
                                <p:cTn id="456" presetID="47" presetClass="entr" presetSubtype="0" fill="hold" grpId="0" nodeType="withEffect">
                                  <p:stCondLst>
                                    <p:cond delay="3532"/>
                                  </p:stCondLst>
                                  <p:childTnLst>
                                    <p:set>
                                      <p:cBhvr>
                                        <p:cTn id="457" dur="1" fill="hold">
                                          <p:stCondLst>
                                            <p:cond delay="0"/>
                                          </p:stCondLst>
                                        </p:cTn>
                                        <p:tgtEl>
                                          <p:spTgt spid="246"/>
                                        </p:tgtEl>
                                        <p:attrNameLst>
                                          <p:attrName>style.visibility</p:attrName>
                                        </p:attrNameLst>
                                      </p:cBhvr>
                                      <p:to>
                                        <p:strVal val="visible"/>
                                      </p:to>
                                    </p:set>
                                    <p:animEffect transition="in" filter="fade">
                                      <p:cBhvr>
                                        <p:cTn id="458" dur="500"/>
                                        <p:tgtEl>
                                          <p:spTgt spid="246"/>
                                        </p:tgtEl>
                                      </p:cBhvr>
                                    </p:animEffect>
                                    <p:anim calcmode="lin" valueType="num">
                                      <p:cBhvr>
                                        <p:cTn id="459" dur="500" fill="hold"/>
                                        <p:tgtEl>
                                          <p:spTgt spid="246"/>
                                        </p:tgtEl>
                                        <p:attrNameLst>
                                          <p:attrName>ppt_x</p:attrName>
                                        </p:attrNameLst>
                                      </p:cBhvr>
                                      <p:tavLst>
                                        <p:tav tm="0">
                                          <p:val>
                                            <p:strVal val="#ppt_x"/>
                                          </p:val>
                                        </p:tav>
                                        <p:tav tm="100000">
                                          <p:val>
                                            <p:strVal val="#ppt_x"/>
                                          </p:val>
                                        </p:tav>
                                      </p:tavLst>
                                    </p:anim>
                                    <p:anim calcmode="lin" valueType="num">
                                      <p:cBhvr>
                                        <p:cTn id="460" dur="500" fill="hold"/>
                                        <p:tgtEl>
                                          <p:spTgt spid="246"/>
                                        </p:tgtEl>
                                        <p:attrNameLst>
                                          <p:attrName>ppt_y</p:attrName>
                                        </p:attrNameLst>
                                      </p:cBhvr>
                                      <p:tavLst>
                                        <p:tav tm="0">
                                          <p:val>
                                            <p:strVal val="#ppt_y-.1"/>
                                          </p:val>
                                        </p:tav>
                                        <p:tav tm="100000">
                                          <p:val>
                                            <p:strVal val="#ppt_y"/>
                                          </p:val>
                                        </p:tav>
                                      </p:tavLst>
                                    </p:anim>
                                    <p:animRot by="21600000">
                                      <p:cBhvr>
                                        <p:cTn id="461" dur="500" fill="hold">
                                          <p:stCondLst>
                                            <p:cond delay="0"/>
                                          </p:stCondLst>
                                        </p:cTn>
                                        <p:tgtEl>
                                          <p:spTgt spid="246"/>
                                        </p:tgtEl>
                                        <p:attrNameLst>
                                          <p:attrName>r</p:attrName>
                                        </p:attrNameLst>
                                      </p:cBhvr>
                                    </p:animRot>
                                  </p:childTnLst>
                                </p:cTn>
                              </p:par>
                              <p:par>
                                <p:cTn id="462" presetID="42" presetClass="entr" presetSubtype="0" fill="hold" grpId="0" nodeType="withEffect">
                                  <p:stCondLst>
                                    <p:cond delay="2357"/>
                                  </p:stCondLst>
                                  <p:childTnLst>
                                    <p:set>
                                      <p:cBhvr>
                                        <p:cTn id="463" dur="1" fill="hold">
                                          <p:stCondLst>
                                            <p:cond delay="0"/>
                                          </p:stCondLst>
                                        </p:cTn>
                                        <p:tgtEl>
                                          <p:spTgt spid="247"/>
                                        </p:tgtEl>
                                        <p:attrNameLst>
                                          <p:attrName>style.visibility</p:attrName>
                                        </p:attrNameLst>
                                      </p:cBhvr>
                                      <p:to>
                                        <p:strVal val="visible"/>
                                      </p:to>
                                    </p:set>
                                    <p:animEffect transition="in" filter="fade">
                                      <p:cBhvr>
                                        <p:cTn id="464" dur="500"/>
                                        <p:tgtEl>
                                          <p:spTgt spid="247"/>
                                        </p:tgtEl>
                                      </p:cBhvr>
                                    </p:animEffect>
                                    <p:anim calcmode="lin" valueType="num">
                                      <p:cBhvr>
                                        <p:cTn id="465" dur="500" fill="hold"/>
                                        <p:tgtEl>
                                          <p:spTgt spid="247"/>
                                        </p:tgtEl>
                                        <p:attrNameLst>
                                          <p:attrName>ppt_x</p:attrName>
                                        </p:attrNameLst>
                                      </p:cBhvr>
                                      <p:tavLst>
                                        <p:tav tm="0">
                                          <p:val>
                                            <p:strVal val="#ppt_x"/>
                                          </p:val>
                                        </p:tav>
                                        <p:tav tm="100000">
                                          <p:val>
                                            <p:strVal val="#ppt_x"/>
                                          </p:val>
                                        </p:tav>
                                      </p:tavLst>
                                    </p:anim>
                                    <p:anim calcmode="lin" valueType="num">
                                      <p:cBhvr>
                                        <p:cTn id="466" dur="500" fill="hold"/>
                                        <p:tgtEl>
                                          <p:spTgt spid="247"/>
                                        </p:tgtEl>
                                        <p:attrNameLst>
                                          <p:attrName>ppt_y</p:attrName>
                                        </p:attrNameLst>
                                      </p:cBhvr>
                                      <p:tavLst>
                                        <p:tav tm="0">
                                          <p:val>
                                            <p:strVal val="#ppt_y+.1"/>
                                          </p:val>
                                        </p:tav>
                                        <p:tav tm="100000">
                                          <p:val>
                                            <p:strVal val="#ppt_y"/>
                                          </p:val>
                                        </p:tav>
                                      </p:tavLst>
                                    </p:anim>
                                    <p:animRot by="21600000">
                                      <p:cBhvr>
                                        <p:cTn id="467" dur="500" fill="hold">
                                          <p:stCondLst>
                                            <p:cond delay="0"/>
                                          </p:stCondLst>
                                        </p:cTn>
                                        <p:tgtEl>
                                          <p:spTgt spid="247"/>
                                        </p:tgtEl>
                                        <p:attrNameLst>
                                          <p:attrName>r</p:attrName>
                                        </p:attrNameLst>
                                      </p:cBhvr>
                                    </p:animRot>
                                  </p:childTnLst>
                                </p:cTn>
                              </p:par>
                              <p:par>
                                <p:cTn id="468" presetID="42" presetClass="entr" presetSubtype="0" fill="hold" grpId="0" nodeType="withEffect">
                                  <p:stCondLst>
                                    <p:cond delay="33"/>
                                  </p:stCondLst>
                                  <p:childTnLst>
                                    <p:set>
                                      <p:cBhvr>
                                        <p:cTn id="469" dur="1" fill="hold">
                                          <p:stCondLst>
                                            <p:cond delay="0"/>
                                          </p:stCondLst>
                                        </p:cTn>
                                        <p:tgtEl>
                                          <p:spTgt spid="248"/>
                                        </p:tgtEl>
                                        <p:attrNameLst>
                                          <p:attrName>style.visibility</p:attrName>
                                        </p:attrNameLst>
                                      </p:cBhvr>
                                      <p:to>
                                        <p:strVal val="visible"/>
                                      </p:to>
                                    </p:set>
                                    <p:animEffect transition="in" filter="fade">
                                      <p:cBhvr>
                                        <p:cTn id="470" dur="500"/>
                                        <p:tgtEl>
                                          <p:spTgt spid="248"/>
                                        </p:tgtEl>
                                      </p:cBhvr>
                                    </p:animEffect>
                                    <p:anim calcmode="lin" valueType="num">
                                      <p:cBhvr>
                                        <p:cTn id="471" dur="500" fill="hold"/>
                                        <p:tgtEl>
                                          <p:spTgt spid="248"/>
                                        </p:tgtEl>
                                        <p:attrNameLst>
                                          <p:attrName>ppt_x</p:attrName>
                                        </p:attrNameLst>
                                      </p:cBhvr>
                                      <p:tavLst>
                                        <p:tav tm="0">
                                          <p:val>
                                            <p:strVal val="#ppt_x"/>
                                          </p:val>
                                        </p:tav>
                                        <p:tav tm="100000">
                                          <p:val>
                                            <p:strVal val="#ppt_x"/>
                                          </p:val>
                                        </p:tav>
                                      </p:tavLst>
                                    </p:anim>
                                    <p:anim calcmode="lin" valueType="num">
                                      <p:cBhvr>
                                        <p:cTn id="472" dur="500" fill="hold"/>
                                        <p:tgtEl>
                                          <p:spTgt spid="248"/>
                                        </p:tgtEl>
                                        <p:attrNameLst>
                                          <p:attrName>ppt_y</p:attrName>
                                        </p:attrNameLst>
                                      </p:cBhvr>
                                      <p:tavLst>
                                        <p:tav tm="0">
                                          <p:val>
                                            <p:strVal val="#ppt_y+.1"/>
                                          </p:val>
                                        </p:tav>
                                        <p:tav tm="100000">
                                          <p:val>
                                            <p:strVal val="#ppt_y"/>
                                          </p:val>
                                        </p:tav>
                                      </p:tavLst>
                                    </p:anim>
                                    <p:animRot by="21600000">
                                      <p:cBhvr>
                                        <p:cTn id="473" dur="500" fill="hold">
                                          <p:stCondLst>
                                            <p:cond delay="0"/>
                                          </p:stCondLst>
                                        </p:cTn>
                                        <p:tgtEl>
                                          <p:spTgt spid="248"/>
                                        </p:tgtEl>
                                        <p:attrNameLst>
                                          <p:attrName>r</p:attrName>
                                        </p:attrNameLst>
                                      </p:cBhvr>
                                    </p:animRot>
                                  </p:childTnLst>
                                </p:cTn>
                              </p:par>
                              <p:par>
                                <p:cTn id="474" presetID="47" presetClass="entr" presetSubtype="0" fill="hold" grpId="0" nodeType="withEffect">
                                  <p:stCondLst>
                                    <p:cond delay="489"/>
                                  </p:stCondLst>
                                  <p:childTnLst>
                                    <p:set>
                                      <p:cBhvr>
                                        <p:cTn id="475" dur="1" fill="hold">
                                          <p:stCondLst>
                                            <p:cond delay="0"/>
                                          </p:stCondLst>
                                        </p:cTn>
                                        <p:tgtEl>
                                          <p:spTgt spid="249"/>
                                        </p:tgtEl>
                                        <p:attrNameLst>
                                          <p:attrName>style.visibility</p:attrName>
                                        </p:attrNameLst>
                                      </p:cBhvr>
                                      <p:to>
                                        <p:strVal val="visible"/>
                                      </p:to>
                                    </p:set>
                                    <p:animEffect transition="in" filter="fade">
                                      <p:cBhvr>
                                        <p:cTn id="476" dur="500"/>
                                        <p:tgtEl>
                                          <p:spTgt spid="249"/>
                                        </p:tgtEl>
                                      </p:cBhvr>
                                    </p:animEffect>
                                    <p:anim calcmode="lin" valueType="num">
                                      <p:cBhvr>
                                        <p:cTn id="477" dur="500" fill="hold"/>
                                        <p:tgtEl>
                                          <p:spTgt spid="249"/>
                                        </p:tgtEl>
                                        <p:attrNameLst>
                                          <p:attrName>ppt_x</p:attrName>
                                        </p:attrNameLst>
                                      </p:cBhvr>
                                      <p:tavLst>
                                        <p:tav tm="0">
                                          <p:val>
                                            <p:strVal val="#ppt_x"/>
                                          </p:val>
                                        </p:tav>
                                        <p:tav tm="100000">
                                          <p:val>
                                            <p:strVal val="#ppt_x"/>
                                          </p:val>
                                        </p:tav>
                                      </p:tavLst>
                                    </p:anim>
                                    <p:anim calcmode="lin" valueType="num">
                                      <p:cBhvr>
                                        <p:cTn id="478" dur="500" fill="hold"/>
                                        <p:tgtEl>
                                          <p:spTgt spid="249"/>
                                        </p:tgtEl>
                                        <p:attrNameLst>
                                          <p:attrName>ppt_y</p:attrName>
                                        </p:attrNameLst>
                                      </p:cBhvr>
                                      <p:tavLst>
                                        <p:tav tm="0">
                                          <p:val>
                                            <p:strVal val="#ppt_y-.1"/>
                                          </p:val>
                                        </p:tav>
                                        <p:tav tm="100000">
                                          <p:val>
                                            <p:strVal val="#ppt_y"/>
                                          </p:val>
                                        </p:tav>
                                      </p:tavLst>
                                    </p:anim>
                                    <p:animRot by="21600000">
                                      <p:cBhvr>
                                        <p:cTn id="479" dur="500" fill="hold">
                                          <p:stCondLst>
                                            <p:cond delay="0"/>
                                          </p:stCondLst>
                                        </p:cTn>
                                        <p:tgtEl>
                                          <p:spTgt spid="249"/>
                                        </p:tgtEl>
                                        <p:attrNameLst>
                                          <p:attrName>r</p:attrName>
                                        </p:attrNameLst>
                                      </p:cBhvr>
                                    </p:animRot>
                                  </p:childTnLst>
                                </p:cTn>
                              </p:par>
                              <p:par>
                                <p:cTn id="480" presetID="42" presetClass="entr" presetSubtype="0" fill="hold" grpId="0" nodeType="withEffect">
                                  <p:stCondLst>
                                    <p:cond delay="859"/>
                                  </p:stCondLst>
                                  <p:childTnLst>
                                    <p:set>
                                      <p:cBhvr>
                                        <p:cTn id="481" dur="1" fill="hold">
                                          <p:stCondLst>
                                            <p:cond delay="0"/>
                                          </p:stCondLst>
                                        </p:cTn>
                                        <p:tgtEl>
                                          <p:spTgt spid="250"/>
                                        </p:tgtEl>
                                        <p:attrNameLst>
                                          <p:attrName>style.visibility</p:attrName>
                                        </p:attrNameLst>
                                      </p:cBhvr>
                                      <p:to>
                                        <p:strVal val="visible"/>
                                      </p:to>
                                    </p:set>
                                    <p:animEffect transition="in" filter="fade">
                                      <p:cBhvr>
                                        <p:cTn id="482" dur="500"/>
                                        <p:tgtEl>
                                          <p:spTgt spid="250"/>
                                        </p:tgtEl>
                                      </p:cBhvr>
                                    </p:animEffect>
                                    <p:anim calcmode="lin" valueType="num">
                                      <p:cBhvr>
                                        <p:cTn id="483" dur="500" fill="hold"/>
                                        <p:tgtEl>
                                          <p:spTgt spid="250"/>
                                        </p:tgtEl>
                                        <p:attrNameLst>
                                          <p:attrName>ppt_x</p:attrName>
                                        </p:attrNameLst>
                                      </p:cBhvr>
                                      <p:tavLst>
                                        <p:tav tm="0">
                                          <p:val>
                                            <p:strVal val="#ppt_x"/>
                                          </p:val>
                                        </p:tav>
                                        <p:tav tm="100000">
                                          <p:val>
                                            <p:strVal val="#ppt_x"/>
                                          </p:val>
                                        </p:tav>
                                      </p:tavLst>
                                    </p:anim>
                                    <p:anim calcmode="lin" valueType="num">
                                      <p:cBhvr>
                                        <p:cTn id="484" dur="500" fill="hold"/>
                                        <p:tgtEl>
                                          <p:spTgt spid="250"/>
                                        </p:tgtEl>
                                        <p:attrNameLst>
                                          <p:attrName>ppt_y</p:attrName>
                                        </p:attrNameLst>
                                      </p:cBhvr>
                                      <p:tavLst>
                                        <p:tav tm="0">
                                          <p:val>
                                            <p:strVal val="#ppt_y+.1"/>
                                          </p:val>
                                        </p:tav>
                                        <p:tav tm="100000">
                                          <p:val>
                                            <p:strVal val="#ppt_y"/>
                                          </p:val>
                                        </p:tav>
                                      </p:tavLst>
                                    </p:anim>
                                    <p:animRot by="21600000">
                                      <p:cBhvr>
                                        <p:cTn id="485" dur="500" fill="hold">
                                          <p:stCondLst>
                                            <p:cond delay="0"/>
                                          </p:stCondLst>
                                        </p:cTn>
                                        <p:tgtEl>
                                          <p:spTgt spid="250"/>
                                        </p:tgtEl>
                                        <p:attrNameLst>
                                          <p:attrName>r</p:attrName>
                                        </p:attrNameLst>
                                      </p:cBhvr>
                                    </p:animRot>
                                  </p:childTnLst>
                                </p:cTn>
                              </p:par>
                              <p:par>
                                <p:cTn id="486" presetID="42" presetClass="entr" presetSubtype="0" fill="hold" grpId="0" nodeType="withEffect">
                                  <p:stCondLst>
                                    <p:cond delay="2975"/>
                                  </p:stCondLst>
                                  <p:childTnLst>
                                    <p:set>
                                      <p:cBhvr>
                                        <p:cTn id="487" dur="1" fill="hold">
                                          <p:stCondLst>
                                            <p:cond delay="0"/>
                                          </p:stCondLst>
                                        </p:cTn>
                                        <p:tgtEl>
                                          <p:spTgt spid="251"/>
                                        </p:tgtEl>
                                        <p:attrNameLst>
                                          <p:attrName>style.visibility</p:attrName>
                                        </p:attrNameLst>
                                      </p:cBhvr>
                                      <p:to>
                                        <p:strVal val="visible"/>
                                      </p:to>
                                    </p:set>
                                    <p:animEffect transition="in" filter="fade">
                                      <p:cBhvr>
                                        <p:cTn id="488" dur="500"/>
                                        <p:tgtEl>
                                          <p:spTgt spid="251"/>
                                        </p:tgtEl>
                                      </p:cBhvr>
                                    </p:animEffect>
                                    <p:anim calcmode="lin" valueType="num">
                                      <p:cBhvr>
                                        <p:cTn id="489" dur="500" fill="hold"/>
                                        <p:tgtEl>
                                          <p:spTgt spid="251"/>
                                        </p:tgtEl>
                                        <p:attrNameLst>
                                          <p:attrName>ppt_x</p:attrName>
                                        </p:attrNameLst>
                                      </p:cBhvr>
                                      <p:tavLst>
                                        <p:tav tm="0">
                                          <p:val>
                                            <p:strVal val="#ppt_x"/>
                                          </p:val>
                                        </p:tav>
                                        <p:tav tm="100000">
                                          <p:val>
                                            <p:strVal val="#ppt_x"/>
                                          </p:val>
                                        </p:tav>
                                      </p:tavLst>
                                    </p:anim>
                                    <p:anim calcmode="lin" valueType="num">
                                      <p:cBhvr>
                                        <p:cTn id="490" dur="500" fill="hold"/>
                                        <p:tgtEl>
                                          <p:spTgt spid="251"/>
                                        </p:tgtEl>
                                        <p:attrNameLst>
                                          <p:attrName>ppt_y</p:attrName>
                                        </p:attrNameLst>
                                      </p:cBhvr>
                                      <p:tavLst>
                                        <p:tav tm="0">
                                          <p:val>
                                            <p:strVal val="#ppt_y+.1"/>
                                          </p:val>
                                        </p:tav>
                                        <p:tav tm="100000">
                                          <p:val>
                                            <p:strVal val="#ppt_y"/>
                                          </p:val>
                                        </p:tav>
                                      </p:tavLst>
                                    </p:anim>
                                    <p:animRot by="21600000">
                                      <p:cBhvr>
                                        <p:cTn id="491" dur="500" fill="hold">
                                          <p:stCondLst>
                                            <p:cond delay="0"/>
                                          </p:stCondLst>
                                        </p:cTn>
                                        <p:tgtEl>
                                          <p:spTgt spid="251"/>
                                        </p:tgtEl>
                                        <p:attrNameLst>
                                          <p:attrName>r</p:attrName>
                                        </p:attrNameLst>
                                      </p:cBhvr>
                                    </p:animRot>
                                  </p:childTnLst>
                                </p:cTn>
                              </p:par>
                              <p:par>
                                <p:cTn id="492" presetID="42" presetClass="entr" presetSubtype="0" fill="hold" grpId="0" nodeType="withEffect">
                                  <p:stCondLst>
                                    <p:cond delay="1632"/>
                                  </p:stCondLst>
                                  <p:childTnLst>
                                    <p:set>
                                      <p:cBhvr>
                                        <p:cTn id="493" dur="1" fill="hold">
                                          <p:stCondLst>
                                            <p:cond delay="0"/>
                                          </p:stCondLst>
                                        </p:cTn>
                                        <p:tgtEl>
                                          <p:spTgt spid="252"/>
                                        </p:tgtEl>
                                        <p:attrNameLst>
                                          <p:attrName>style.visibility</p:attrName>
                                        </p:attrNameLst>
                                      </p:cBhvr>
                                      <p:to>
                                        <p:strVal val="visible"/>
                                      </p:to>
                                    </p:set>
                                    <p:animEffect transition="in" filter="fade">
                                      <p:cBhvr>
                                        <p:cTn id="494" dur="500"/>
                                        <p:tgtEl>
                                          <p:spTgt spid="252"/>
                                        </p:tgtEl>
                                      </p:cBhvr>
                                    </p:animEffect>
                                    <p:anim calcmode="lin" valueType="num">
                                      <p:cBhvr>
                                        <p:cTn id="495" dur="500" fill="hold"/>
                                        <p:tgtEl>
                                          <p:spTgt spid="252"/>
                                        </p:tgtEl>
                                        <p:attrNameLst>
                                          <p:attrName>ppt_x</p:attrName>
                                        </p:attrNameLst>
                                      </p:cBhvr>
                                      <p:tavLst>
                                        <p:tav tm="0">
                                          <p:val>
                                            <p:strVal val="#ppt_x"/>
                                          </p:val>
                                        </p:tav>
                                        <p:tav tm="100000">
                                          <p:val>
                                            <p:strVal val="#ppt_x"/>
                                          </p:val>
                                        </p:tav>
                                      </p:tavLst>
                                    </p:anim>
                                    <p:anim calcmode="lin" valueType="num">
                                      <p:cBhvr>
                                        <p:cTn id="496" dur="500" fill="hold"/>
                                        <p:tgtEl>
                                          <p:spTgt spid="252"/>
                                        </p:tgtEl>
                                        <p:attrNameLst>
                                          <p:attrName>ppt_y</p:attrName>
                                        </p:attrNameLst>
                                      </p:cBhvr>
                                      <p:tavLst>
                                        <p:tav tm="0">
                                          <p:val>
                                            <p:strVal val="#ppt_y+.1"/>
                                          </p:val>
                                        </p:tav>
                                        <p:tav tm="100000">
                                          <p:val>
                                            <p:strVal val="#ppt_y"/>
                                          </p:val>
                                        </p:tav>
                                      </p:tavLst>
                                    </p:anim>
                                    <p:animRot by="21600000">
                                      <p:cBhvr>
                                        <p:cTn id="497" dur="500" fill="hold">
                                          <p:stCondLst>
                                            <p:cond delay="0"/>
                                          </p:stCondLst>
                                        </p:cTn>
                                        <p:tgtEl>
                                          <p:spTgt spid="252"/>
                                        </p:tgtEl>
                                        <p:attrNameLst>
                                          <p:attrName>r</p:attrName>
                                        </p:attrNameLst>
                                      </p:cBhvr>
                                    </p:animRot>
                                  </p:childTnLst>
                                </p:cTn>
                              </p:par>
                              <p:par>
                                <p:cTn id="498" presetID="47" presetClass="entr" presetSubtype="0" fill="hold" grpId="0" nodeType="withEffect">
                                  <p:stCondLst>
                                    <p:cond delay="1580"/>
                                  </p:stCondLst>
                                  <p:childTnLst>
                                    <p:set>
                                      <p:cBhvr>
                                        <p:cTn id="499" dur="1" fill="hold">
                                          <p:stCondLst>
                                            <p:cond delay="0"/>
                                          </p:stCondLst>
                                        </p:cTn>
                                        <p:tgtEl>
                                          <p:spTgt spid="253"/>
                                        </p:tgtEl>
                                        <p:attrNameLst>
                                          <p:attrName>style.visibility</p:attrName>
                                        </p:attrNameLst>
                                      </p:cBhvr>
                                      <p:to>
                                        <p:strVal val="visible"/>
                                      </p:to>
                                    </p:set>
                                    <p:animEffect transition="in" filter="fade">
                                      <p:cBhvr>
                                        <p:cTn id="500" dur="500"/>
                                        <p:tgtEl>
                                          <p:spTgt spid="253"/>
                                        </p:tgtEl>
                                      </p:cBhvr>
                                    </p:animEffect>
                                    <p:anim calcmode="lin" valueType="num">
                                      <p:cBhvr>
                                        <p:cTn id="501" dur="500" fill="hold"/>
                                        <p:tgtEl>
                                          <p:spTgt spid="253"/>
                                        </p:tgtEl>
                                        <p:attrNameLst>
                                          <p:attrName>ppt_x</p:attrName>
                                        </p:attrNameLst>
                                      </p:cBhvr>
                                      <p:tavLst>
                                        <p:tav tm="0">
                                          <p:val>
                                            <p:strVal val="#ppt_x"/>
                                          </p:val>
                                        </p:tav>
                                        <p:tav tm="100000">
                                          <p:val>
                                            <p:strVal val="#ppt_x"/>
                                          </p:val>
                                        </p:tav>
                                      </p:tavLst>
                                    </p:anim>
                                    <p:anim calcmode="lin" valueType="num">
                                      <p:cBhvr>
                                        <p:cTn id="502" dur="500" fill="hold"/>
                                        <p:tgtEl>
                                          <p:spTgt spid="253"/>
                                        </p:tgtEl>
                                        <p:attrNameLst>
                                          <p:attrName>ppt_y</p:attrName>
                                        </p:attrNameLst>
                                      </p:cBhvr>
                                      <p:tavLst>
                                        <p:tav tm="0">
                                          <p:val>
                                            <p:strVal val="#ppt_y-.1"/>
                                          </p:val>
                                        </p:tav>
                                        <p:tav tm="100000">
                                          <p:val>
                                            <p:strVal val="#ppt_y"/>
                                          </p:val>
                                        </p:tav>
                                      </p:tavLst>
                                    </p:anim>
                                    <p:animRot by="21600000">
                                      <p:cBhvr>
                                        <p:cTn id="503" dur="500" fill="hold">
                                          <p:stCondLst>
                                            <p:cond delay="0"/>
                                          </p:stCondLst>
                                        </p:cTn>
                                        <p:tgtEl>
                                          <p:spTgt spid="253"/>
                                        </p:tgtEl>
                                        <p:attrNameLst>
                                          <p:attrName>r</p:attrName>
                                        </p:attrNameLst>
                                      </p:cBhvr>
                                    </p:animRot>
                                  </p:childTnLst>
                                </p:cTn>
                              </p:par>
                              <p:par>
                                <p:cTn id="504" presetID="42" presetClass="entr" presetSubtype="0" fill="hold" grpId="0" nodeType="withEffect">
                                  <p:stCondLst>
                                    <p:cond delay="1164"/>
                                  </p:stCondLst>
                                  <p:childTnLst>
                                    <p:set>
                                      <p:cBhvr>
                                        <p:cTn id="505" dur="1" fill="hold">
                                          <p:stCondLst>
                                            <p:cond delay="0"/>
                                          </p:stCondLst>
                                        </p:cTn>
                                        <p:tgtEl>
                                          <p:spTgt spid="254"/>
                                        </p:tgtEl>
                                        <p:attrNameLst>
                                          <p:attrName>style.visibility</p:attrName>
                                        </p:attrNameLst>
                                      </p:cBhvr>
                                      <p:to>
                                        <p:strVal val="visible"/>
                                      </p:to>
                                    </p:set>
                                    <p:animEffect transition="in" filter="fade">
                                      <p:cBhvr>
                                        <p:cTn id="506" dur="500"/>
                                        <p:tgtEl>
                                          <p:spTgt spid="254"/>
                                        </p:tgtEl>
                                      </p:cBhvr>
                                    </p:animEffect>
                                    <p:anim calcmode="lin" valueType="num">
                                      <p:cBhvr>
                                        <p:cTn id="507" dur="500" fill="hold"/>
                                        <p:tgtEl>
                                          <p:spTgt spid="254"/>
                                        </p:tgtEl>
                                        <p:attrNameLst>
                                          <p:attrName>ppt_x</p:attrName>
                                        </p:attrNameLst>
                                      </p:cBhvr>
                                      <p:tavLst>
                                        <p:tav tm="0">
                                          <p:val>
                                            <p:strVal val="#ppt_x"/>
                                          </p:val>
                                        </p:tav>
                                        <p:tav tm="100000">
                                          <p:val>
                                            <p:strVal val="#ppt_x"/>
                                          </p:val>
                                        </p:tav>
                                      </p:tavLst>
                                    </p:anim>
                                    <p:anim calcmode="lin" valueType="num">
                                      <p:cBhvr>
                                        <p:cTn id="508" dur="500" fill="hold"/>
                                        <p:tgtEl>
                                          <p:spTgt spid="254"/>
                                        </p:tgtEl>
                                        <p:attrNameLst>
                                          <p:attrName>ppt_y</p:attrName>
                                        </p:attrNameLst>
                                      </p:cBhvr>
                                      <p:tavLst>
                                        <p:tav tm="0">
                                          <p:val>
                                            <p:strVal val="#ppt_y+.1"/>
                                          </p:val>
                                        </p:tav>
                                        <p:tav tm="100000">
                                          <p:val>
                                            <p:strVal val="#ppt_y"/>
                                          </p:val>
                                        </p:tav>
                                      </p:tavLst>
                                    </p:anim>
                                    <p:animRot by="21600000">
                                      <p:cBhvr>
                                        <p:cTn id="509" dur="500" fill="hold">
                                          <p:stCondLst>
                                            <p:cond delay="0"/>
                                          </p:stCondLst>
                                        </p:cTn>
                                        <p:tgtEl>
                                          <p:spTgt spid="254"/>
                                        </p:tgtEl>
                                        <p:attrNameLst>
                                          <p:attrName>r</p:attrName>
                                        </p:attrNameLst>
                                      </p:cBhvr>
                                    </p:animRot>
                                  </p:childTnLst>
                                </p:cTn>
                              </p:par>
                              <p:par>
                                <p:cTn id="510" presetID="42" presetClass="entr" presetSubtype="0" fill="hold" grpId="0" nodeType="withEffect">
                                  <p:stCondLst>
                                    <p:cond delay="2567"/>
                                  </p:stCondLst>
                                  <p:childTnLst>
                                    <p:set>
                                      <p:cBhvr>
                                        <p:cTn id="511" dur="1" fill="hold">
                                          <p:stCondLst>
                                            <p:cond delay="0"/>
                                          </p:stCondLst>
                                        </p:cTn>
                                        <p:tgtEl>
                                          <p:spTgt spid="255"/>
                                        </p:tgtEl>
                                        <p:attrNameLst>
                                          <p:attrName>style.visibility</p:attrName>
                                        </p:attrNameLst>
                                      </p:cBhvr>
                                      <p:to>
                                        <p:strVal val="visible"/>
                                      </p:to>
                                    </p:set>
                                    <p:animEffect transition="in" filter="fade">
                                      <p:cBhvr>
                                        <p:cTn id="512" dur="500"/>
                                        <p:tgtEl>
                                          <p:spTgt spid="255"/>
                                        </p:tgtEl>
                                      </p:cBhvr>
                                    </p:animEffect>
                                    <p:anim calcmode="lin" valueType="num">
                                      <p:cBhvr>
                                        <p:cTn id="513" dur="500" fill="hold"/>
                                        <p:tgtEl>
                                          <p:spTgt spid="255"/>
                                        </p:tgtEl>
                                        <p:attrNameLst>
                                          <p:attrName>ppt_x</p:attrName>
                                        </p:attrNameLst>
                                      </p:cBhvr>
                                      <p:tavLst>
                                        <p:tav tm="0">
                                          <p:val>
                                            <p:strVal val="#ppt_x"/>
                                          </p:val>
                                        </p:tav>
                                        <p:tav tm="100000">
                                          <p:val>
                                            <p:strVal val="#ppt_x"/>
                                          </p:val>
                                        </p:tav>
                                      </p:tavLst>
                                    </p:anim>
                                    <p:anim calcmode="lin" valueType="num">
                                      <p:cBhvr>
                                        <p:cTn id="514" dur="500" fill="hold"/>
                                        <p:tgtEl>
                                          <p:spTgt spid="255"/>
                                        </p:tgtEl>
                                        <p:attrNameLst>
                                          <p:attrName>ppt_y</p:attrName>
                                        </p:attrNameLst>
                                      </p:cBhvr>
                                      <p:tavLst>
                                        <p:tav tm="0">
                                          <p:val>
                                            <p:strVal val="#ppt_y+.1"/>
                                          </p:val>
                                        </p:tav>
                                        <p:tav tm="100000">
                                          <p:val>
                                            <p:strVal val="#ppt_y"/>
                                          </p:val>
                                        </p:tav>
                                      </p:tavLst>
                                    </p:anim>
                                    <p:animRot by="21600000">
                                      <p:cBhvr>
                                        <p:cTn id="515" dur="500" fill="hold">
                                          <p:stCondLst>
                                            <p:cond delay="0"/>
                                          </p:stCondLst>
                                        </p:cTn>
                                        <p:tgtEl>
                                          <p:spTgt spid="255"/>
                                        </p:tgtEl>
                                        <p:attrNameLst>
                                          <p:attrName>r</p:attrName>
                                        </p:attrNameLst>
                                      </p:cBhvr>
                                    </p:animRot>
                                  </p:childTnLst>
                                </p:cTn>
                              </p:par>
                              <p:par>
                                <p:cTn id="516" presetID="47" presetClass="entr" presetSubtype="0" fill="hold" grpId="0" nodeType="withEffect">
                                  <p:stCondLst>
                                    <p:cond delay="2578"/>
                                  </p:stCondLst>
                                  <p:childTnLst>
                                    <p:set>
                                      <p:cBhvr>
                                        <p:cTn id="517" dur="1" fill="hold">
                                          <p:stCondLst>
                                            <p:cond delay="0"/>
                                          </p:stCondLst>
                                        </p:cTn>
                                        <p:tgtEl>
                                          <p:spTgt spid="256"/>
                                        </p:tgtEl>
                                        <p:attrNameLst>
                                          <p:attrName>style.visibility</p:attrName>
                                        </p:attrNameLst>
                                      </p:cBhvr>
                                      <p:to>
                                        <p:strVal val="visible"/>
                                      </p:to>
                                    </p:set>
                                    <p:animEffect transition="in" filter="fade">
                                      <p:cBhvr>
                                        <p:cTn id="518" dur="500"/>
                                        <p:tgtEl>
                                          <p:spTgt spid="256"/>
                                        </p:tgtEl>
                                      </p:cBhvr>
                                    </p:animEffect>
                                    <p:anim calcmode="lin" valueType="num">
                                      <p:cBhvr>
                                        <p:cTn id="519" dur="500" fill="hold"/>
                                        <p:tgtEl>
                                          <p:spTgt spid="256"/>
                                        </p:tgtEl>
                                        <p:attrNameLst>
                                          <p:attrName>ppt_x</p:attrName>
                                        </p:attrNameLst>
                                      </p:cBhvr>
                                      <p:tavLst>
                                        <p:tav tm="0">
                                          <p:val>
                                            <p:strVal val="#ppt_x"/>
                                          </p:val>
                                        </p:tav>
                                        <p:tav tm="100000">
                                          <p:val>
                                            <p:strVal val="#ppt_x"/>
                                          </p:val>
                                        </p:tav>
                                      </p:tavLst>
                                    </p:anim>
                                    <p:anim calcmode="lin" valueType="num">
                                      <p:cBhvr>
                                        <p:cTn id="520" dur="500" fill="hold"/>
                                        <p:tgtEl>
                                          <p:spTgt spid="256"/>
                                        </p:tgtEl>
                                        <p:attrNameLst>
                                          <p:attrName>ppt_y</p:attrName>
                                        </p:attrNameLst>
                                      </p:cBhvr>
                                      <p:tavLst>
                                        <p:tav tm="0">
                                          <p:val>
                                            <p:strVal val="#ppt_y-.1"/>
                                          </p:val>
                                        </p:tav>
                                        <p:tav tm="100000">
                                          <p:val>
                                            <p:strVal val="#ppt_y"/>
                                          </p:val>
                                        </p:tav>
                                      </p:tavLst>
                                    </p:anim>
                                    <p:animRot by="21600000">
                                      <p:cBhvr>
                                        <p:cTn id="521" dur="500" fill="hold">
                                          <p:stCondLst>
                                            <p:cond delay="0"/>
                                          </p:stCondLst>
                                        </p:cTn>
                                        <p:tgtEl>
                                          <p:spTgt spid="256"/>
                                        </p:tgtEl>
                                        <p:attrNameLst>
                                          <p:attrName>r</p:attrName>
                                        </p:attrNameLst>
                                      </p:cBhvr>
                                    </p:animRot>
                                  </p:childTnLst>
                                </p:cTn>
                              </p:par>
                              <p:par>
                                <p:cTn id="522" presetID="47" presetClass="entr" presetSubtype="0" fill="hold" grpId="0" nodeType="withEffect">
                                  <p:stCondLst>
                                    <p:cond delay="823"/>
                                  </p:stCondLst>
                                  <p:childTnLst>
                                    <p:set>
                                      <p:cBhvr>
                                        <p:cTn id="523" dur="1" fill="hold">
                                          <p:stCondLst>
                                            <p:cond delay="0"/>
                                          </p:stCondLst>
                                        </p:cTn>
                                        <p:tgtEl>
                                          <p:spTgt spid="257"/>
                                        </p:tgtEl>
                                        <p:attrNameLst>
                                          <p:attrName>style.visibility</p:attrName>
                                        </p:attrNameLst>
                                      </p:cBhvr>
                                      <p:to>
                                        <p:strVal val="visible"/>
                                      </p:to>
                                    </p:set>
                                    <p:animEffect transition="in" filter="fade">
                                      <p:cBhvr>
                                        <p:cTn id="524" dur="500"/>
                                        <p:tgtEl>
                                          <p:spTgt spid="257"/>
                                        </p:tgtEl>
                                      </p:cBhvr>
                                    </p:animEffect>
                                    <p:anim calcmode="lin" valueType="num">
                                      <p:cBhvr>
                                        <p:cTn id="525" dur="500" fill="hold"/>
                                        <p:tgtEl>
                                          <p:spTgt spid="257"/>
                                        </p:tgtEl>
                                        <p:attrNameLst>
                                          <p:attrName>ppt_x</p:attrName>
                                        </p:attrNameLst>
                                      </p:cBhvr>
                                      <p:tavLst>
                                        <p:tav tm="0">
                                          <p:val>
                                            <p:strVal val="#ppt_x"/>
                                          </p:val>
                                        </p:tav>
                                        <p:tav tm="100000">
                                          <p:val>
                                            <p:strVal val="#ppt_x"/>
                                          </p:val>
                                        </p:tav>
                                      </p:tavLst>
                                    </p:anim>
                                    <p:anim calcmode="lin" valueType="num">
                                      <p:cBhvr>
                                        <p:cTn id="526" dur="500" fill="hold"/>
                                        <p:tgtEl>
                                          <p:spTgt spid="257"/>
                                        </p:tgtEl>
                                        <p:attrNameLst>
                                          <p:attrName>ppt_y</p:attrName>
                                        </p:attrNameLst>
                                      </p:cBhvr>
                                      <p:tavLst>
                                        <p:tav tm="0">
                                          <p:val>
                                            <p:strVal val="#ppt_y-.1"/>
                                          </p:val>
                                        </p:tav>
                                        <p:tav tm="100000">
                                          <p:val>
                                            <p:strVal val="#ppt_y"/>
                                          </p:val>
                                        </p:tav>
                                      </p:tavLst>
                                    </p:anim>
                                    <p:animRot by="21600000">
                                      <p:cBhvr>
                                        <p:cTn id="527" dur="500" fill="hold">
                                          <p:stCondLst>
                                            <p:cond delay="0"/>
                                          </p:stCondLst>
                                        </p:cTn>
                                        <p:tgtEl>
                                          <p:spTgt spid="257"/>
                                        </p:tgtEl>
                                        <p:attrNameLst>
                                          <p:attrName>r</p:attrName>
                                        </p:attrNameLst>
                                      </p:cBhvr>
                                    </p:animRot>
                                  </p:childTnLst>
                                </p:cTn>
                              </p:par>
                              <p:par>
                                <p:cTn id="528" presetID="47" presetClass="entr" presetSubtype="0" fill="hold" grpId="0" nodeType="withEffect">
                                  <p:stCondLst>
                                    <p:cond delay="3441"/>
                                  </p:stCondLst>
                                  <p:childTnLst>
                                    <p:set>
                                      <p:cBhvr>
                                        <p:cTn id="529" dur="1" fill="hold">
                                          <p:stCondLst>
                                            <p:cond delay="0"/>
                                          </p:stCondLst>
                                        </p:cTn>
                                        <p:tgtEl>
                                          <p:spTgt spid="258"/>
                                        </p:tgtEl>
                                        <p:attrNameLst>
                                          <p:attrName>style.visibility</p:attrName>
                                        </p:attrNameLst>
                                      </p:cBhvr>
                                      <p:to>
                                        <p:strVal val="visible"/>
                                      </p:to>
                                    </p:set>
                                    <p:animEffect transition="in" filter="fade">
                                      <p:cBhvr>
                                        <p:cTn id="530" dur="500"/>
                                        <p:tgtEl>
                                          <p:spTgt spid="258"/>
                                        </p:tgtEl>
                                      </p:cBhvr>
                                    </p:animEffect>
                                    <p:anim calcmode="lin" valueType="num">
                                      <p:cBhvr>
                                        <p:cTn id="531" dur="500" fill="hold"/>
                                        <p:tgtEl>
                                          <p:spTgt spid="258"/>
                                        </p:tgtEl>
                                        <p:attrNameLst>
                                          <p:attrName>ppt_x</p:attrName>
                                        </p:attrNameLst>
                                      </p:cBhvr>
                                      <p:tavLst>
                                        <p:tav tm="0">
                                          <p:val>
                                            <p:strVal val="#ppt_x"/>
                                          </p:val>
                                        </p:tav>
                                        <p:tav tm="100000">
                                          <p:val>
                                            <p:strVal val="#ppt_x"/>
                                          </p:val>
                                        </p:tav>
                                      </p:tavLst>
                                    </p:anim>
                                    <p:anim calcmode="lin" valueType="num">
                                      <p:cBhvr>
                                        <p:cTn id="532" dur="500" fill="hold"/>
                                        <p:tgtEl>
                                          <p:spTgt spid="258"/>
                                        </p:tgtEl>
                                        <p:attrNameLst>
                                          <p:attrName>ppt_y</p:attrName>
                                        </p:attrNameLst>
                                      </p:cBhvr>
                                      <p:tavLst>
                                        <p:tav tm="0">
                                          <p:val>
                                            <p:strVal val="#ppt_y-.1"/>
                                          </p:val>
                                        </p:tav>
                                        <p:tav tm="100000">
                                          <p:val>
                                            <p:strVal val="#ppt_y"/>
                                          </p:val>
                                        </p:tav>
                                      </p:tavLst>
                                    </p:anim>
                                    <p:animRot by="21600000">
                                      <p:cBhvr>
                                        <p:cTn id="533" dur="500" fill="hold">
                                          <p:stCondLst>
                                            <p:cond delay="0"/>
                                          </p:stCondLst>
                                        </p:cTn>
                                        <p:tgtEl>
                                          <p:spTgt spid="258"/>
                                        </p:tgtEl>
                                        <p:attrNameLst>
                                          <p:attrName>r</p:attrName>
                                        </p:attrNameLst>
                                      </p:cBhvr>
                                    </p:animRot>
                                  </p:childTnLst>
                                </p:cTn>
                              </p:par>
                              <p:par>
                                <p:cTn id="534" presetID="47" presetClass="entr" presetSubtype="0" fill="hold" grpId="0" nodeType="withEffect">
                                  <p:stCondLst>
                                    <p:cond delay="1970"/>
                                  </p:stCondLst>
                                  <p:childTnLst>
                                    <p:set>
                                      <p:cBhvr>
                                        <p:cTn id="535" dur="1" fill="hold">
                                          <p:stCondLst>
                                            <p:cond delay="0"/>
                                          </p:stCondLst>
                                        </p:cTn>
                                        <p:tgtEl>
                                          <p:spTgt spid="259"/>
                                        </p:tgtEl>
                                        <p:attrNameLst>
                                          <p:attrName>style.visibility</p:attrName>
                                        </p:attrNameLst>
                                      </p:cBhvr>
                                      <p:to>
                                        <p:strVal val="visible"/>
                                      </p:to>
                                    </p:set>
                                    <p:animEffect transition="in" filter="fade">
                                      <p:cBhvr>
                                        <p:cTn id="536" dur="500"/>
                                        <p:tgtEl>
                                          <p:spTgt spid="259"/>
                                        </p:tgtEl>
                                      </p:cBhvr>
                                    </p:animEffect>
                                    <p:anim calcmode="lin" valueType="num">
                                      <p:cBhvr>
                                        <p:cTn id="537" dur="500" fill="hold"/>
                                        <p:tgtEl>
                                          <p:spTgt spid="259"/>
                                        </p:tgtEl>
                                        <p:attrNameLst>
                                          <p:attrName>ppt_x</p:attrName>
                                        </p:attrNameLst>
                                      </p:cBhvr>
                                      <p:tavLst>
                                        <p:tav tm="0">
                                          <p:val>
                                            <p:strVal val="#ppt_x"/>
                                          </p:val>
                                        </p:tav>
                                        <p:tav tm="100000">
                                          <p:val>
                                            <p:strVal val="#ppt_x"/>
                                          </p:val>
                                        </p:tav>
                                      </p:tavLst>
                                    </p:anim>
                                    <p:anim calcmode="lin" valueType="num">
                                      <p:cBhvr>
                                        <p:cTn id="538" dur="500" fill="hold"/>
                                        <p:tgtEl>
                                          <p:spTgt spid="259"/>
                                        </p:tgtEl>
                                        <p:attrNameLst>
                                          <p:attrName>ppt_y</p:attrName>
                                        </p:attrNameLst>
                                      </p:cBhvr>
                                      <p:tavLst>
                                        <p:tav tm="0">
                                          <p:val>
                                            <p:strVal val="#ppt_y-.1"/>
                                          </p:val>
                                        </p:tav>
                                        <p:tav tm="100000">
                                          <p:val>
                                            <p:strVal val="#ppt_y"/>
                                          </p:val>
                                        </p:tav>
                                      </p:tavLst>
                                    </p:anim>
                                    <p:animRot by="21600000">
                                      <p:cBhvr>
                                        <p:cTn id="539" dur="500" fill="hold">
                                          <p:stCondLst>
                                            <p:cond delay="0"/>
                                          </p:stCondLst>
                                        </p:cTn>
                                        <p:tgtEl>
                                          <p:spTgt spid="259"/>
                                        </p:tgtEl>
                                        <p:attrNameLst>
                                          <p:attrName>r</p:attrName>
                                        </p:attrNameLst>
                                      </p:cBhvr>
                                    </p:animRot>
                                  </p:childTnLst>
                                </p:cTn>
                              </p:par>
                              <p:par>
                                <p:cTn id="540" presetID="42" presetClass="entr" presetSubtype="0" fill="hold" grpId="0" nodeType="withEffect">
                                  <p:stCondLst>
                                    <p:cond delay="1924"/>
                                  </p:stCondLst>
                                  <p:childTnLst>
                                    <p:set>
                                      <p:cBhvr>
                                        <p:cTn id="541" dur="1" fill="hold">
                                          <p:stCondLst>
                                            <p:cond delay="0"/>
                                          </p:stCondLst>
                                        </p:cTn>
                                        <p:tgtEl>
                                          <p:spTgt spid="260"/>
                                        </p:tgtEl>
                                        <p:attrNameLst>
                                          <p:attrName>style.visibility</p:attrName>
                                        </p:attrNameLst>
                                      </p:cBhvr>
                                      <p:to>
                                        <p:strVal val="visible"/>
                                      </p:to>
                                    </p:set>
                                    <p:animEffect transition="in" filter="fade">
                                      <p:cBhvr>
                                        <p:cTn id="542" dur="500"/>
                                        <p:tgtEl>
                                          <p:spTgt spid="260"/>
                                        </p:tgtEl>
                                      </p:cBhvr>
                                    </p:animEffect>
                                    <p:anim calcmode="lin" valueType="num">
                                      <p:cBhvr>
                                        <p:cTn id="543" dur="500" fill="hold"/>
                                        <p:tgtEl>
                                          <p:spTgt spid="260"/>
                                        </p:tgtEl>
                                        <p:attrNameLst>
                                          <p:attrName>ppt_x</p:attrName>
                                        </p:attrNameLst>
                                      </p:cBhvr>
                                      <p:tavLst>
                                        <p:tav tm="0">
                                          <p:val>
                                            <p:strVal val="#ppt_x"/>
                                          </p:val>
                                        </p:tav>
                                        <p:tav tm="100000">
                                          <p:val>
                                            <p:strVal val="#ppt_x"/>
                                          </p:val>
                                        </p:tav>
                                      </p:tavLst>
                                    </p:anim>
                                    <p:anim calcmode="lin" valueType="num">
                                      <p:cBhvr>
                                        <p:cTn id="544" dur="500" fill="hold"/>
                                        <p:tgtEl>
                                          <p:spTgt spid="260"/>
                                        </p:tgtEl>
                                        <p:attrNameLst>
                                          <p:attrName>ppt_y</p:attrName>
                                        </p:attrNameLst>
                                      </p:cBhvr>
                                      <p:tavLst>
                                        <p:tav tm="0">
                                          <p:val>
                                            <p:strVal val="#ppt_y+.1"/>
                                          </p:val>
                                        </p:tav>
                                        <p:tav tm="100000">
                                          <p:val>
                                            <p:strVal val="#ppt_y"/>
                                          </p:val>
                                        </p:tav>
                                      </p:tavLst>
                                    </p:anim>
                                    <p:animRot by="21600000">
                                      <p:cBhvr>
                                        <p:cTn id="545" dur="500" fill="hold">
                                          <p:stCondLst>
                                            <p:cond delay="0"/>
                                          </p:stCondLst>
                                        </p:cTn>
                                        <p:tgtEl>
                                          <p:spTgt spid="260"/>
                                        </p:tgtEl>
                                        <p:attrNameLst>
                                          <p:attrName>r</p:attrName>
                                        </p:attrNameLst>
                                      </p:cBhvr>
                                    </p:animRot>
                                  </p:childTnLst>
                                </p:cTn>
                              </p:par>
                              <p:par>
                                <p:cTn id="546" presetID="42" presetClass="entr" presetSubtype="0" fill="hold" grpId="0" nodeType="withEffect">
                                  <p:stCondLst>
                                    <p:cond delay="1372"/>
                                  </p:stCondLst>
                                  <p:childTnLst>
                                    <p:set>
                                      <p:cBhvr>
                                        <p:cTn id="547" dur="1" fill="hold">
                                          <p:stCondLst>
                                            <p:cond delay="0"/>
                                          </p:stCondLst>
                                        </p:cTn>
                                        <p:tgtEl>
                                          <p:spTgt spid="261"/>
                                        </p:tgtEl>
                                        <p:attrNameLst>
                                          <p:attrName>style.visibility</p:attrName>
                                        </p:attrNameLst>
                                      </p:cBhvr>
                                      <p:to>
                                        <p:strVal val="visible"/>
                                      </p:to>
                                    </p:set>
                                    <p:animEffect transition="in" filter="fade">
                                      <p:cBhvr>
                                        <p:cTn id="548" dur="500"/>
                                        <p:tgtEl>
                                          <p:spTgt spid="261"/>
                                        </p:tgtEl>
                                      </p:cBhvr>
                                    </p:animEffect>
                                    <p:anim calcmode="lin" valueType="num">
                                      <p:cBhvr>
                                        <p:cTn id="549" dur="500" fill="hold"/>
                                        <p:tgtEl>
                                          <p:spTgt spid="261"/>
                                        </p:tgtEl>
                                        <p:attrNameLst>
                                          <p:attrName>ppt_x</p:attrName>
                                        </p:attrNameLst>
                                      </p:cBhvr>
                                      <p:tavLst>
                                        <p:tav tm="0">
                                          <p:val>
                                            <p:strVal val="#ppt_x"/>
                                          </p:val>
                                        </p:tav>
                                        <p:tav tm="100000">
                                          <p:val>
                                            <p:strVal val="#ppt_x"/>
                                          </p:val>
                                        </p:tav>
                                      </p:tavLst>
                                    </p:anim>
                                    <p:anim calcmode="lin" valueType="num">
                                      <p:cBhvr>
                                        <p:cTn id="550" dur="500" fill="hold"/>
                                        <p:tgtEl>
                                          <p:spTgt spid="261"/>
                                        </p:tgtEl>
                                        <p:attrNameLst>
                                          <p:attrName>ppt_y</p:attrName>
                                        </p:attrNameLst>
                                      </p:cBhvr>
                                      <p:tavLst>
                                        <p:tav tm="0">
                                          <p:val>
                                            <p:strVal val="#ppt_y+.1"/>
                                          </p:val>
                                        </p:tav>
                                        <p:tav tm="100000">
                                          <p:val>
                                            <p:strVal val="#ppt_y"/>
                                          </p:val>
                                        </p:tav>
                                      </p:tavLst>
                                    </p:anim>
                                    <p:animRot by="21600000">
                                      <p:cBhvr>
                                        <p:cTn id="551" dur="500" fill="hold">
                                          <p:stCondLst>
                                            <p:cond delay="0"/>
                                          </p:stCondLst>
                                        </p:cTn>
                                        <p:tgtEl>
                                          <p:spTgt spid="261"/>
                                        </p:tgtEl>
                                        <p:attrNameLst>
                                          <p:attrName>r</p:attrName>
                                        </p:attrNameLst>
                                      </p:cBhvr>
                                    </p:animRot>
                                  </p:childTnLst>
                                </p:cTn>
                              </p:par>
                              <p:par>
                                <p:cTn id="552" presetID="42" presetClass="entr" presetSubtype="0" fill="hold" grpId="0" nodeType="withEffect">
                                  <p:stCondLst>
                                    <p:cond delay="2290"/>
                                  </p:stCondLst>
                                  <p:childTnLst>
                                    <p:set>
                                      <p:cBhvr>
                                        <p:cTn id="553" dur="1" fill="hold">
                                          <p:stCondLst>
                                            <p:cond delay="0"/>
                                          </p:stCondLst>
                                        </p:cTn>
                                        <p:tgtEl>
                                          <p:spTgt spid="262"/>
                                        </p:tgtEl>
                                        <p:attrNameLst>
                                          <p:attrName>style.visibility</p:attrName>
                                        </p:attrNameLst>
                                      </p:cBhvr>
                                      <p:to>
                                        <p:strVal val="visible"/>
                                      </p:to>
                                    </p:set>
                                    <p:animEffect transition="in" filter="fade">
                                      <p:cBhvr>
                                        <p:cTn id="554" dur="500"/>
                                        <p:tgtEl>
                                          <p:spTgt spid="262"/>
                                        </p:tgtEl>
                                      </p:cBhvr>
                                    </p:animEffect>
                                    <p:anim calcmode="lin" valueType="num">
                                      <p:cBhvr>
                                        <p:cTn id="555" dur="500" fill="hold"/>
                                        <p:tgtEl>
                                          <p:spTgt spid="262"/>
                                        </p:tgtEl>
                                        <p:attrNameLst>
                                          <p:attrName>ppt_x</p:attrName>
                                        </p:attrNameLst>
                                      </p:cBhvr>
                                      <p:tavLst>
                                        <p:tav tm="0">
                                          <p:val>
                                            <p:strVal val="#ppt_x"/>
                                          </p:val>
                                        </p:tav>
                                        <p:tav tm="100000">
                                          <p:val>
                                            <p:strVal val="#ppt_x"/>
                                          </p:val>
                                        </p:tav>
                                      </p:tavLst>
                                    </p:anim>
                                    <p:anim calcmode="lin" valueType="num">
                                      <p:cBhvr>
                                        <p:cTn id="556" dur="500" fill="hold"/>
                                        <p:tgtEl>
                                          <p:spTgt spid="262"/>
                                        </p:tgtEl>
                                        <p:attrNameLst>
                                          <p:attrName>ppt_y</p:attrName>
                                        </p:attrNameLst>
                                      </p:cBhvr>
                                      <p:tavLst>
                                        <p:tav tm="0">
                                          <p:val>
                                            <p:strVal val="#ppt_y+.1"/>
                                          </p:val>
                                        </p:tav>
                                        <p:tav tm="100000">
                                          <p:val>
                                            <p:strVal val="#ppt_y"/>
                                          </p:val>
                                        </p:tav>
                                      </p:tavLst>
                                    </p:anim>
                                    <p:animRot by="21600000">
                                      <p:cBhvr>
                                        <p:cTn id="557" dur="500" fill="hold">
                                          <p:stCondLst>
                                            <p:cond delay="0"/>
                                          </p:stCondLst>
                                        </p:cTn>
                                        <p:tgtEl>
                                          <p:spTgt spid="262"/>
                                        </p:tgtEl>
                                        <p:attrNameLst>
                                          <p:attrName>r</p:attrName>
                                        </p:attrNameLst>
                                      </p:cBhvr>
                                    </p:animRot>
                                  </p:childTnLst>
                                </p:cTn>
                              </p:par>
                              <p:par>
                                <p:cTn id="558" presetID="42" presetClass="entr" presetSubtype="0" fill="hold" grpId="0" nodeType="withEffect">
                                  <p:stCondLst>
                                    <p:cond delay="190"/>
                                  </p:stCondLst>
                                  <p:childTnLst>
                                    <p:set>
                                      <p:cBhvr>
                                        <p:cTn id="559" dur="1" fill="hold">
                                          <p:stCondLst>
                                            <p:cond delay="0"/>
                                          </p:stCondLst>
                                        </p:cTn>
                                        <p:tgtEl>
                                          <p:spTgt spid="263"/>
                                        </p:tgtEl>
                                        <p:attrNameLst>
                                          <p:attrName>style.visibility</p:attrName>
                                        </p:attrNameLst>
                                      </p:cBhvr>
                                      <p:to>
                                        <p:strVal val="visible"/>
                                      </p:to>
                                    </p:set>
                                    <p:animEffect transition="in" filter="fade">
                                      <p:cBhvr>
                                        <p:cTn id="560" dur="500"/>
                                        <p:tgtEl>
                                          <p:spTgt spid="263"/>
                                        </p:tgtEl>
                                      </p:cBhvr>
                                    </p:animEffect>
                                    <p:anim calcmode="lin" valueType="num">
                                      <p:cBhvr>
                                        <p:cTn id="561" dur="500" fill="hold"/>
                                        <p:tgtEl>
                                          <p:spTgt spid="263"/>
                                        </p:tgtEl>
                                        <p:attrNameLst>
                                          <p:attrName>ppt_x</p:attrName>
                                        </p:attrNameLst>
                                      </p:cBhvr>
                                      <p:tavLst>
                                        <p:tav tm="0">
                                          <p:val>
                                            <p:strVal val="#ppt_x"/>
                                          </p:val>
                                        </p:tav>
                                        <p:tav tm="100000">
                                          <p:val>
                                            <p:strVal val="#ppt_x"/>
                                          </p:val>
                                        </p:tav>
                                      </p:tavLst>
                                    </p:anim>
                                    <p:anim calcmode="lin" valueType="num">
                                      <p:cBhvr>
                                        <p:cTn id="562" dur="500" fill="hold"/>
                                        <p:tgtEl>
                                          <p:spTgt spid="263"/>
                                        </p:tgtEl>
                                        <p:attrNameLst>
                                          <p:attrName>ppt_y</p:attrName>
                                        </p:attrNameLst>
                                      </p:cBhvr>
                                      <p:tavLst>
                                        <p:tav tm="0">
                                          <p:val>
                                            <p:strVal val="#ppt_y+.1"/>
                                          </p:val>
                                        </p:tav>
                                        <p:tav tm="100000">
                                          <p:val>
                                            <p:strVal val="#ppt_y"/>
                                          </p:val>
                                        </p:tav>
                                      </p:tavLst>
                                    </p:anim>
                                    <p:animRot by="21600000">
                                      <p:cBhvr>
                                        <p:cTn id="563" dur="500" fill="hold">
                                          <p:stCondLst>
                                            <p:cond delay="0"/>
                                          </p:stCondLst>
                                        </p:cTn>
                                        <p:tgtEl>
                                          <p:spTgt spid="263"/>
                                        </p:tgtEl>
                                        <p:attrNameLst>
                                          <p:attrName>r</p:attrName>
                                        </p:attrNameLst>
                                      </p:cBhvr>
                                    </p:animRot>
                                  </p:childTnLst>
                                </p:cTn>
                              </p:par>
                              <p:par>
                                <p:cTn id="564" presetID="42" presetClass="entr" presetSubtype="0" fill="hold" grpId="0" nodeType="withEffect">
                                  <p:stCondLst>
                                    <p:cond delay="4215"/>
                                  </p:stCondLst>
                                  <p:childTnLst>
                                    <p:set>
                                      <p:cBhvr>
                                        <p:cTn id="565" dur="1" fill="hold">
                                          <p:stCondLst>
                                            <p:cond delay="0"/>
                                          </p:stCondLst>
                                        </p:cTn>
                                        <p:tgtEl>
                                          <p:spTgt spid="264"/>
                                        </p:tgtEl>
                                        <p:attrNameLst>
                                          <p:attrName>style.visibility</p:attrName>
                                        </p:attrNameLst>
                                      </p:cBhvr>
                                      <p:to>
                                        <p:strVal val="visible"/>
                                      </p:to>
                                    </p:set>
                                    <p:animEffect transition="in" filter="fade">
                                      <p:cBhvr>
                                        <p:cTn id="566" dur="500"/>
                                        <p:tgtEl>
                                          <p:spTgt spid="264"/>
                                        </p:tgtEl>
                                      </p:cBhvr>
                                    </p:animEffect>
                                    <p:anim calcmode="lin" valueType="num">
                                      <p:cBhvr>
                                        <p:cTn id="567" dur="500" fill="hold"/>
                                        <p:tgtEl>
                                          <p:spTgt spid="264"/>
                                        </p:tgtEl>
                                        <p:attrNameLst>
                                          <p:attrName>ppt_x</p:attrName>
                                        </p:attrNameLst>
                                      </p:cBhvr>
                                      <p:tavLst>
                                        <p:tav tm="0">
                                          <p:val>
                                            <p:strVal val="#ppt_x"/>
                                          </p:val>
                                        </p:tav>
                                        <p:tav tm="100000">
                                          <p:val>
                                            <p:strVal val="#ppt_x"/>
                                          </p:val>
                                        </p:tav>
                                      </p:tavLst>
                                    </p:anim>
                                    <p:anim calcmode="lin" valueType="num">
                                      <p:cBhvr>
                                        <p:cTn id="568" dur="500" fill="hold"/>
                                        <p:tgtEl>
                                          <p:spTgt spid="264"/>
                                        </p:tgtEl>
                                        <p:attrNameLst>
                                          <p:attrName>ppt_y</p:attrName>
                                        </p:attrNameLst>
                                      </p:cBhvr>
                                      <p:tavLst>
                                        <p:tav tm="0">
                                          <p:val>
                                            <p:strVal val="#ppt_y+.1"/>
                                          </p:val>
                                        </p:tav>
                                        <p:tav tm="100000">
                                          <p:val>
                                            <p:strVal val="#ppt_y"/>
                                          </p:val>
                                        </p:tav>
                                      </p:tavLst>
                                    </p:anim>
                                    <p:animRot by="21600000">
                                      <p:cBhvr>
                                        <p:cTn id="569" dur="500" fill="hold">
                                          <p:stCondLst>
                                            <p:cond delay="0"/>
                                          </p:stCondLst>
                                        </p:cTn>
                                        <p:tgtEl>
                                          <p:spTgt spid="264"/>
                                        </p:tgtEl>
                                        <p:attrNameLst>
                                          <p:attrName>r</p:attrName>
                                        </p:attrNameLst>
                                      </p:cBhvr>
                                    </p:animRot>
                                  </p:childTnLst>
                                </p:cTn>
                              </p:par>
                              <p:par>
                                <p:cTn id="570" presetID="42" presetClass="entr" presetSubtype="0" fill="hold" grpId="0" nodeType="withEffect">
                                  <p:stCondLst>
                                    <p:cond delay="4899"/>
                                  </p:stCondLst>
                                  <p:childTnLst>
                                    <p:set>
                                      <p:cBhvr>
                                        <p:cTn id="571" dur="1" fill="hold">
                                          <p:stCondLst>
                                            <p:cond delay="0"/>
                                          </p:stCondLst>
                                        </p:cTn>
                                        <p:tgtEl>
                                          <p:spTgt spid="265"/>
                                        </p:tgtEl>
                                        <p:attrNameLst>
                                          <p:attrName>style.visibility</p:attrName>
                                        </p:attrNameLst>
                                      </p:cBhvr>
                                      <p:to>
                                        <p:strVal val="visible"/>
                                      </p:to>
                                    </p:set>
                                    <p:animEffect transition="in" filter="fade">
                                      <p:cBhvr>
                                        <p:cTn id="572" dur="500"/>
                                        <p:tgtEl>
                                          <p:spTgt spid="265"/>
                                        </p:tgtEl>
                                      </p:cBhvr>
                                    </p:animEffect>
                                    <p:anim calcmode="lin" valueType="num">
                                      <p:cBhvr>
                                        <p:cTn id="573" dur="500" fill="hold"/>
                                        <p:tgtEl>
                                          <p:spTgt spid="265"/>
                                        </p:tgtEl>
                                        <p:attrNameLst>
                                          <p:attrName>ppt_x</p:attrName>
                                        </p:attrNameLst>
                                      </p:cBhvr>
                                      <p:tavLst>
                                        <p:tav tm="0">
                                          <p:val>
                                            <p:strVal val="#ppt_x"/>
                                          </p:val>
                                        </p:tav>
                                        <p:tav tm="100000">
                                          <p:val>
                                            <p:strVal val="#ppt_x"/>
                                          </p:val>
                                        </p:tav>
                                      </p:tavLst>
                                    </p:anim>
                                    <p:anim calcmode="lin" valueType="num">
                                      <p:cBhvr>
                                        <p:cTn id="574" dur="500" fill="hold"/>
                                        <p:tgtEl>
                                          <p:spTgt spid="265"/>
                                        </p:tgtEl>
                                        <p:attrNameLst>
                                          <p:attrName>ppt_y</p:attrName>
                                        </p:attrNameLst>
                                      </p:cBhvr>
                                      <p:tavLst>
                                        <p:tav tm="0">
                                          <p:val>
                                            <p:strVal val="#ppt_y+.1"/>
                                          </p:val>
                                        </p:tav>
                                        <p:tav tm="100000">
                                          <p:val>
                                            <p:strVal val="#ppt_y"/>
                                          </p:val>
                                        </p:tav>
                                      </p:tavLst>
                                    </p:anim>
                                    <p:animRot by="21600000">
                                      <p:cBhvr>
                                        <p:cTn id="575" dur="500" fill="hold">
                                          <p:stCondLst>
                                            <p:cond delay="0"/>
                                          </p:stCondLst>
                                        </p:cTn>
                                        <p:tgtEl>
                                          <p:spTgt spid="265"/>
                                        </p:tgtEl>
                                        <p:attrNameLst>
                                          <p:attrName>r</p:attrName>
                                        </p:attrNameLst>
                                      </p:cBhvr>
                                    </p:animRot>
                                  </p:childTnLst>
                                </p:cTn>
                              </p:par>
                              <p:par>
                                <p:cTn id="576" presetID="42" presetClass="entr" presetSubtype="0" fill="hold" grpId="0" nodeType="withEffect">
                                  <p:stCondLst>
                                    <p:cond delay="1753"/>
                                  </p:stCondLst>
                                  <p:childTnLst>
                                    <p:set>
                                      <p:cBhvr>
                                        <p:cTn id="577" dur="1" fill="hold">
                                          <p:stCondLst>
                                            <p:cond delay="0"/>
                                          </p:stCondLst>
                                        </p:cTn>
                                        <p:tgtEl>
                                          <p:spTgt spid="266"/>
                                        </p:tgtEl>
                                        <p:attrNameLst>
                                          <p:attrName>style.visibility</p:attrName>
                                        </p:attrNameLst>
                                      </p:cBhvr>
                                      <p:to>
                                        <p:strVal val="visible"/>
                                      </p:to>
                                    </p:set>
                                    <p:animEffect transition="in" filter="fade">
                                      <p:cBhvr>
                                        <p:cTn id="578" dur="500"/>
                                        <p:tgtEl>
                                          <p:spTgt spid="266"/>
                                        </p:tgtEl>
                                      </p:cBhvr>
                                    </p:animEffect>
                                    <p:anim calcmode="lin" valueType="num">
                                      <p:cBhvr>
                                        <p:cTn id="579" dur="500" fill="hold"/>
                                        <p:tgtEl>
                                          <p:spTgt spid="266"/>
                                        </p:tgtEl>
                                        <p:attrNameLst>
                                          <p:attrName>ppt_x</p:attrName>
                                        </p:attrNameLst>
                                      </p:cBhvr>
                                      <p:tavLst>
                                        <p:tav tm="0">
                                          <p:val>
                                            <p:strVal val="#ppt_x"/>
                                          </p:val>
                                        </p:tav>
                                        <p:tav tm="100000">
                                          <p:val>
                                            <p:strVal val="#ppt_x"/>
                                          </p:val>
                                        </p:tav>
                                      </p:tavLst>
                                    </p:anim>
                                    <p:anim calcmode="lin" valueType="num">
                                      <p:cBhvr>
                                        <p:cTn id="580" dur="500" fill="hold"/>
                                        <p:tgtEl>
                                          <p:spTgt spid="266"/>
                                        </p:tgtEl>
                                        <p:attrNameLst>
                                          <p:attrName>ppt_y</p:attrName>
                                        </p:attrNameLst>
                                      </p:cBhvr>
                                      <p:tavLst>
                                        <p:tav tm="0">
                                          <p:val>
                                            <p:strVal val="#ppt_y+.1"/>
                                          </p:val>
                                        </p:tav>
                                        <p:tav tm="100000">
                                          <p:val>
                                            <p:strVal val="#ppt_y"/>
                                          </p:val>
                                        </p:tav>
                                      </p:tavLst>
                                    </p:anim>
                                    <p:animRot by="21600000">
                                      <p:cBhvr>
                                        <p:cTn id="581" dur="500" fill="hold">
                                          <p:stCondLst>
                                            <p:cond delay="0"/>
                                          </p:stCondLst>
                                        </p:cTn>
                                        <p:tgtEl>
                                          <p:spTgt spid="266"/>
                                        </p:tgtEl>
                                        <p:attrNameLst>
                                          <p:attrName>r</p:attrName>
                                        </p:attrNameLst>
                                      </p:cBhvr>
                                    </p:animRot>
                                  </p:childTnLst>
                                </p:cTn>
                              </p:par>
                              <p:par>
                                <p:cTn id="582" presetID="47" presetClass="entr" presetSubtype="0" fill="hold" grpId="0" nodeType="withEffect">
                                  <p:stCondLst>
                                    <p:cond delay="2915"/>
                                  </p:stCondLst>
                                  <p:childTnLst>
                                    <p:set>
                                      <p:cBhvr>
                                        <p:cTn id="583" dur="1" fill="hold">
                                          <p:stCondLst>
                                            <p:cond delay="0"/>
                                          </p:stCondLst>
                                        </p:cTn>
                                        <p:tgtEl>
                                          <p:spTgt spid="267"/>
                                        </p:tgtEl>
                                        <p:attrNameLst>
                                          <p:attrName>style.visibility</p:attrName>
                                        </p:attrNameLst>
                                      </p:cBhvr>
                                      <p:to>
                                        <p:strVal val="visible"/>
                                      </p:to>
                                    </p:set>
                                    <p:animEffect transition="in" filter="fade">
                                      <p:cBhvr>
                                        <p:cTn id="584" dur="500"/>
                                        <p:tgtEl>
                                          <p:spTgt spid="267"/>
                                        </p:tgtEl>
                                      </p:cBhvr>
                                    </p:animEffect>
                                    <p:anim calcmode="lin" valueType="num">
                                      <p:cBhvr>
                                        <p:cTn id="585" dur="500" fill="hold"/>
                                        <p:tgtEl>
                                          <p:spTgt spid="267"/>
                                        </p:tgtEl>
                                        <p:attrNameLst>
                                          <p:attrName>ppt_x</p:attrName>
                                        </p:attrNameLst>
                                      </p:cBhvr>
                                      <p:tavLst>
                                        <p:tav tm="0">
                                          <p:val>
                                            <p:strVal val="#ppt_x"/>
                                          </p:val>
                                        </p:tav>
                                        <p:tav tm="100000">
                                          <p:val>
                                            <p:strVal val="#ppt_x"/>
                                          </p:val>
                                        </p:tav>
                                      </p:tavLst>
                                    </p:anim>
                                    <p:anim calcmode="lin" valueType="num">
                                      <p:cBhvr>
                                        <p:cTn id="586" dur="500" fill="hold"/>
                                        <p:tgtEl>
                                          <p:spTgt spid="267"/>
                                        </p:tgtEl>
                                        <p:attrNameLst>
                                          <p:attrName>ppt_y</p:attrName>
                                        </p:attrNameLst>
                                      </p:cBhvr>
                                      <p:tavLst>
                                        <p:tav tm="0">
                                          <p:val>
                                            <p:strVal val="#ppt_y-.1"/>
                                          </p:val>
                                        </p:tav>
                                        <p:tav tm="100000">
                                          <p:val>
                                            <p:strVal val="#ppt_y"/>
                                          </p:val>
                                        </p:tav>
                                      </p:tavLst>
                                    </p:anim>
                                    <p:animRot by="21600000">
                                      <p:cBhvr>
                                        <p:cTn id="587" dur="500" fill="hold">
                                          <p:stCondLst>
                                            <p:cond delay="0"/>
                                          </p:stCondLst>
                                        </p:cTn>
                                        <p:tgtEl>
                                          <p:spTgt spid="267"/>
                                        </p:tgtEl>
                                        <p:attrNameLst>
                                          <p:attrName>r</p:attrName>
                                        </p:attrNameLst>
                                      </p:cBhvr>
                                    </p:animRot>
                                  </p:childTnLst>
                                </p:cTn>
                              </p:par>
                              <p:par>
                                <p:cTn id="588" presetID="47" presetClass="entr" presetSubtype="0" fill="hold" grpId="0" nodeType="withEffect">
                                  <p:stCondLst>
                                    <p:cond delay="3945"/>
                                  </p:stCondLst>
                                  <p:childTnLst>
                                    <p:set>
                                      <p:cBhvr>
                                        <p:cTn id="589" dur="1" fill="hold">
                                          <p:stCondLst>
                                            <p:cond delay="0"/>
                                          </p:stCondLst>
                                        </p:cTn>
                                        <p:tgtEl>
                                          <p:spTgt spid="268"/>
                                        </p:tgtEl>
                                        <p:attrNameLst>
                                          <p:attrName>style.visibility</p:attrName>
                                        </p:attrNameLst>
                                      </p:cBhvr>
                                      <p:to>
                                        <p:strVal val="visible"/>
                                      </p:to>
                                    </p:set>
                                    <p:animEffect transition="in" filter="fade">
                                      <p:cBhvr>
                                        <p:cTn id="590" dur="500"/>
                                        <p:tgtEl>
                                          <p:spTgt spid="268"/>
                                        </p:tgtEl>
                                      </p:cBhvr>
                                    </p:animEffect>
                                    <p:anim calcmode="lin" valueType="num">
                                      <p:cBhvr>
                                        <p:cTn id="591" dur="500" fill="hold"/>
                                        <p:tgtEl>
                                          <p:spTgt spid="268"/>
                                        </p:tgtEl>
                                        <p:attrNameLst>
                                          <p:attrName>ppt_x</p:attrName>
                                        </p:attrNameLst>
                                      </p:cBhvr>
                                      <p:tavLst>
                                        <p:tav tm="0">
                                          <p:val>
                                            <p:strVal val="#ppt_x"/>
                                          </p:val>
                                        </p:tav>
                                        <p:tav tm="100000">
                                          <p:val>
                                            <p:strVal val="#ppt_x"/>
                                          </p:val>
                                        </p:tav>
                                      </p:tavLst>
                                    </p:anim>
                                    <p:anim calcmode="lin" valueType="num">
                                      <p:cBhvr>
                                        <p:cTn id="592" dur="500" fill="hold"/>
                                        <p:tgtEl>
                                          <p:spTgt spid="268"/>
                                        </p:tgtEl>
                                        <p:attrNameLst>
                                          <p:attrName>ppt_y</p:attrName>
                                        </p:attrNameLst>
                                      </p:cBhvr>
                                      <p:tavLst>
                                        <p:tav tm="0">
                                          <p:val>
                                            <p:strVal val="#ppt_y-.1"/>
                                          </p:val>
                                        </p:tav>
                                        <p:tav tm="100000">
                                          <p:val>
                                            <p:strVal val="#ppt_y"/>
                                          </p:val>
                                        </p:tav>
                                      </p:tavLst>
                                    </p:anim>
                                    <p:animRot by="21600000">
                                      <p:cBhvr>
                                        <p:cTn id="593" dur="500" fill="hold">
                                          <p:stCondLst>
                                            <p:cond delay="0"/>
                                          </p:stCondLst>
                                        </p:cTn>
                                        <p:tgtEl>
                                          <p:spTgt spid="268"/>
                                        </p:tgtEl>
                                        <p:attrNameLst>
                                          <p:attrName>r</p:attrName>
                                        </p:attrNameLst>
                                      </p:cBhvr>
                                    </p:animRot>
                                  </p:childTnLst>
                                </p:cTn>
                              </p:par>
                              <p:par>
                                <p:cTn id="594" presetID="42" presetClass="entr" presetSubtype="0" fill="hold" grpId="0" nodeType="withEffect">
                                  <p:stCondLst>
                                    <p:cond delay="3241"/>
                                  </p:stCondLst>
                                  <p:childTnLst>
                                    <p:set>
                                      <p:cBhvr>
                                        <p:cTn id="595" dur="1" fill="hold">
                                          <p:stCondLst>
                                            <p:cond delay="0"/>
                                          </p:stCondLst>
                                        </p:cTn>
                                        <p:tgtEl>
                                          <p:spTgt spid="269"/>
                                        </p:tgtEl>
                                        <p:attrNameLst>
                                          <p:attrName>style.visibility</p:attrName>
                                        </p:attrNameLst>
                                      </p:cBhvr>
                                      <p:to>
                                        <p:strVal val="visible"/>
                                      </p:to>
                                    </p:set>
                                    <p:animEffect transition="in" filter="fade">
                                      <p:cBhvr>
                                        <p:cTn id="596" dur="500"/>
                                        <p:tgtEl>
                                          <p:spTgt spid="269"/>
                                        </p:tgtEl>
                                      </p:cBhvr>
                                    </p:animEffect>
                                    <p:anim calcmode="lin" valueType="num">
                                      <p:cBhvr>
                                        <p:cTn id="597" dur="500" fill="hold"/>
                                        <p:tgtEl>
                                          <p:spTgt spid="269"/>
                                        </p:tgtEl>
                                        <p:attrNameLst>
                                          <p:attrName>ppt_x</p:attrName>
                                        </p:attrNameLst>
                                      </p:cBhvr>
                                      <p:tavLst>
                                        <p:tav tm="0">
                                          <p:val>
                                            <p:strVal val="#ppt_x"/>
                                          </p:val>
                                        </p:tav>
                                        <p:tav tm="100000">
                                          <p:val>
                                            <p:strVal val="#ppt_x"/>
                                          </p:val>
                                        </p:tav>
                                      </p:tavLst>
                                    </p:anim>
                                    <p:anim calcmode="lin" valueType="num">
                                      <p:cBhvr>
                                        <p:cTn id="598" dur="500" fill="hold"/>
                                        <p:tgtEl>
                                          <p:spTgt spid="269"/>
                                        </p:tgtEl>
                                        <p:attrNameLst>
                                          <p:attrName>ppt_y</p:attrName>
                                        </p:attrNameLst>
                                      </p:cBhvr>
                                      <p:tavLst>
                                        <p:tav tm="0">
                                          <p:val>
                                            <p:strVal val="#ppt_y+.1"/>
                                          </p:val>
                                        </p:tav>
                                        <p:tav tm="100000">
                                          <p:val>
                                            <p:strVal val="#ppt_y"/>
                                          </p:val>
                                        </p:tav>
                                      </p:tavLst>
                                    </p:anim>
                                    <p:animRot by="21600000">
                                      <p:cBhvr>
                                        <p:cTn id="599" dur="500" fill="hold">
                                          <p:stCondLst>
                                            <p:cond delay="0"/>
                                          </p:stCondLst>
                                        </p:cTn>
                                        <p:tgtEl>
                                          <p:spTgt spid="269"/>
                                        </p:tgtEl>
                                        <p:attrNameLst>
                                          <p:attrName>r</p:attrName>
                                        </p:attrNameLst>
                                      </p:cBhvr>
                                    </p:animRot>
                                  </p:childTnLst>
                                </p:cTn>
                              </p:par>
                              <p:par>
                                <p:cTn id="600" presetID="42" presetClass="entr" presetSubtype="0" fill="hold" grpId="0" nodeType="withEffect">
                                  <p:stCondLst>
                                    <p:cond delay="387"/>
                                  </p:stCondLst>
                                  <p:childTnLst>
                                    <p:set>
                                      <p:cBhvr>
                                        <p:cTn id="601" dur="1" fill="hold">
                                          <p:stCondLst>
                                            <p:cond delay="0"/>
                                          </p:stCondLst>
                                        </p:cTn>
                                        <p:tgtEl>
                                          <p:spTgt spid="270"/>
                                        </p:tgtEl>
                                        <p:attrNameLst>
                                          <p:attrName>style.visibility</p:attrName>
                                        </p:attrNameLst>
                                      </p:cBhvr>
                                      <p:to>
                                        <p:strVal val="visible"/>
                                      </p:to>
                                    </p:set>
                                    <p:animEffect transition="in" filter="fade">
                                      <p:cBhvr>
                                        <p:cTn id="602" dur="500"/>
                                        <p:tgtEl>
                                          <p:spTgt spid="270"/>
                                        </p:tgtEl>
                                      </p:cBhvr>
                                    </p:animEffect>
                                    <p:anim calcmode="lin" valueType="num">
                                      <p:cBhvr>
                                        <p:cTn id="603" dur="500" fill="hold"/>
                                        <p:tgtEl>
                                          <p:spTgt spid="270"/>
                                        </p:tgtEl>
                                        <p:attrNameLst>
                                          <p:attrName>ppt_x</p:attrName>
                                        </p:attrNameLst>
                                      </p:cBhvr>
                                      <p:tavLst>
                                        <p:tav tm="0">
                                          <p:val>
                                            <p:strVal val="#ppt_x"/>
                                          </p:val>
                                        </p:tav>
                                        <p:tav tm="100000">
                                          <p:val>
                                            <p:strVal val="#ppt_x"/>
                                          </p:val>
                                        </p:tav>
                                      </p:tavLst>
                                    </p:anim>
                                    <p:anim calcmode="lin" valueType="num">
                                      <p:cBhvr>
                                        <p:cTn id="604" dur="500" fill="hold"/>
                                        <p:tgtEl>
                                          <p:spTgt spid="270"/>
                                        </p:tgtEl>
                                        <p:attrNameLst>
                                          <p:attrName>ppt_y</p:attrName>
                                        </p:attrNameLst>
                                      </p:cBhvr>
                                      <p:tavLst>
                                        <p:tav tm="0">
                                          <p:val>
                                            <p:strVal val="#ppt_y+.1"/>
                                          </p:val>
                                        </p:tav>
                                        <p:tav tm="100000">
                                          <p:val>
                                            <p:strVal val="#ppt_y"/>
                                          </p:val>
                                        </p:tav>
                                      </p:tavLst>
                                    </p:anim>
                                    <p:animRot by="21600000">
                                      <p:cBhvr>
                                        <p:cTn id="605" dur="500" fill="hold">
                                          <p:stCondLst>
                                            <p:cond delay="0"/>
                                          </p:stCondLst>
                                        </p:cTn>
                                        <p:tgtEl>
                                          <p:spTgt spid="270"/>
                                        </p:tgtEl>
                                        <p:attrNameLst>
                                          <p:attrName>r</p:attrName>
                                        </p:attrNameLst>
                                      </p:cBhvr>
                                    </p:animRot>
                                  </p:childTnLst>
                                </p:cTn>
                              </p:par>
                              <p:par>
                                <p:cTn id="606" presetID="47" presetClass="entr" presetSubtype="0" fill="hold" grpId="0" nodeType="withEffect">
                                  <p:stCondLst>
                                    <p:cond delay="2287"/>
                                  </p:stCondLst>
                                  <p:childTnLst>
                                    <p:set>
                                      <p:cBhvr>
                                        <p:cTn id="607" dur="1" fill="hold">
                                          <p:stCondLst>
                                            <p:cond delay="0"/>
                                          </p:stCondLst>
                                        </p:cTn>
                                        <p:tgtEl>
                                          <p:spTgt spid="271"/>
                                        </p:tgtEl>
                                        <p:attrNameLst>
                                          <p:attrName>style.visibility</p:attrName>
                                        </p:attrNameLst>
                                      </p:cBhvr>
                                      <p:to>
                                        <p:strVal val="visible"/>
                                      </p:to>
                                    </p:set>
                                    <p:animEffect transition="in" filter="fade">
                                      <p:cBhvr>
                                        <p:cTn id="608" dur="500"/>
                                        <p:tgtEl>
                                          <p:spTgt spid="271"/>
                                        </p:tgtEl>
                                      </p:cBhvr>
                                    </p:animEffect>
                                    <p:anim calcmode="lin" valueType="num">
                                      <p:cBhvr>
                                        <p:cTn id="609" dur="500" fill="hold"/>
                                        <p:tgtEl>
                                          <p:spTgt spid="271"/>
                                        </p:tgtEl>
                                        <p:attrNameLst>
                                          <p:attrName>ppt_x</p:attrName>
                                        </p:attrNameLst>
                                      </p:cBhvr>
                                      <p:tavLst>
                                        <p:tav tm="0">
                                          <p:val>
                                            <p:strVal val="#ppt_x"/>
                                          </p:val>
                                        </p:tav>
                                        <p:tav tm="100000">
                                          <p:val>
                                            <p:strVal val="#ppt_x"/>
                                          </p:val>
                                        </p:tav>
                                      </p:tavLst>
                                    </p:anim>
                                    <p:anim calcmode="lin" valueType="num">
                                      <p:cBhvr>
                                        <p:cTn id="610" dur="500" fill="hold"/>
                                        <p:tgtEl>
                                          <p:spTgt spid="271"/>
                                        </p:tgtEl>
                                        <p:attrNameLst>
                                          <p:attrName>ppt_y</p:attrName>
                                        </p:attrNameLst>
                                      </p:cBhvr>
                                      <p:tavLst>
                                        <p:tav tm="0">
                                          <p:val>
                                            <p:strVal val="#ppt_y-.1"/>
                                          </p:val>
                                        </p:tav>
                                        <p:tav tm="100000">
                                          <p:val>
                                            <p:strVal val="#ppt_y"/>
                                          </p:val>
                                        </p:tav>
                                      </p:tavLst>
                                    </p:anim>
                                    <p:animRot by="21600000">
                                      <p:cBhvr>
                                        <p:cTn id="611" dur="500" fill="hold">
                                          <p:stCondLst>
                                            <p:cond delay="0"/>
                                          </p:stCondLst>
                                        </p:cTn>
                                        <p:tgtEl>
                                          <p:spTgt spid="271"/>
                                        </p:tgtEl>
                                        <p:attrNameLst>
                                          <p:attrName>r</p:attrName>
                                        </p:attrNameLst>
                                      </p:cBhvr>
                                    </p:animRot>
                                  </p:childTnLst>
                                </p:cTn>
                              </p:par>
                              <p:par>
                                <p:cTn id="612" presetID="42" presetClass="entr" presetSubtype="0" fill="hold" grpId="0" nodeType="withEffect">
                                  <p:stCondLst>
                                    <p:cond delay="1255"/>
                                  </p:stCondLst>
                                  <p:childTnLst>
                                    <p:set>
                                      <p:cBhvr>
                                        <p:cTn id="613" dur="1" fill="hold">
                                          <p:stCondLst>
                                            <p:cond delay="0"/>
                                          </p:stCondLst>
                                        </p:cTn>
                                        <p:tgtEl>
                                          <p:spTgt spid="272"/>
                                        </p:tgtEl>
                                        <p:attrNameLst>
                                          <p:attrName>style.visibility</p:attrName>
                                        </p:attrNameLst>
                                      </p:cBhvr>
                                      <p:to>
                                        <p:strVal val="visible"/>
                                      </p:to>
                                    </p:set>
                                    <p:animEffect transition="in" filter="fade">
                                      <p:cBhvr>
                                        <p:cTn id="614" dur="500"/>
                                        <p:tgtEl>
                                          <p:spTgt spid="272"/>
                                        </p:tgtEl>
                                      </p:cBhvr>
                                    </p:animEffect>
                                    <p:anim calcmode="lin" valueType="num">
                                      <p:cBhvr>
                                        <p:cTn id="615" dur="500" fill="hold"/>
                                        <p:tgtEl>
                                          <p:spTgt spid="272"/>
                                        </p:tgtEl>
                                        <p:attrNameLst>
                                          <p:attrName>ppt_x</p:attrName>
                                        </p:attrNameLst>
                                      </p:cBhvr>
                                      <p:tavLst>
                                        <p:tav tm="0">
                                          <p:val>
                                            <p:strVal val="#ppt_x"/>
                                          </p:val>
                                        </p:tav>
                                        <p:tav tm="100000">
                                          <p:val>
                                            <p:strVal val="#ppt_x"/>
                                          </p:val>
                                        </p:tav>
                                      </p:tavLst>
                                    </p:anim>
                                    <p:anim calcmode="lin" valueType="num">
                                      <p:cBhvr>
                                        <p:cTn id="616" dur="500" fill="hold"/>
                                        <p:tgtEl>
                                          <p:spTgt spid="272"/>
                                        </p:tgtEl>
                                        <p:attrNameLst>
                                          <p:attrName>ppt_y</p:attrName>
                                        </p:attrNameLst>
                                      </p:cBhvr>
                                      <p:tavLst>
                                        <p:tav tm="0">
                                          <p:val>
                                            <p:strVal val="#ppt_y+.1"/>
                                          </p:val>
                                        </p:tav>
                                        <p:tav tm="100000">
                                          <p:val>
                                            <p:strVal val="#ppt_y"/>
                                          </p:val>
                                        </p:tav>
                                      </p:tavLst>
                                    </p:anim>
                                    <p:animRot by="21600000">
                                      <p:cBhvr>
                                        <p:cTn id="617" dur="500" fill="hold">
                                          <p:stCondLst>
                                            <p:cond delay="0"/>
                                          </p:stCondLst>
                                        </p:cTn>
                                        <p:tgtEl>
                                          <p:spTgt spid="272"/>
                                        </p:tgtEl>
                                        <p:attrNameLst>
                                          <p:attrName>r</p:attrName>
                                        </p:attrNameLst>
                                      </p:cBhvr>
                                    </p:animRot>
                                  </p:childTnLst>
                                </p:cTn>
                              </p:par>
                              <p:par>
                                <p:cTn id="618" presetID="47" presetClass="entr" presetSubtype="0" fill="hold" grpId="0" nodeType="withEffect">
                                  <p:stCondLst>
                                    <p:cond delay="1283"/>
                                  </p:stCondLst>
                                  <p:childTnLst>
                                    <p:set>
                                      <p:cBhvr>
                                        <p:cTn id="619" dur="1" fill="hold">
                                          <p:stCondLst>
                                            <p:cond delay="0"/>
                                          </p:stCondLst>
                                        </p:cTn>
                                        <p:tgtEl>
                                          <p:spTgt spid="273"/>
                                        </p:tgtEl>
                                        <p:attrNameLst>
                                          <p:attrName>style.visibility</p:attrName>
                                        </p:attrNameLst>
                                      </p:cBhvr>
                                      <p:to>
                                        <p:strVal val="visible"/>
                                      </p:to>
                                    </p:set>
                                    <p:animEffect transition="in" filter="fade">
                                      <p:cBhvr>
                                        <p:cTn id="620" dur="500"/>
                                        <p:tgtEl>
                                          <p:spTgt spid="273"/>
                                        </p:tgtEl>
                                      </p:cBhvr>
                                    </p:animEffect>
                                    <p:anim calcmode="lin" valueType="num">
                                      <p:cBhvr>
                                        <p:cTn id="621" dur="500" fill="hold"/>
                                        <p:tgtEl>
                                          <p:spTgt spid="273"/>
                                        </p:tgtEl>
                                        <p:attrNameLst>
                                          <p:attrName>ppt_x</p:attrName>
                                        </p:attrNameLst>
                                      </p:cBhvr>
                                      <p:tavLst>
                                        <p:tav tm="0">
                                          <p:val>
                                            <p:strVal val="#ppt_x"/>
                                          </p:val>
                                        </p:tav>
                                        <p:tav tm="100000">
                                          <p:val>
                                            <p:strVal val="#ppt_x"/>
                                          </p:val>
                                        </p:tav>
                                      </p:tavLst>
                                    </p:anim>
                                    <p:anim calcmode="lin" valueType="num">
                                      <p:cBhvr>
                                        <p:cTn id="622" dur="500" fill="hold"/>
                                        <p:tgtEl>
                                          <p:spTgt spid="273"/>
                                        </p:tgtEl>
                                        <p:attrNameLst>
                                          <p:attrName>ppt_y</p:attrName>
                                        </p:attrNameLst>
                                      </p:cBhvr>
                                      <p:tavLst>
                                        <p:tav tm="0">
                                          <p:val>
                                            <p:strVal val="#ppt_y-.1"/>
                                          </p:val>
                                        </p:tav>
                                        <p:tav tm="100000">
                                          <p:val>
                                            <p:strVal val="#ppt_y"/>
                                          </p:val>
                                        </p:tav>
                                      </p:tavLst>
                                    </p:anim>
                                    <p:animRot by="21600000">
                                      <p:cBhvr>
                                        <p:cTn id="623" dur="500" fill="hold">
                                          <p:stCondLst>
                                            <p:cond delay="0"/>
                                          </p:stCondLst>
                                        </p:cTn>
                                        <p:tgtEl>
                                          <p:spTgt spid="273"/>
                                        </p:tgtEl>
                                        <p:attrNameLst>
                                          <p:attrName>r</p:attrName>
                                        </p:attrNameLst>
                                      </p:cBhvr>
                                    </p:animRot>
                                  </p:childTnLst>
                                </p:cTn>
                              </p:par>
                              <p:par>
                                <p:cTn id="624" presetID="47" presetClass="entr" presetSubtype="0" fill="hold" grpId="0" nodeType="withEffect">
                                  <p:stCondLst>
                                    <p:cond delay="2595"/>
                                  </p:stCondLst>
                                  <p:childTnLst>
                                    <p:set>
                                      <p:cBhvr>
                                        <p:cTn id="625" dur="1" fill="hold">
                                          <p:stCondLst>
                                            <p:cond delay="0"/>
                                          </p:stCondLst>
                                        </p:cTn>
                                        <p:tgtEl>
                                          <p:spTgt spid="274"/>
                                        </p:tgtEl>
                                        <p:attrNameLst>
                                          <p:attrName>style.visibility</p:attrName>
                                        </p:attrNameLst>
                                      </p:cBhvr>
                                      <p:to>
                                        <p:strVal val="visible"/>
                                      </p:to>
                                    </p:set>
                                    <p:animEffect transition="in" filter="fade">
                                      <p:cBhvr>
                                        <p:cTn id="626" dur="500"/>
                                        <p:tgtEl>
                                          <p:spTgt spid="274"/>
                                        </p:tgtEl>
                                      </p:cBhvr>
                                    </p:animEffect>
                                    <p:anim calcmode="lin" valueType="num">
                                      <p:cBhvr>
                                        <p:cTn id="627" dur="500" fill="hold"/>
                                        <p:tgtEl>
                                          <p:spTgt spid="274"/>
                                        </p:tgtEl>
                                        <p:attrNameLst>
                                          <p:attrName>ppt_x</p:attrName>
                                        </p:attrNameLst>
                                      </p:cBhvr>
                                      <p:tavLst>
                                        <p:tav tm="0">
                                          <p:val>
                                            <p:strVal val="#ppt_x"/>
                                          </p:val>
                                        </p:tav>
                                        <p:tav tm="100000">
                                          <p:val>
                                            <p:strVal val="#ppt_x"/>
                                          </p:val>
                                        </p:tav>
                                      </p:tavLst>
                                    </p:anim>
                                    <p:anim calcmode="lin" valueType="num">
                                      <p:cBhvr>
                                        <p:cTn id="628" dur="500" fill="hold"/>
                                        <p:tgtEl>
                                          <p:spTgt spid="274"/>
                                        </p:tgtEl>
                                        <p:attrNameLst>
                                          <p:attrName>ppt_y</p:attrName>
                                        </p:attrNameLst>
                                      </p:cBhvr>
                                      <p:tavLst>
                                        <p:tav tm="0">
                                          <p:val>
                                            <p:strVal val="#ppt_y-.1"/>
                                          </p:val>
                                        </p:tav>
                                        <p:tav tm="100000">
                                          <p:val>
                                            <p:strVal val="#ppt_y"/>
                                          </p:val>
                                        </p:tav>
                                      </p:tavLst>
                                    </p:anim>
                                    <p:animRot by="21600000">
                                      <p:cBhvr>
                                        <p:cTn id="629" dur="500" fill="hold">
                                          <p:stCondLst>
                                            <p:cond delay="0"/>
                                          </p:stCondLst>
                                        </p:cTn>
                                        <p:tgtEl>
                                          <p:spTgt spid="274"/>
                                        </p:tgtEl>
                                        <p:attrNameLst>
                                          <p:attrName>r</p:attrName>
                                        </p:attrNameLst>
                                      </p:cBhvr>
                                    </p:animRot>
                                  </p:childTnLst>
                                </p:cTn>
                              </p:par>
                              <p:par>
                                <p:cTn id="630" presetID="42" presetClass="entr" presetSubtype="0" fill="hold" grpId="0" nodeType="withEffect">
                                  <p:stCondLst>
                                    <p:cond delay="2912"/>
                                  </p:stCondLst>
                                  <p:childTnLst>
                                    <p:set>
                                      <p:cBhvr>
                                        <p:cTn id="631" dur="1" fill="hold">
                                          <p:stCondLst>
                                            <p:cond delay="0"/>
                                          </p:stCondLst>
                                        </p:cTn>
                                        <p:tgtEl>
                                          <p:spTgt spid="275"/>
                                        </p:tgtEl>
                                        <p:attrNameLst>
                                          <p:attrName>style.visibility</p:attrName>
                                        </p:attrNameLst>
                                      </p:cBhvr>
                                      <p:to>
                                        <p:strVal val="visible"/>
                                      </p:to>
                                    </p:set>
                                    <p:animEffect transition="in" filter="fade">
                                      <p:cBhvr>
                                        <p:cTn id="632" dur="500"/>
                                        <p:tgtEl>
                                          <p:spTgt spid="275"/>
                                        </p:tgtEl>
                                      </p:cBhvr>
                                    </p:animEffect>
                                    <p:anim calcmode="lin" valueType="num">
                                      <p:cBhvr>
                                        <p:cTn id="633" dur="500" fill="hold"/>
                                        <p:tgtEl>
                                          <p:spTgt spid="275"/>
                                        </p:tgtEl>
                                        <p:attrNameLst>
                                          <p:attrName>ppt_x</p:attrName>
                                        </p:attrNameLst>
                                      </p:cBhvr>
                                      <p:tavLst>
                                        <p:tav tm="0">
                                          <p:val>
                                            <p:strVal val="#ppt_x"/>
                                          </p:val>
                                        </p:tav>
                                        <p:tav tm="100000">
                                          <p:val>
                                            <p:strVal val="#ppt_x"/>
                                          </p:val>
                                        </p:tav>
                                      </p:tavLst>
                                    </p:anim>
                                    <p:anim calcmode="lin" valueType="num">
                                      <p:cBhvr>
                                        <p:cTn id="634" dur="500" fill="hold"/>
                                        <p:tgtEl>
                                          <p:spTgt spid="275"/>
                                        </p:tgtEl>
                                        <p:attrNameLst>
                                          <p:attrName>ppt_y</p:attrName>
                                        </p:attrNameLst>
                                      </p:cBhvr>
                                      <p:tavLst>
                                        <p:tav tm="0">
                                          <p:val>
                                            <p:strVal val="#ppt_y+.1"/>
                                          </p:val>
                                        </p:tav>
                                        <p:tav tm="100000">
                                          <p:val>
                                            <p:strVal val="#ppt_y"/>
                                          </p:val>
                                        </p:tav>
                                      </p:tavLst>
                                    </p:anim>
                                    <p:animRot by="21600000">
                                      <p:cBhvr>
                                        <p:cTn id="635" dur="500" fill="hold">
                                          <p:stCondLst>
                                            <p:cond delay="0"/>
                                          </p:stCondLst>
                                        </p:cTn>
                                        <p:tgtEl>
                                          <p:spTgt spid="275"/>
                                        </p:tgtEl>
                                        <p:attrNameLst>
                                          <p:attrName>r</p:attrName>
                                        </p:attrNameLst>
                                      </p:cBhvr>
                                    </p:animRot>
                                  </p:childTnLst>
                                </p:cTn>
                              </p:par>
                              <p:par>
                                <p:cTn id="636" presetID="42" presetClass="entr" presetSubtype="0" fill="hold" grpId="0" nodeType="withEffect">
                                  <p:stCondLst>
                                    <p:cond delay="3890"/>
                                  </p:stCondLst>
                                  <p:childTnLst>
                                    <p:set>
                                      <p:cBhvr>
                                        <p:cTn id="637" dur="1" fill="hold">
                                          <p:stCondLst>
                                            <p:cond delay="0"/>
                                          </p:stCondLst>
                                        </p:cTn>
                                        <p:tgtEl>
                                          <p:spTgt spid="276"/>
                                        </p:tgtEl>
                                        <p:attrNameLst>
                                          <p:attrName>style.visibility</p:attrName>
                                        </p:attrNameLst>
                                      </p:cBhvr>
                                      <p:to>
                                        <p:strVal val="visible"/>
                                      </p:to>
                                    </p:set>
                                    <p:animEffect transition="in" filter="fade">
                                      <p:cBhvr>
                                        <p:cTn id="638" dur="500"/>
                                        <p:tgtEl>
                                          <p:spTgt spid="276"/>
                                        </p:tgtEl>
                                      </p:cBhvr>
                                    </p:animEffect>
                                    <p:anim calcmode="lin" valueType="num">
                                      <p:cBhvr>
                                        <p:cTn id="639" dur="500" fill="hold"/>
                                        <p:tgtEl>
                                          <p:spTgt spid="276"/>
                                        </p:tgtEl>
                                        <p:attrNameLst>
                                          <p:attrName>ppt_x</p:attrName>
                                        </p:attrNameLst>
                                      </p:cBhvr>
                                      <p:tavLst>
                                        <p:tav tm="0">
                                          <p:val>
                                            <p:strVal val="#ppt_x"/>
                                          </p:val>
                                        </p:tav>
                                        <p:tav tm="100000">
                                          <p:val>
                                            <p:strVal val="#ppt_x"/>
                                          </p:val>
                                        </p:tav>
                                      </p:tavLst>
                                    </p:anim>
                                    <p:anim calcmode="lin" valueType="num">
                                      <p:cBhvr>
                                        <p:cTn id="640" dur="500" fill="hold"/>
                                        <p:tgtEl>
                                          <p:spTgt spid="276"/>
                                        </p:tgtEl>
                                        <p:attrNameLst>
                                          <p:attrName>ppt_y</p:attrName>
                                        </p:attrNameLst>
                                      </p:cBhvr>
                                      <p:tavLst>
                                        <p:tav tm="0">
                                          <p:val>
                                            <p:strVal val="#ppt_y+.1"/>
                                          </p:val>
                                        </p:tav>
                                        <p:tav tm="100000">
                                          <p:val>
                                            <p:strVal val="#ppt_y"/>
                                          </p:val>
                                        </p:tav>
                                      </p:tavLst>
                                    </p:anim>
                                    <p:animRot by="21600000">
                                      <p:cBhvr>
                                        <p:cTn id="641" dur="500" fill="hold">
                                          <p:stCondLst>
                                            <p:cond delay="0"/>
                                          </p:stCondLst>
                                        </p:cTn>
                                        <p:tgtEl>
                                          <p:spTgt spid="276"/>
                                        </p:tgtEl>
                                        <p:attrNameLst>
                                          <p:attrName>r</p:attrName>
                                        </p:attrNameLst>
                                      </p:cBhvr>
                                    </p:animRot>
                                  </p:childTnLst>
                                </p:cTn>
                              </p:par>
                              <p:par>
                                <p:cTn id="642" presetID="47" presetClass="entr" presetSubtype="0" fill="hold" grpId="0" nodeType="withEffect">
                                  <p:stCondLst>
                                    <p:cond delay="1105"/>
                                  </p:stCondLst>
                                  <p:childTnLst>
                                    <p:set>
                                      <p:cBhvr>
                                        <p:cTn id="643" dur="1" fill="hold">
                                          <p:stCondLst>
                                            <p:cond delay="0"/>
                                          </p:stCondLst>
                                        </p:cTn>
                                        <p:tgtEl>
                                          <p:spTgt spid="277"/>
                                        </p:tgtEl>
                                        <p:attrNameLst>
                                          <p:attrName>style.visibility</p:attrName>
                                        </p:attrNameLst>
                                      </p:cBhvr>
                                      <p:to>
                                        <p:strVal val="visible"/>
                                      </p:to>
                                    </p:set>
                                    <p:animEffect transition="in" filter="fade">
                                      <p:cBhvr>
                                        <p:cTn id="644" dur="500"/>
                                        <p:tgtEl>
                                          <p:spTgt spid="277"/>
                                        </p:tgtEl>
                                      </p:cBhvr>
                                    </p:animEffect>
                                    <p:anim calcmode="lin" valueType="num">
                                      <p:cBhvr>
                                        <p:cTn id="645" dur="500" fill="hold"/>
                                        <p:tgtEl>
                                          <p:spTgt spid="277"/>
                                        </p:tgtEl>
                                        <p:attrNameLst>
                                          <p:attrName>ppt_x</p:attrName>
                                        </p:attrNameLst>
                                      </p:cBhvr>
                                      <p:tavLst>
                                        <p:tav tm="0">
                                          <p:val>
                                            <p:strVal val="#ppt_x"/>
                                          </p:val>
                                        </p:tav>
                                        <p:tav tm="100000">
                                          <p:val>
                                            <p:strVal val="#ppt_x"/>
                                          </p:val>
                                        </p:tav>
                                      </p:tavLst>
                                    </p:anim>
                                    <p:anim calcmode="lin" valueType="num">
                                      <p:cBhvr>
                                        <p:cTn id="646" dur="500" fill="hold"/>
                                        <p:tgtEl>
                                          <p:spTgt spid="277"/>
                                        </p:tgtEl>
                                        <p:attrNameLst>
                                          <p:attrName>ppt_y</p:attrName>
                                        </p:attrNameLst>
                                      </p:cBhvr>
                                      <p:tavLst>
                                        <p:tav tm="0">
                                          <p:val>
                                            <p:strVal val="#ppt_y-.1"/>
                                          </p:val>
                                        </p:tav>
                                        <p:tav tm="100000">
                                          <p:val>
                                            <p:strVal val="#ppt_y"/>
                                          </p:val>
                                        </p:tav>
                                      </p:tavLst>
                                    </p:anim>
                                    <p:animRot by="21600000">
                                      <p:cBhvr>
                                        <p:cTn id="647" dur="500" fill="hold">
                                          <p:stCondLst>
                                            <p:cond delay="0"/>
                                          </p:stCondLst>
                                        </p:cTn>
                                        <p:tgtEl>
                                          <p:spTgt spid="277"/>
                                        </p:tgtEl>
                                        <p:attrNameLst>
                                          <p:attrName>r</p:attrName>
                                        </p:attrNameLst>
                                      </p:cBhvr>
                                    </p:animRot>
                                  </p:childTnLst>
                                </p:cTn>
                              </p:par>
                              <p:par>
                                <p:cTn id="648" presetID="47" presetClass="entr" presetSubtype="0" fill="hold" grpId="0" nodeType="withEffect">
                                  <p:stCondLst>
                                    <p:cond delay="1201"/>
                                  </p:stCondLst>
                                  <p:childTnLst>
                                    <p:set>
                                      <p:cBhvr>
                                        <p:cTn id="649" dur="1" fill="hold">
                                          <p:stCondLst>
                                            <p:cond delay="0"/>
                                          </p:stCondLst>
                                        </p:cTn>
                                        <p:tgtEl>
                                          <p:spTgt spid="278"/>
                                        </p:tgtEl>
                                        <p:attrNameLst>
                                          <p:attrName>style.visibility</p:attrName>
                                        </p:attrNameLst>
                                      </p:cBhvr>
                                      <p:to>
                                        <p:strVal val="visible"/>
                                      </p:to>
                                    </p:set>
                                    <p:animEffect transition="in" filter="fade">
                                      <p:cBhvr>
                                        <p:cTn id="650" dur="500"/>
                                        <p:tgtEl>
                                          <p:spTgt spid="278"/>
                                        </p:tgtEl>
                                      </p:cBhvr>
                                    </p:animEffect>
                                    <p:anim calcmode="lin" valueType="num">
                                      <p:cBhvr>
                                        <p:cTn id="651" dur="500" fill="hold"/>
                                        <p:tgtEl>
                                          <p:spTgt spid="278"/>
                                        </p:tgtEl>
                                        <p:attrNameLst>
                                          <p:attrName>ppt_x</p:attrName>
                                        </p:attrNameLst>
                                      </p:cBhvr>
                                      <p:tavLst>
                                        <p:tav tm="0">
                                          <p:val>
                                            <p:strVal val="#ppt_x"/>
                                          </p:val>
                                        </p:tav>
                                        <p:tav tm="100000">
                                          <p:val>
                                            <p:strVal val="#ppt_x"/>
                                          </p:val>
                                        </p:tav>
                                      </p:tavLst>
                                    </p:anim>
                                    <p:anim calcmode="lin" valueType="num">
                                      <p:cBhvr>
                                        <p:cTn id="652" dur="500" fill="hold"/>
                                        <p:tgtEl>
                                          <p:spTgt spid="278"/>
                                        </p:tgtEl>
                                        <p:attrNameLst>
                                          <p:attrName>ppt_y</p:attrName>
                                        </p:attrNameLst>
                                      </p:cBhvr>
                                      <p:tavLst>
                                        <p:tav tm="0">
                                          <p:val>
                                            <p:strVal val="#ppt_y-.1"/>
                                          </p:val>
                                        </p:tav>
                                        <p:tav tm="100000">
                                          <p:val>
                                            <p:strVal val="#ppt_y"/>
                                          </p:val>
                                        </p:tav>
                                      </p:tavLst>
                                    </p:anim>
                                    <p:animRot by="21600000">
                                      <p:cBhvr>
                                        <p:cTn id="653" dur="500" fill="hold">
                                          <p:stCondLst>
                                            <p:cond delay="0"/>
                                          </p:stCondLst>
                                        </p:cTn>
                                        <p:tgtEl>
                                          <p:spTgt spid="278"/>
                                        </p:tgtEl>
                                        <p:attrNameLst>
                                          <p:attrName>r</p:attrName>
                                        </p:attrNameLst>
                                      </p:cBhvr>
                                    </p:animRot>
                                  </p:childTnLst>
                                </p:cTn>
                              </p:par>
                              <p:par>
                                <p:cTn id="654" presetID="47" presetClass="entr" presetSubtype="0" fill="hold" grpId="0" nodeType="withEffect">
                                  <p:stCondLst>
                                    <p:cond delay="4126"/>
                                  </p:stCondLst>
                                  <p:childTnLst>
                                    <p:set>
                                      <p:cBhvr>
                                        <p:cTn id="655" dur="1" fill="hold">
                                          <p:stCondLst>
                                            <p:cond delay="0"/>
                                          </p:stCondLst>
                                        </p:cTn>
                                        <p:tgtEl>
                                          <p:spTgt spid="279"/>
                                        </p:tgtEl>
                                        <p:attrNameLst>
                                          <p:attrName>style.visibility</p:attrName>
                                        </p:attrNameLst>
                                      </p:cBhvr>
                                      <p:to>
                                        <p:strVal val="visible"/>
                                      </p:to>
                                    </p:set>
                                    <p:animEffect transition="in" filter="fade">
                                      <p:cBhvr>
                                        <p:cTn id="656" dur="500"/>
                                        <p:tgtEl>
                                          <p:spTgt spid="279"/>
                                        </p:tgtEl>
                                      </p:cBhvr>
                                    </p:animEffect>
                                    <p:anim calcmode="lin" valueType="num">
                                      <p:cBhvr>
                                        <p:cTn id="657" dur="500" fill="hold"/>
                                        <p:tgtEl>
                                          <p:spTgt spid="279"/>
                                        </p:tgtEl>
                                        <p:attrNameLst>
                                          <p:attrName>ppt_x</p:attrName>
                                        </p:attrNameLst>
                                      </p:cBhvr>
                                      <p:tavLst>
                                        <p:tav tm="0">
                                          <p:val>
                                            <p:strVal val="#ppt_x"/>
                                          </p:val>
                                        </p:tav>
                                        <p:tav tm="100000">
                                          <p:val>
                                            <p:strVal val="#ppt_x"/>
                                          </p:val>
                                        </p:tav>
                                      </p:tavLst>
                                    </p:anim>
                                    <p:anim calcmode="lin" valueType="num">
                                      <p:cBhvr>
                                        <p:cTn id="658" dur="500" fill="hold"/>
                                        <p:tgtEl>
                                          <p:spTgt spid="279"/>
                                        </p:tgtEl>
                                        <p:attrNameLst>
                                          <p:attrName>ppt_y</p:attrName>
                                        </p:attrNameLst>
                                      </p:cBhvr>
                                      <p:tavLst>
                                        <p:tav tm="0">
                                          <p:val>
                                            <p:strVal val="#ppt_y-.1"/>
                                          </p:val>
                                        </p:tav>
                                        <p:tav tm="100000">
                                          <p:val>
                                            <p:strVal val="#ppt_y"/>
                                          </p:val>
                                        </p:tav>
                                      </p:tavLst>
                                    </p:anim>
                                    <p:animRot by="21600000">
                                      <p:cBhvr>
                                        <p:cTn id="659" dur="500" fill="hold">
                                          <p:stCondLst>
                                            <p:cond delay="0"/>
                                          </p:stCondLst>
                                        </p:cTn>
                                        <p:tgtEl>
                                          <p:spTgt spid="279"/>
                                        </p:tgtEl>
                                        <p:attrNameLst>
                                          <p:attrName>r</p:attrName>
                                        </p:attrNameLst>
                                      </p:cBhvr>
                                    </p:animRot>
                                  </p:childTnLst>
                                </p:cTn>
                              </p:par>
                              <p:par>
                                <p:cTn id="660" presetID="47" presetClass="entr" presetSubtype="0" fill="hold" grpId="0" nodeType="withEffect">
                                  <p:stCondLst>
                                    <p:cond delay="399"/>
                                  </p:stCondLst>
                                  <p:childTnLst>
                                    <p:set>
                                      <p:cBhvr>
                                        <p:cTn id="661" dur="1" fill="hold">
                                          <p:stCondLst>
                                            <p:cond delay="0"/>
                                          </p:stCondLst>
                                        </p:cTn>
                                        <p:tgtEl>
                                          <p:spTgt spid="280"/>
                                        </p:tgtEl>
                                        <p:attrNameLst>
                                          <p:attrName>style.visibility</p:attrName>
                                        </p:attrNameLst>
                                      </p:cBhvr>
                                      <p:to>
                                        <p:strVal val="visible"/>
                                      </p:to>
                                    </p:set>
                                    <p:animEffect transition="in" filter="fade">
                                      <p:cBhvr>
                                        <p:cTn id="662" dur="500"/>
                                        <p:tgtEl>
                                          <p:spTgt spid="280"/>
                                        </p:tgtEl>
                                      </p:cBhvr>
                                    </p:animEffect>
                                    <p:anim calcmode="lin" valueType="num">
                                      <p:cBhvr>
                                        <p:cTn id="663" dur="500" fill="hold"/>
                                        <p:tgtEl>
                                          <p:spTgt spid="280"/>
                                        </p:tgtEl>
                                        <p:attrNameLst>
                                          <p:attrName>ppt_x</p:attrName>
                                        </p:attrNameLst>
                                      </p:cBhvr>
                                      <p:tavLst>
                                        <p:tav tm="0">
                                          <p:val>
                                            <p:strVal val="#ppt_x"/>
                                          </p:val>
                                        </p:tav>
                                        <p:tav tm="100000">
                                          <p:val>
                                            <p:strVal val="#ppt_x"/>
                                          </p:val>
                                        </p:tav>
                                      </p:tavLst>
                                    </p:anim>
                                    <p:anim calcmode="lin" valueType="num">
                                      <p:cBhvr>
                                        <p:cTn id="664" dur="500" fill="hold"/>
                                        <p:tgtEl>
                                          <p:spTgt spid="280"/>
                                        </p:tgtEl>
                                        <p:attrNameLst>
                                          <p:attrName>ppt_y</p:attrName>
                                        </p:attrNameLst>
                                      </p:cBhvr>
                                      <p:tavLst>
                                        <p:tav tm="0">
                                          <p:val>
                                            <p:strVal val="#ppt_y-.1"/>
                                          </p:val>
                                        </p:tav>
                                        <p:tav tm="100000">
                                          <p:val>
                                            <p:strVal val="#ppt_y"/>
                                          </p:val>
                                        </p:tav>
                                      </p:tavLst>
                                    </p:anim>
                                    <p:animRot by="21600000">
                                      <p:cBhvr>
                                        <p:cTn id="665" dur="500" fill="hold">
                                          <p:stCondLst>
                                            <p:cond delay="0"/>
                                          </p:stCondLst>
                                        </p:cTn>
                                        <p:tgtEl>
                                          <p:spTgt spid="280"/>
                                        </p:tgtEl>
                                        <p:attrNameLst>
                                          <p:attrName>r</p:attrName>
                                        </p:attrNameLst>
                                      </p:cBhvr>
                                    </p:animRot>
                                  </p:childTnLst>
                                </p:cTn>
                              </p:par>
                              <p:par>
                                <p:cTn id="666" presetID="47" presetClass="entr" presetSubtype="0" fill="hold" grpId="0" nodeType="withEffect">
                                  <p:stCondLst>
                                    <p:cond delay="2369"/>
                                  </p:stCondLst>
                                  <p:childTnLst>
                                    <p:set>
                                      <p:cBhvr>
                                        <p:cTn id="667" dur="1" fill="hold">
                                          <p:stCondLst>
                                            <p:cond delay="0"/>
                                          </p:stCondLst>
                                        </p:cTn>
                                        <p:tgtEl>
                                          <p:spTgt spid="281"/>
                                        </p:tgtEl>
                                        <p:attrNameLst>
                                          <p:attrName>style.visibility</p:attrName>
                                        </p:attrNameLst>
                                      </p:cBhvr>
                                      <p:to>
                                        <p:strVal val="visible"/>
                                      </p:to>
                                    </p:set>
                                    <p:animEffect transition="in" filter="fade">
                                      <p:cBhvr>
                                        <p:cTn id="668" dur="500"/>
                                        <p:tgtEl>
                                          <p:spTgt spid="281"/>
                                        </p:tgtEl>
                                      </p:cBhvr>
                                    </p:animEffect>
                                    <p:anim calcmode="lin" valueType="num">
                                      <p:cBhvr>
                                        <p:cTn id="669" dur="500" fill="hold"/>
                                        <p:tgtEl>
                                          <p:spTgt spid="281"/>
                                        </p:tgtEl>
                                        <p:attrNameLst>
                                          <p:attrName>ppt_x</p:attrName>
                                        </p:attrNameLst>
                                      </p:cBhvr>
                                      <p:tavLst>
                                        <p:tav tm="0">
                                          <p:val>
                                            <p:strVal val="#ppt_x"/>
                                          </p:val>
                                        </p:tav>
                                        <p:tav tm="100000">
                                          <p:val>
                                            <p:strVal val="#ppt_x"/>
                                          </p:val>
                                        </p:tav>
                                      </p:tavLst>
                                    </p:anim>
                                    <p:anim calcmode="lin" valueType="num">
                                      <p:cBhvr>
                                        <p:cTn id="670" dur="500" fill="hold"/>
                                        <p:tgtEl>
                                          <p:spTgt spid="281"/>
                                        </p:tgtEl>
                                        <p:attrNameLst>
                                          <p:attrName>ppt_y</p:attrName>
                                        </p:attrNameLst>
                                      </p:cBhvr>
                                      <p:tavLst>
                                        <p:tav tm="0">
                                          <p:val>
                                            <p:strVal val="#ppt_y-.1"/>
                                          </p:val>
                                        </p:tav>
                                        <p:tav tm="100000">
                                          <p:val>
                                            <p:strVal val="#ppt_y"/>
                                          </p:val>
                                        </p:tav>
                                      </p:tavLst>
                                    </p:anim>
                                    <p:animRot by="21600000">
                                      <p:cBhvr>
                                        <p:cTn id="671" dur="500" fill="hold">
                                          <p:stCondLst>
                                            <p:cond delay="0"/>
                                          </p:stCondLst>
                                        </p:cTn>
                                        <p:tgtEl>
                                          <p:spTgt spid="281"/>
                                        </p:tgtEl>
                                        <p:attrNameLst>
                                          <p:attrName>r</p:attrName>
                                        </p:attrNameLst>
                                      </p:cBhvr>
                                    </p:animRot>
                                  </p:childTnLst>
                                </p:cTn>
                              </p:par>
                              <p:par>
                                <p:cTn id="672" presetID="47" presetClass="entr" presetSubtype="0" fill="hold" grpId="0" nodeType="withEffect">
                                  <p:stCondLst>
                                    <p:cond delay="1281"/>
                                  </p:stCondLst>
                                  <p:childTnLst>
                                    <p:set>
                                      <p:cBhvr>
                                        <p:cTn id="673" dur="1" fill="hold">
                                          <p:stCondLst>
                                            <p:cond delay="0"/>
                                          </p:stCondLst>
                                        </p:cTn>
                                        <p:tgtEl>
                                          <p:spTgt spid="282"/>
                                        </p:tgtEl>
                                        <p:attrNameLst>
                                          <p:attrName>style.visibility</p:attrName>
                                        </p:attrNameLst>
                                      </p:cBhvr>
                                      <p:to>
                                        <p:strVal val="visible"/>
                                      </p:to>
                                    </p:set>
                                    <p:animEffect transition="in" filter="fade">
                                      <p:cBhvr>
                                        <p:cTn id="674" dur="500"/>
                                        <p:tgtEl>
                                          <p:spTgt spid="282"/>
                                        </p:tgtEl>
                                      </p:cBhvr>
                                    </p:animEffect>
                                    <p:anim calcmode="lin" valueType="num">
                                      <p:cBhvr>
                                        <p:cTn id="675" dur="500" fill="hold"/>
                                        <p:tgtEl>
                                          <p:spTgt spid="282"/>
                                        </p:tgtEl>
                                        <p:attrNameLst>
                                          <p:attrName>ppt_x</p:attrName>
                                        </p:attrNameLst>
                                      </p:cBhvr>
                                      <p:tavLst>
                                        <p:tav tm="0">
                                          <p:val>
                                            <p:strVal val="#ppt_x"/>
                                          </p:val>
                                        </p:tav>
                                        <p:tav tm="100000">
                                          <p:val>
                                            <p:strVal val="#ppt_x"/>
                                          </p:val>
                                        </p:tav>
                                      </p:tavLst>
                                    </p:anim>
                                    <p:anim calcmode="lin" valueType="num">
                                      <p:cBhvr>
                                        <p:cTn id="676" dur="500" fill="hold"/>
                                        <p:tgtEl>
                                          <p:spTgt spid="282"/>
                                        </p:tgtEl>
                                        <p:attrNameLst>
                                          <p:attrName>ppt_y</p:attrName>
                                        </p:attrNameLst>
                                      </p:cBhvr>
                                      <p:tavLst>
                                        <p:tav tm="0">
                                          <p:val>
                                            <p:strVal val="#ppt_y-.1"/>
                                          </p:val>
                                        </p:tav>
                                        <p:tav tm="100000">
                                          <p:val>
                                            <p:strVal val="#ppt_y"/>
                                          </p:val>
                                        </p:tav>
                                      </p:tavLst>
                                    </p:anim>
                                    <p:animRot by="21600000">
                                      <p:cBhvr>
                                        <p:cTn id="677" dur="500" fill="hold">
                                          <p:stCondLst>
                                            <p:cond delay="0"/>
                                          </p:stCondLst>
                                        </p:cTn>
                                        <p:tgtEl>
                                          <p:spTgt spid="282"/>
                                        </p:tgtEl>
                                        <p:attrNameLst>
                                          <p:attrName>r</p:attrName>
                                        </p:attrNameLst>
                                      </p:cBhvr>
                                    </p:animRot>
                                  </p:childTnLst>
                                </p:cTn>
                              </p:par>
                              <p:par>
                                <p:cTn id="678" presetID="47" presetClass="entr" presetSubtype="0" fill="hold" grpId="0" nodeType="withEffect">
                                  <p:stCondLst>
                                    <p:cond delay="3515"/>
                                  </p:stCondLst>
                                  <p:childTnLst>
                                    <p:set>
                                      <p:cBhvr>
                                        <p:cTn id="679" dur="1" fill="hold">
                                          <p:stCondLst>
                                            <p:cond delay="0"/>
                                          </p:stCondLst>
                                        </p:cTn>
                                        <p:tgtEl>
                                          <p:spTgt spid="283"/>
                                        </p:tgtEl>
                                        <p:attrNameLst>
                                          <p:attrName>style.visibility</p:attrName>
                                        </p:attrNameLst>
                                      </p:cBhvr>
                                      <p:to>
                                        <p:strVal val="visible"/>
                                      </p:to>
                                    </p:set>
                                    <p:animEffect transition="in" filter="fade">
                                      <p:cBhvr>
                                        <p:cTn id="680" dur="500"/>
                                        <p:tgtEl>
                                          <p:spTgt spid="283"/>
                                        </p:tgtEl>
                                      </p:cBhvr>
                                    </p:animEffect>
                                    <p:anim calcmode="lin" valueType="num">
                                      <p:cBhvr>
                                        <p:cTn id="681" dur="500" fill="hold"/>
                                        <p:tgtEl>
                                          <p:spTgt spid="283"/>
                                        </p:tgtEl>
                                        <p:attrNameLst>
                                          <p:attrName>ppt_x</p:attrName>
                                        </p:attrNameLst>
                                      </p:cBhvr>
                                      <p:tavLst>
                                        <p:tav tm="0">
                                          <p:val>
                                            <p:strVal val="#ppt_x"/>
                                          </p:val>
                                        </p:tav>
                                        <p:tav tm="100000">
                                          <p:val>
                                            <p:strVal val="#ppt_x"/>
                                          </p:val>
                                        </p:tav>
                                      </p:tavLst>
                                    </p:anim>
                                    <p:anim calcmode="lin" valueType="num">
                                      <p:cBhvr>
                                        <p:cTn id="682" dur="500" fill="hold"/>
                                        <p:tgtEl>
                                          <p:spTgt spid="283"/>
                                        </p:tgtEl>
                                        <p:attrNameLst>
                                          <p:attrName>ppt_y</p:attrName>
                                        </p:attrNameLst>
                                      </p:cBhvr>
                                      <p:tavLst>
                                        <p:tav tm="0">
                                          <p:val>
                                            <p:strVal val="#ppt_y-.1"/>
                                          </p:val>
                                        </p:tav>
                                        <p:tav tm="100000">
                                          <p:val>
                                            <p:strVal val="#ppt_y"/>
                                          </p:val>
                                        </p:tav>
                                      </p:tavLst>
                                    </p:anim>
                                    <p:animRot by="21600000">
                                      <p:cBhvr>
                                        <p:cTn id="683" dur="500" fill="hold">
                                          <p:stCondLst>
                                            <p:cond delay="0"/>
                                          </p:stCondLst>
                                        </p:cTn>
                                        <p:tgtEl>
                                          <p:spTgt spid="283"/>
                                        </p:tgtEl>
                                        <p:attrNameLst>
                                          <p:attrName>r</p:attrName>
                                        </p:attrNameLst>
                                      </p:cBhvr>
                                    </p:animRot>
                                  </p:childTnLst>
                                </p:cTn>
                              </p:par>
                              <p:par>
                                <p:cTn id="684" presetID="47" presetClass="entr" presetSubtype="0" fill="hold" grpId="0" nodeType="withEffect">
                                  <p:stCondLst>
                                    <p:cond delay="4592"/>
                                  </p:stCondLst>
                                  <p:childTnLst>
                                    <p:set>
                                      <p:cBhvr>
                                        <p:cTn id="685" dur="1" fill="hold">
                                          <p:stCondLst>
                                            <p:cond delay="0"/>
                                          </p:stCondLst>
                                        </p:cTn>
                                        <p:tgtEl>
                                          <p:spTgt spid="284"/>
                                        </p:tgtEl>
                                        <p:attrNameLst>
                                          <p:attrName>style.visibility</p:attrName>
                                        </p:attrNameLst>
                                      </p:cBhvr>
                                      <p:to>
                                        <p:strVal val="visible"/>
                                      </p:to>
                                    </p:set>
                                    <p:animEffect transition="in" filter="fade">
                                      <p:cBhvr>
                                        <p:cTn id="686" dur="500"/>
                                        <p:tgtEl>
                                          <p:spTgt spid="284"/>
                                        </p:tgtEl>
                                      </p:cBhvr>
                                    </p:animEffect>
                                    <p:anim calcmode="lin" valueType="num">
                                      <p:cBhvr>
                                        <p:cTn id="687" dur="500" fill="hold"/>
                                        <p:tgtEl>
                                          <p:spTgt spid="284"/>
                                        </p:tgtEl>
                                        <p:attrNameLst>
                                          <p:attrName>ppt_x</p:attrName>
                                        </p:attrNameLst>
                                      </p:cBhvr>
                                      <p:tavLst>
                                        <p:tav tm="0">
                                          <p:val>
                                            <p:strVal val="#ppt_x"/>
                                          </p:val>
                                        </p:tav>
                                        <p:tav tm="100000">
                                          <p:val>
                                            <p:strVal val="#ppt_x"/>
                                          </p:val>
                                        </p:tav>
                                      </p:tavLst>
                                    </p:anim>
                                    <p:anim calcmode="lin" valueType="num">
                                      <p:cBhvr>
                                        <p:cTn id="688" dur="500" fill="hold"/>
                                        <p:tgtEl>
                                          <p:spTgt spid="284"/>
                                        </p:tgtEl>
                                        <p:attrNameLst>
                                          <p:attrName>ppt_y</p:attrName>
                                        </p:attrNameLst>
                                      </p:cBhvr>
                                      <p:tavLst>
                                        <p:tav tm="0">
                                          <p:val>
                                            <p:strVal val="#ppt_y-.1"/>
                                          </p:val>
                                        </p:tav>
                                        <p:tav tm="100000">
                                          <p:val>
                                            <p:strVal val="#ppt_y"/>
                                          </p:val>
                                        </p:tav>
                                      </p:tavLst>
                                    </p:anim>
                                    <p:animRot by="21600000">
                                      <p:cBhvr>
                                        <p:cTn id="689" dur="500" fill="hold">
                                          <p:stCondLst>
                                            <p:cond delay="0"/>
                                          </p:stCondLst>
                                        </p:cTn>
                                        <p:tgtEl>
                                          <p:spTgt spid="284"/>
                                        </p:tgtEl>
                                        <p:attrNameLst>
                                          <p:attrName>r</p:attrName>
                                        </p:attrNameLst>
                                      </p:cBhvr>
                                    </p:animRot>
                                  </p:childTnLst>
                                </p:cTn>
                              </p:par>
                              <p:par>
                                <p:cTn id="690" presetID="47" presetClass="entr" presetSubtype="0" fill="hold" grpId="0" nodeType="withEffect">
                                  <p:stCondLst>
                                    <p:cond delay="3962"/>
                                  </p:stCondLst>
                                  <p:childTnLst>
                                    <p:set>
                                      <p:cBhvr>
                                        <p:cTn id="691" dur="1" fill="hold">
                                          <p:stCondLst>
                                            <p:cond delay="0"/>
                                          </p:stCondLst>
                                        </p:cTn>
                                        <p:tgtEl>
                                          <p:spTgt spid="285"/>
                                        </p:tgtEl>
                                        <p:attrNameLst>
                                          <p:attrName>style.visibility</p:attrName>
                                        </p:attrNameLst>
                                      </p:cBhvr>
                                      <p:to>
                                        <p:strVal val="visible"/>
                                      </p:to>
                                    </p:set>
                                    <p:animEffect transition="in" filter="fade">
                                      <p:cBhvr>
                                        <p:cTn id="692" dur="500"/>
                                        <p:tgtEl>
                                          <p:spTgt spid="285"/>
                                        </p:tgtEl>
                                      </p:cBhvr>
                                    </p:animEffect>
                                    <p:anim calcmode="lin" valueType="num">
                                      <p:cBhvr>
                                        <p:cTn id="693" dur="500" fill="hold"/>
                                        <p:tgtEl>
                                          <p:spTgt spid="285"/>
                                        </p:tgtEl>
                                        <p:attrNameLst>
                                          <p:attrName>ppt_x</p:attrName>
                                        </p:attrNameLst>
                                      </p:cBhvr>
                                      <p:tavLst>
                                        <p:tav tm="0">
                                          <p:val>
                                            <p:strVal val="#ppt_x"/>
                                          </p:val>
                                        </p:tav>
                                        <p:tav tm="100000">
                                          <p:val>
                                            <p:strVal val="#ppt_x"/>
                                          </p:val>
                                        </p:tav>
                                      </p:tavLst>
                                    </p:anim>
                                    <p:anim calcmode="lin" valueType="num">
                                      <p:cBhvr>
                                        <p:cTn id="694" dur="500" fill="hold"/>
                                        <p:tgtEl>
                                          <p:spTgt spid="285"/>
                                        </p:tgtEl>
                                        <p:attrNameLst>
                                          <p:attrName>ppt_y</p:attrName>
                                        </p:attrNameLst>
                                      </p:cBhvr>
                                      <p:tavLst>
                                        <p:tav tm="0">
                                          <p:val>
                                            <p:strVal val="#ppt_y-.1"/>
                                          </p:val>
                                        </p:tav>
                                        <p:tav tm="100000">
                                          <p:val>
                                            <p:strVal val="#ppt_y"/>
                                          </p:val>
                                        </p:tav>
                                      </p:tavLst>
                                    </p:anim>
                                    <p:animRot by="21600000">
                                      <p:cBhvr>
                                        <p:cTn id="695" dur="500" fill="hold">
                                          <p:stCondLst>
                                            <p:cond delay="0"/>
                                          </p:stCondLst>
                                        </p:cTn>
                                        <p:tgtEl>
                                          <p:spTgt spid="285"/>
                                        </p:tgtEl>
                                        <p:attrNameLst>
                                          <p:attrName>r</p:attrName>
                                        </p:attrNameLst>
                                      </p:cBhvr>
                                    </p:animRot>
                                  </p:childTnLst>
                                </p:cTn>
                              </p:par>
                              <p:par>
                                <p:cTn id="696" presetID="42" presetClass="entr" presetSubtype="0" fill="hold" grpId="0" nodeType="withEffect">
                                  <p:stCondLst>
                                    <p:cond delay="241"/>
                                  </p:stCondLst>
                                  <p:childTnLst>
                                    <p:set>
                                      <p:cBhvr>
                                        <p:cTn id="697" dur="1" fill="hold">
                                          <p:stCondLst>
                                            <p:cond delay="0"/>
                                          </p:stCondLst>
                                        </p:cTn>
                                        <p:tgtEl>
                                          <p:spTgt spid="286"/>
                                        </p:tgtEl>
                                        <p:attrNameLst>
                                          <p:attrName>style.visibility</p:attrName>
                                        </p:attrNameLst>
                                      </p:cBhvr>
                                      <p:to>
                                        <p:strVal val="visible"/>
                                      </p:to>
                                    </p:set>
                                    <p:animEffect transition="in" filter="fade">
                                      <p:cBhvr>
                                        <p:cTn id="698" dur="500"/>
                                        <p:tgtEl>
                                          <p:spTgt spid="286"/>
                                        </p:tgtEl>
                                      </p:cBhvr>
                                    </p:animEffect>
                                    <p:anim calcmode="lin" valueType="num">
                                      <p:cBhvr>
                                        <p:cTn id="699" dur="500" fill="hold"/>
                                        <p:tgtEl>
                                          <p:spTgt spid="286"/>
                                        </p:tgtEl>
                                        <p:attrNameLst>
                                          <p:attrName>ppt_x</p:attrName>
                                        </p:attrNameLst>
                                      </p:cBhvr>
                                      <p:tavLst>
                                        <p:tav tm="0">
                                          <p:val>
                                            <p:strVal val="#ppt_x"/>
                                          </p:val>
                                        </p:tav>
                                        <p:tav tm="100000">
                                          <p:val>
                                            <p:strVal val="#ppt_x"/>
                                          </p:val>
                                        </p:tav>
                                      </p:tavLst>
                                    </p:anim>
                                    <p:anim calcmode="lin" valueType="num">
                                      <p:cBhvr>
                                        <p:cTn id="700" dur="500" fill="hold"/>
                                        <p:tgtEl>
                                          <p:spTgt spid="286"/>
                                        </p:tgtEl>
                                        <p:attrNameLst>
                                          <p:attrName>ppt_y</p:attrName>
                                        </p:attrNameLst>
                                      </p:cBhvr>
                                      <p:tavLst>
                                        <p:tav tm="0">
                                          <p:val>
                                            <p:strVal val="#ppt_y+.1"/>
                                          </p:val>
                                        </p:tav>
                                        <p:tav tm="100000">
                                          <p:val>
                                            <p:strVal val="#ppt_y"/>
                                          </p:val>
                                        </p:tav>
                                      </p:tavLst>
                                    </p:anim>
                                    <p:animRot by="21600000">
                                      <p:cBhvr>
                                        <p:cTn id="701" dur="500" fill="hold">
                                          <p:stCondLst>
                                            <p:cond delay="0"/>
                                          </p:stCondLst>
                                        </p:cTn>
                                        <p:tgtEl>
                                          <p:spTgt spid="286"/>
                                        </p:tgtEl>
                                        <p:attrNameLst>
                                          <p:attrName>r</p:attrName>
                                        </p:attrNameLst>
                                      </p:cBhvr>
                                    </p:animRot>
                                  </p:childTnLst>
                                </p:cTn>
                              </p:par>
                              <p:par>
                                <p:cTn id="702" presetID="42" presetClass="entr" presetSubtype="0" fill="hold" grpId="0" nodeType="withEffect">
                                  <p:stCondLst>
                                    <p:cond delay="1676"/>
                                  </p:stCondLst>
                                  <p:childTnLst>
                                    <p:set>
                                      <p:cBhvr>
                                        <p:cTn id="703" dur="1" fill="hold">
                                          <p:stCondLst>
                                            <p:cond delay="0"/>
                                          </p:stCondLst>
                                        </p:cTn>
                                        <p:tgtEl>
                                          <p:spTgt spid="287"/>
                                        </p:tgtEl>
                                        <p:attrNameLst>
                                          <p:attrName>style.visibility</p:attrName>
                                        </p:attrNameLst>
                                      </p:cBhvr>
                                      <p:to>
                                        <p:strVal val="visible"/>
                                      </p:to>
                                    </p:set>
                                    <p:animEffect transition="in" filter="fade">
                                      <p:cBhvr>
                                        <p:cTn id="704" dur="500"/>
                                        <p:tgtEl>
                                          <p:spTgt spid="287"/>
                                        </p:tgtEl>
                                      </p:cBhvr>
                                    </p:animEffect>
                                    <p:anim calcmode="lin" valueType="num">
                                      <p:cBhvr>
                                        <p:cTn id="705" dur="500" fill="hold"/>
                                        <p:tgtEl>
                                          <p:spTgt spid="287"/>
                                        </p:tgtEl>
                                        <p:attrNameLst>
                                          <p:attrName>ppt_x</p:attrName>
                                        </p:attrNameLst>
                                      </p:cBhvr>
                                      <p:tavLst>
                                        <p:tav tm="0">
                                          <p:val>
                                            <p:strVal val="#ppt_x"/>
                                          </p:val>
                                        </p:tav>
                                        <p:tav tm="100000">
                                          <p:val>
                                            <p:strVal val="#ppt_x"/>
                                          </p:val>
                                        </p:tav>
                                      </p:tavLst>
                                    </p:anim>
                                    <p:anim calcmode="lin" valueType="num">
                                      <p:cBhvr>
                                        <p:cTn id="706" dur="500" fill="hold"/>
                                        <p:tgtEl>
                                          <p:spTgt spid="287"/>
                                        </p:tgtEl>
                                        <p:attrNameLst>
                                          <p:attrName>ppt_y</p:attrName>
                                        </p:attrNameLst>
                                      </p:cBhvr>
                                      <p:tavLst>
                                        <p:tav tm="0">
                                          <p:val>
                                            <p:strVal val="#ppt_y+.1"/>
                                          </p:val>
                                        </p:tav>
                                        <p:tav tm="100000">
                                          <p:val>
                                            <p:strVal val="#ppt_y"/>
                                          </p:val>
                                        </p:tav>
                                      </p:tavLst>
                                    </p:anim>
                                    <p:animRot by="21600000">
                                      <p:cBhvr>
                                        <p:cTn id="707" dur="500" fill="hold">
                                          <p:stCondLst>
                                            <p:cond delay="0"/>
                                          </p:stCondLst>
                                        </p:cTn>
                                        <p:tgtEl>
                                          <p:spTgt spid="287"/>
                                        </p:tgtEl>
                                        <p:attrNameLst>
                                          <p:attrName>r</p:attrName>
                                        </p:attrNameLst>
                                      </p:cBhvr>
                                    </p:animRot>
                                  </p:childTnLst>
                                </p:cTn>
                              </p:par>
                              <p:par>
                                <p:cTn id="708" presetID="42" presetClass="entr" presetSubtype="0" fill="hold" grpId="0" nodeType="withEffect">
                                  <p:stCondLst>
                                    <p:cond delay="1239"/>
                                  </p:stCondLst>
                                  <p:childTnLst>
                                    <p:set>
                                      <p:cBhvr>
                                        <p:cTn id="709" dur="1" fill="hold">
                                          <p:stCondLst>
                                            <p:cond delay="0"/>
                                          </p:stCondLst>
                                        </p:cTn>
                                        <p:tgtEl>
                                          <p:spTgt spid="288"/>
                                        </p:tgtEl>
                                        <p:attrNameLst>
                                          <p:attrName>style.visibility</p:attrName>
                                        </p:attrNameLst>
                                      </p:cBhvr>
                                      <p:to>
                                        <p:strVal val="visible"/>
                                      </p:to>
                                    </p:set>
                                    <p:animEffect transition="in" filter="fade">
                                      <p:cBhvr>
                                        <p:cTn id="710" dur="500"/>
                                        <p:tgtEl>
                                          <p:spTgt spid="288"/>
                                        </p:tgtEl>
                                      </p:cBhvr>
                                    </p:animEffect>
                                    <p:anim calcmode="lin" valueType="num">
                                      <p:cBhvr>
                                        <p:cTn id="711" dur="500" fill="hold"/>
                                        <p:tgtEl>
                                          <p:spTgt spid="288"/>
                                        </p:tgtEl>
                                        <p:attrNameLst>
                                          <p:attrName>ppt_x</p:attrName>
                                        </p:attrNameLst>
                                      </p:cBhvr>
                                      <p:tavLst>
                                        <p:tav tm="0">
                                          <p:val>
                                            <p:strVal val="#ppt_x"/>
                                          </p:val>
                                        </p:tav>
                                        <p:tav tm="100000">
                                          <p:val>
                                            <p:strVal val="#ppt_x"/>
                                          </p:val>
                                        </p:tav>
                                      </p:tavLst>
                                    </p:anim>
                                    <p:anim calcmode="lin" valueType="num">
                                      <p:cBhvr>
                                        <p:cTn id="712" dur="500" fill="hold"/>
                                        <p:tgtEl>
                                          <p:spTgt spid="288"/>
                                        </p:tgtEl>
                                        <p:attrNameLst>
                                          <p:attrName>ppt_y</p:attrName>
                                        </p:attrNameLst>
                                      </p:cBhvr>
                                      <p:tavLst>
                                        <p:tav tm="0">
                                          <p:val>
                                            <p:strVal val="#ppt_y+.1"/>
                                          </p:val>
                                        </p:tav>
                                        <p:tav tm="100000">
                                          <p:val>
                                            <p:strVal val="#ppt_y"/>
                                          </p:val>
                                        </p:tav>
                                      </p:tavLst>
                                    </p:anim>
                                    <p:animRot by="21600000">
                                      <p:cBhvr>
                                        <p:cTn id="713" dur="500" fill="hold">
                                          <p:stCondLst>
                                            <p:cond delay="0"/>
                                          </p:stCondLst>
                                        </p:cTn>
                                        <p:tgtEl>
                                          <p:spTgt spid="288"/>
                                        </p:tgtEl>
                                        <p:attrNameLst>
                                          <p:attrName>r</p:attrName>
                                        </p:attrNameLst>
                                      </p:cBhvr>
                                    </p:animRot>
                                  </p:childTnLst>
                                </p:cTn>
                              </p:par>
                              <p:par>
                                <p:cTn id="714" presetID="42" presetClass="entr" presetSubtype="0" fill="hold" grpId="0" nodeType="withEffect">
                                  <p:stCondLst>
                                    <p:cond delay="1882"/>
                                  </p:stCondLst>
                                  <p:childTnLst>
                                    <p:set>
                                      <p:cBhvr>
                                        <p:cTn id="715" dur="1" fill="hold">
                                          <p:stCondLst>
                                            <p:cond delay="0"/>
                                          </p:stCondLst>
                                        </p:cTn>
                                        <p:tgtEl>
                                          <p:spTgt spid="289"/>
                                        </p:tgtEl>
                                        <p:attrNameLst>
                                          <p:attrName>style.visibility</p:attrName>
                                        </p:attrNameLst>
                                      </p:cBhvr>
                                      <p:to>
                                        <p:strVal val="visible"/>
                                      </p:to>
                                    </p:set>
                                    <p:animEffect transition="in" filter="fade">
                                      <p:cBhvr>
                                        <p:cTn id="716" dur="500"/>
                                        <p:tgtEl>
                                          <p:spTgt spid="289"/>
                                        </p:tgtEl>
                                      </p:cBhvr>
                                    </p:animEffect>
                                    <p:anim calcmode="lin" valueType="num">
                                      <p:cBhvr>
                                        <p:cTn id="717" dur="500" fill="hold"/>
                                        <p:tgtEl>
                                          <p:spTgt spid="289"/>
                                        </p:tgtEl>
                                        <p:attrNameLst>
                                          <p:attrName>ppt_x</p:attrName>
                                        </p:attrNameLst>
                                      </p:cBhvr>
                                      <p:tavLst>
                                        <p:tav tm="0">
                                          <p:val>
                                            <p:strVal val="#ppt_x"/>
                                          </p:val>
                                        </p:tav>
                                        <p:tav tm="100000">
                                          <p:val>
                                            <p:strVal val="#ppt_x"/>
                                          </p:val>
                                        </p:tav>
                                      </p:tavLst>
                                    </p:anim>
                                    <p:anim calcmode="lin" valueType="num">
                                      <p:cBhvr>
                                        <p:cTn id="718" dur="500" fill="hold"/>
                                        <p:tgtEl>
                                          <p:spTgt spid="289"/>
                                        </p:tgtEl>
                                        <p:attrNameLst>
                                          <p:attrName>ppt_y</p:attrName>
                                        </p:attrNameLst>
                                      </p:cBhvr>
                                      <p:tavLst>
                                        <p:tav tm="0">
                                          <p:val>
                                            <p:strVal val="#ppt_y+.1"/>
                                          </p:val>
                                        </p:tav>
                                        <p:tav tm="100000">
                                          <p:val>
                                            <p:strVal val="#ppt_y"/>
                                          </p:val>
                                        </p:tav>
                                      </p:tavLst>
                                    </p:anim>
                                    <p:animRot by="21600000">
                                      <p:cBhvr>
                                        <p:cTn id="719" dur="500" fill="hold">
                                          <p:stCondLst>
                                            <p:cond delay="0"/>
                                          </p:stCondLst>
                                        </p:cTn>
                                        <p:tgtEl>
                                          <p:spTgt spid="289"/>
                                        </p:tgtEl>
                                        <p:attrNameLst>
                                          <p:attrName>r</p:attrName>
                                        </p:attrNameLst>
                                      </p:cBhvr>
                                    </p:animRot>
                                  </p:childTnLst>
                                </p:cTn>
                              </p:par>
                              <p:par>
                                <p:cTn id="720" presetID="47" presetClass="entr" presetSubtype="0" fill="hold" grpId="0" nodeType="withEffect">
                                  <p:stCondLst>
                                    <p:cond delay="4143"/>
                                  </p:stCondLst>
                                  <p:childTnLst>
                                    <p:set>
                                      <p:cBhvr>
                                        <p:cTn id="721" dur="1" fill="hold">
                                          <p:stCondLst>
                                            <p:cond delay="0"/>
                                          </p:stCondLst>
                                        </p:cTn>
                                        <p:tgtEl>
                                          <p:spTgt spid="290"/>
                                        </p:tgtEl>
                                        <p:attrNameLst>
                                          <p:attrName>style.visibility</p:attrName>
                                        </p:attrNameLst>
                                      </p:cBhvr>
                                      <p:to>
                                        <p:strVal val="visible"/>
                                      </p:to>
                                    </p:set>
                                    <p:animEffect transition="in" filter="fade">
                                      <p:cBhvr>
                                        <p:cTn id="722" dur="500"/>
                                        <p:tgtEl>
                                          <p:spTgt spid="290"/>
                                        </p:tgtEl>
                                      </p:cBhvr>
                                    </p:animEffect>
                                    <p:anim calcmode="lin" valueType="num">
                                      <p:cBhvr>
                                        <p:cTn id="723" dur="500" fill="hold"/>
                                        <p:tgtEl>
                                          <p:spTgt spid="290"/>
                                        </p:tgtEl>
                                        <p:attrNameLst>
                                          <p:attrName>ppt_x</p:attrName>
                                        </p:attrNameLst>
                                      </p:cBhvr>
                                      <p:tavLst>
                                        <p:tav tm="0">
                                          <p:val>
                                            <p:strVal val="#ppt_x"/>
                                          </p:val>
                                        </p:tav>
                                        <p:tav tm="100000">
                                          <p:val>
                                            <p:strVal val="#ppt_x"/>
                                          </p:val>
                                        </p:tav>
                                      </p:tavLst>
                                    </p:anim>
                                    <p:anim calcmode="lin" valueType="num">
                                      <p:cBhvr>
                                        <p:cTn id="724" dur="500" fill="hold"/>
                                        <p:tgtEl>
                                          <p:spTgt spid="290"/>
                                        </p:tgtEl>
                                        <p:attrNameLst>
                                          <p:attrName>ppt_y</p:attrName>
                                        </p:attrNameLst>
                                      </p:cBhvr>
                                      <p:tavLst>
                                        <p:tav tm="0">
                                          <p:val>
                                            <p:strVal val="#ppt_y-.1"/>
                                          </p:val>
                                        </p:tav>
                                        <p:tav tm="100000">
                                          <p:val>
                                            <p:strVal val="#ppt_y"/>
                                          </p:val>
                                        </p:tav>
                                      </p:tavLst>
                                    </p:anim>
                                    <p:animRot by="21600000">
                                      <p:cBhvr>
                                        <p:cTn id="725" dur="500" fill="hold">
                                          <p:stCondLst>
                                            <p:cond delay="0"/>
                                          </p:stCondLst>
                                        </p:cTn>
                                        <p:tgtEl>
                                          <p:spTgt spid="290"/>
                                        </p:tgtEl>
                                        <p:attrNameLst>
                                          <p:attrName>r</p:attrName>
                                        </p:attrNameLst>
                                      </p:cBhvr>
                                    </p:animRot>
                                  </p:childTnLst>
                                </p:cTn>
                              </p:par>
                              <p:par>
                                <p:cTn id="726" presetID="47" presetClass="entr" presetSubtype="0" fill="hold" grpId="0" nodeType="withEffect">
                                  <p:stCondLst>
                                    <p:cond delay="3234"/>
                                  </p:stCondLst>
                                  <p:childTnLst>
                                    <p:set>
                                      <p:cBhvr>
                                        <p:cTn id="727" dur="1" fill="hold">
                                          <p:stCondLst>
                                            <p:cond delay="0"/>
                                          </p:stCondLst>
                                        </p:cTn>
                                        <p:tgtEl>
                                          <p:spTgt spid="291"/>
                                        </p:tgtEl>
                                        <p:attrNameLst>
                                          <p:attrName>style.visibility</p:attrName>
                                        </p:attrNameLst>
                                      </p:cBhvr>
                                      <p:to>
                                        <p:strVal val="visible"/>
                                      </p:to>
                                    </p:set>
                                    <p:animEffect transition="in" filter="fade">
                                      <p:cBhvr>
                                        <p:cTn id="728" dur="500"/>
                                        <p:tgtEl>
                                          <p:spTgt spid="291"/>
                                        </p:tgtEl>
                                      </p:cBhvr>
                                    </p:animEffect>
                                    <p:anim calcmode="lin" valueType="num">
                                      <p:cBhvr>
                                        <p:cTn id="729" dur="500" fill="hold"/>
                                        <p:tgtEl>
                                          <p:spTgt spid="291"/>
                                        </p:tgtEl>
                                        <p:attrNameLst>
                                          <p:attrName>ppt_x</p:attrName>
                                        </p:attrNameLst>
                                      </p:cBhvr>
                                      <p:tavLst>
                                        <p:tav tm="0">
                                          <p:val>
                                            <p:strVal val="#ppt_x"/>
                                          </p:val>
                                        </p:tav>
                                        <p:tav tm="100000">
                                          <p:val>
                                            <p:strVal val="#ppt_x"/>
                                          </p:val>
                                        </p:tav>
                                      </p:tavLst>
                                    </p:anim>
                                    <p:anim calcmode="lin" valueType="num">
                                      <p:cBhvr>
                                        <p:cTn id="730" dur="500" fill="hold"/>
                                        <p:tgtEl>
                                          <p:spTgt spid="291"/>
                                        </p:tgtEl>
                                        <p:attrNameLst>
                                          <p:attrName>ppt_y</p:attrName>
                                        </p:attrNameLst>
                                      </p:cBhvr>
                                      <p:tavLst>
                                        <p:tav tm="0">
                                          <p:val>
                                            <p:strVal val="#ppt_y-.1"/>
                                          </p:val>
                                        </p:tav>
                                        <p:tav tm="100000">
                                          <p:val>
                                            <p:strVal val="#ppt_y"/>
                                          </p:val>
                                        </p:tav>
                                      </p:tavLst>
                                    </p:anim>
                                    <p:animRot by="21600000">
                                      <p:cBhvr>
                                        <p:cTn id="731" dur="500" fill="hold">
                                          <p:stCondLst>
                                            <p:cond delay="0"/>
                                          </p:stCondLst>
                                        </p:cTn>
                                        <p:tgtEl>
                                          <p:spTgt spid="291"/>
                                        </p:tgtEl>
                                        <p:attrNameLst>
                                          <p:attrName>r</p:attrName>
                                        </p:attrNameLst>
                                      </p:cBhvr>
                                    </p:animRot>
                                  </p:childTnLst>
                                </p:cTn>
                              </p:par>
                              <p:par>
                                <p:cTn id="732" presetID="47" presetClass="entr" presetSubtype="0" fill="hold" grpId="0" nodeType="withEffect">
                                  <p:stCondLst>
                                    <p:cond delay="3027"/>
                                  </p:stCondLst>
                                  <p:childTnLst>
                                    <p:set>
                                      <p:cBhvr>
                                        <p:cTn id="733" dur="1" fill="hold">
                                          <p:stCondLst>
                                            <p:cond delay="0"/>
                                          </p:stCondLst>
                                        </p:cTn>
                                        <p:tgtEl>
                                          <p:spTgt spid="292"/>
                                        </p:tgtEl>
                                        <p:attrNameLst>
                                          <p:attrName>style.visibility</p:attrName>
                                        </p:attrNameLst>
                                      </p:cBhvr>
                                      <p:to>
                                        <p:strVal val="visible"/>
                                      </p:to>
                                    </p:set>
                                    <p:animEffect transition="in" filter="fade">
                                      <p:cBhvr>
                                        <p:cTn id="734" dur="500"/>
                                        <p:tgtEl>
                                          <p:spTgt spid="292"/>
                                        </p:tgtEl>
                                      </p:cBhvr>
                                    </p:animEffect>
                                    <p:anim calcmode="lin" valueType="num">
                                      <p:cBhvr>
                                        <p:cTn id="735" dur="500" fill="hold"/>
                                        <p:tgtEl>
                                          <p:spTgt spid="292"/>
                                        </p:tgtEl>
                                        <p:attrNameLst>
                                          <p:attrName>ppt_x</p:attrName>
                                        </p:attrNameLst>
                                      </p:cBhvr>
                                      <p:tavLst>
                                        <p:tav tm="0">
                                          <p:val>
                                            <p:strVal val="#ppt_x"/>
                                          </p:val>
                                        </p:tav>
                                        <p:tav tm="100000">
                                          <p:val>
                                            <p:strVal val="#ppt_x"/>
                                          </p:val>
                                        </p:tav>
                                      </p:tavLst>
                                    </p:anim>
                                    <p:anim calcmode="lin" valueType="num">
                                      <p:cBhvr>
                                        <p:cTn id="736" dur="500" fill="hold"/>
                                        <p:tgtEl>
                                          <p:spTgt spid="292"/>
                                        </p:tgtEl>
                                        <p:attrNameLst>
                                          <p:attrName>ppt_y</p:attrName>
                                        </p:attrNameLst>
                                      </p:cBhvr>
                                      <p:tavLst>
                                        <p:tav tm="0">
                                          <p:val>
                                            <p:strVal val="#ppt_y-.1"/>
                                          </p:val>
                                        </p:tav>
                                        <p:tav tm="100000">
                                          <p:val>
                                            <p:strVal val="#ppt_y"/>
                                          </p:val>
                                        </p:tav>
                                      </p:tavLst>
                                    </p:anim>
                                    <p:animRot by="21600000">
                                      <p:cBhvr>
                                        <p:cTn id="737" dur="500" fill="hold">
                                          <p:stCondLst>
                                            <p:cond delay="0"/>
                                          </p:stCondLst>
                                        </p:cTn>
                                        <p:tgtEl>
                                          <p:spTgt spid="292"/>
                                        </p:tgtEl>
                                        <p:attrNameLst>
                                          <p:attrName>r</p:attrName>
                                        </p:attrNameLst>
                                      </p:cBhvr>
                                    </p:animRot>
                                  </p:childTnLst>
                                </p:cTn>
                              </p:par>
                              <p:par>
                                <p:cTn id="738" presetID="42" presetClass="entr" presetSubtype="0" fill="hold" grpId="0" nodeType="withEffect">
                                  <p:stCondLst>
                                    <p:cond delay="3385"/>
                                  </p:stCondLst>
                                  <p:childTnLst>
                                    <p:set>
                                      <p:cBhvr>
                                        <p:cTn id="739" dur="1" fill="hold">
                                          <p:stCondLst>
                                            <p:cond delay="0"/>
                                          </p:stCondLst>
                                        </p:cTn>
                                        <p:tgtEl>
                                          <p:spTgt spid="293"/>
                                        </p:tgtEl>
                                        <p:attrNameLst>
                                          <p:attrName>style.visibility</p:attrName>
                                        </p:attrNameLst>
                                      </p:cBhvr>
                                      <p:to>
                                        <p:strVal val="visible"/>
                                      </p:to>
                                    </p:set>
                                    <p:animEffect transition="in" filter="fade">
                                      <p:cBhvr>
                                        <p:cTn id="740" dur="500"/>
                                        <p:tgtEl>
                                          <p:spTgt spid="293"/>
                                        </p:tgtEl>
                                      </p:cBhvr>
                                    </p:animEffect>
                                    <p:anim calcmode="lin" valueType="num">
                                      <p:cBhvr>
                                        <p:cTn id="741" dur="500" fill="hold"/>
                                        <p:tgtEl>
                                          <p:spTgt spid="293"/>
                                        </p:tgtEl>
                                        <p:attrNameLst>
                                          <p:attrName>ppt_x</p:attrName>
                                        </p:attrNameLst>
                                      </p:cBhvr>
                                      <p:tavLst>
                                        <p:tav tm="0">
                                          <p:val>
                                            <p:strVal val="#ppt_x"/>
                                          </p:val>
                                        </p:tav>
                                        <p:tav tm="100000">
                                          <p:val>
                                            <p:strVal val="#ppt_x"/>
                                          </p:val>
                                        </p:tav>
                                      </p:tavLst>
                                    </p:anim>
                                    <p:anim calcmode="lin" valueType="num">
                                      <p:cBhvr>
                                        <p:cTn id="742" dur="500" fill="hold"/>
                                        <p:tgtEl>
                                          <p:spTgt spid="293"/>
                                        </p:tgtEl>
                                        <p:attrNameLst>
                                          <p:attrName>ppt_y</p:attrName>
                                        </p:attrNameLst>
                                      </p:cBhvr>
                                      <p:tavLst>
                                        <p:tav tm="0">
                                          <p:val>
                                            <p:strVal val="#ppt_y+.1"/>
                                          </p:val>
                                        </p:tav>
                                        <p:tav tm="100000">
                                          <p:val>
                                            <p:strVal val="#ppt_y"/>
                                          </p:val>
                                        </p:tav>
                                      </p:tavLst>
                                    </p:anim>
                                    <p:animRot by="21600000">
                                      <p:cBhvr>
                                        <p:cTn id="743" dur="500" fill="hold">
                                          <p:stCondLst>
                                            <p:cond delay="0"/>
                                          </p:stCondLst>
                                        </p:cTn>
                                        <p:tgtEl>
                                          <p:spTgt spid="293"/>
                                        </p:tgtEl>
                                        <p:attrNameLst>
                                          <p:attrName>r</p:attrName>
                                        </p:attrNameLst>
                                      </p:cBhvr>
                                    </p:animRot>
                                  </p:childTnLst>
                                </p:cTn>
                              </p:par>
                              <p:par>
                                <p:cTn id="744" presetID="47" presetClass="entr" presetSubtype="0" fill="hold" grpId="0" nodeType="withEffect">
                                  <p:stCondLst>
                                    <p:cond delay="284"/>
                                  </p:stCondLst>
                                  <p:childTnLst>
                                    <p:set>
                                      <p:cBhvr>
                                        <p:cTn id="745" dur="1" fill="hold">
                                          <p:stCondLst>
                                            <p:cond delay="0"/>
                                          </p:stCondLst>
                                        </p:cTn>
                                        <p:tgtEl>
                                          <p:spTgt spid="294"/>
                                        </p:tgtEl>
                                        <p:attrNameLst>
                                          <p:attrName>style.visibility</p:attrName>
                                        </p:attrNameLst>
                                      </p:cBhvr>
                                      <p:to>
                                        <p:strVal val="visible"/>
                                      </p:to>
                                    </p:set>
                                    <p:animEffect transition="in" filter="fade">
                                      <p:cBhvr>
                                        <p:cTn id="746" dur="500"/>
                                        <p:tgtEl>
                                          <p:spTgt spid="294"/>
                                        </p:tgtEl>
                                      </p:cBhvr>
                                    </p:animEffect>
                                    <p:anim calcmode="lin" valueType="num">
                                      <p:cBhvr>
                                        <p:cTn id="747" dur="500" fill="hold"/>
                                        <p:tgtEl>
                                          <p:spTgt spid="294"/>
                                        </p:tgtEl>
                                        <p:attrNameLst>
                                          <p:attrName>ppt_x</p:attrName>
                                        </p:attrNameLst>
                                      </p:cBhvr>
                                      <p:tavLst>
                                        <p:tav tm="0">
                                          <p:val>
                                            <p:strVal val="#ppt_x"/>
                                          </p:val>
                                        </p:tav>
                                        <p:tav tm="100000">
                                          <p:val>
                                            <p:strVal val="#ppt_x"/>
                                          </p:val>
                                        </p:tav>
                                      </p:tavLst>
                                    </p:anim>
                                    <p:anim calcmode="lin" valueType="num">
                                      <p:cBhvr>
                                        <p:cTn id="748" dur="500" fill="hold"/>
                                        <p:tgtEl>
                                          <p:spTgt spid="294"/>
                                        </p:tgtEl>
                                        <p:attrNameLst>
                                          <p:attrName>ppt_y</p:attrName>
                                        </p:attrNameLst>
                                      </p:cBhvr>
                                      <p:tavLst>
                                        <p:tav tm="0">
                                          <p:val>
                                            <p:strVal val="#ppt_y-.1"/>
                                          </p:val>
                                        </p:tav>
                                        <p:tav tm="100000">
                                          <p:val>
                                            <p:strVal val="#ppt_y"/>
                                          </p:val>
                                        </p:tav>
                                      </p:tavLst>
                                    </p:anim>
                                    <p:animRot by="21600000">
                                      <p:cBhvr>
                                        <p:cTn id="749" dur="500" fill="hold">
                                          <p:stCondLst>
                                            <p:cond delay="0"/>
                                          </p:stCondLst>
                                        </p:cTn>
                                        <p:tgtEl>
                                          <p:spTgt spid="294"/>
                                        </p:tgtEl>
                                        <p:attrNameLst>
                                          <p:attrName>r</p:attrName>
                                        </p:attrNameLst>
                                      </p:cBhvr>
                                    </p:animRot>
                                  </p:childTnLst>
                                </p:cTn>
                              </p:par>
                              <p:par>
                                <p:cTn id="750" presetID="47" presetClass="entr" presetSubtype="0" fill="hold" grpId="0" nodeType="withEffect">
                                  <p:stCondLst>
                                    <p:cond delay="4108"/>
                                  </p:stCondLst>
                                  <p:childTnLst>
                                    <p:set>
                                      <p:cBhvr>
                                        <p:cTn id="751" dur="1" fill="hold">
                                          <p:stCondLst>
                                            <p:cond delay="0"/>
                                          </p:stCondLst>
                                        </p:cTn>
                                        <p:tgtEl>
                                          <p:spTgt spid="295"/>
                                        </p:tgtEl>
                                        <p:attrNameLst>
                                          <p:attrName>style.visibility</p:attrName>
                                        </p:attrNameLst>
                                      </p:cBhvr>
                                      <p:to>
                                        <p:strVal val="visible"/>
                                      </p:to>
                                    </p:set>
                                    <p:animEffect transition="in" filter="fade">
                                      <p:cBhvr>
                                        <p:cTn id="752" dur="500"/>
                                        <p:tgtEl>
                                          <p:spTgt spid="295"/>
                                        </p:tgtEl>
                                      </p:cBhvr>
                                    </p:animEffect>
                                    <p:anim calcmode="lin" valueType="num">
                                      <p:cBhvr>
                                        <p:cTn id="753" dur="500" fill="hold"/>
                                        <p:tgtEl>
                                          <p:spTgt spid="295"/>
                                        </p:tgtEl>
                                        <p:attrNameLst>
                                          <p:attrName>ppt_x</p:attrName>
                                        </p:attrNameLst>
                                      </p:cBhvr>
                                      <p:tavLst>
                                        <p:tav tm="0">
                                          <p:val>
                                            <p:strVal val="#ppt_x"/>
                                          </p:val>
                                        </p:tav>
                                        <p:tav tm="100000">
                                          <p:val>
                                            <p:strVal val="#ppt_x"/>
                                          </p:val>
                                        </p:tav>
                                      </p:tavLst>
                                    </p:anim>
                                    <p:anim calcmode="lin" valueType="num">
                                      <p:cBhvr>
                                        <p:cTn id="754" dur="500" fill="hold"/>
                                        <p:tgtEl>
                                          <p:spTgt spid="295"/>
                                        </p:tgtEl>
                                        <p:attrNameLst>
                                          <p:attrName>ppt_y</p:attrName>
                                        </p:attrNameLst>
                                      </p:cBhvr>
                                      <p:tavLst>
                                        <p:tav tm="0">
                                          <p:val>
                                            <p:strVal val="#ppt_y-.1"/>
                                          </p:val>
                                        </p:tav>
                                        <p:tav tm="100000">
                                          <p:val>
                                            <p:strVal val="#ppt_y"/>
                                          </p:val>
                                        </p:tav>
                                      </p:tavLst>
                                    </p:anim>
                                    <p:animRot by="21600000">
                                      <p:cBhvr>
                                        <p:cTn id="755" dur="500" fill="hold">
                                          <p:stCondLst>
                                            <p:cond delay="0"/>
                                          </p:stCondLst>
                                        </p:cTn>
                                        <p:tgtEl>
                                          <p:spTgt spid="295"/>
                                        </p:tgtEl>
                                        <p:attrNameLst>
                                          <p:attrName>r</p:attrName>
                                        </p:attrNameLst>
                                      </p:cBhvr>
                                    </p:animRot>
                                  </p:childTnLst>
                                </p:cTn>
                              </p:par>
                              <p:par>
                                <p:cTn id="756" presetID="47" presetClass="entr" presetSubtype="0" fill="hold" grpId="0" nodeType="withEffect">
                                  <p:stCondLst>
                                    <p:cond delay="3759"/>
                                  </p:stCondLst>
                                  <p:childTnLst>
                                    <p:set>
                                      <p:cBhvr>
                                        <p:cTn id="757" dur="1" fill="hold">
                                          <p:stCondLst>
                                            <p:cond delay="0"/>
                                          </p:stCondLst>
                                        </p:cTn>
                                        <p:tgtEl>
                                          <p:spTgt spid="296"/>
                                        </p:tgtEl>
                                        <p:attrNameLst>
                                          <p:attrName>style.visibility</p:attrName>
                                        </p:attrNameLst>
                                      </p:cBhvr>
                                      <p:to>
                                        <p:strVal val="visible"/>
                                      </p:to>
                                    </p:set>
                                    <p:animEffect transition="in" filter="fade">
                                      <p:cBhvr>
                                        <p:cTn id="758" dur="500"/>
                                        <p:tgtEl>
                                          <p:spTgt spid="296"/>
                                        </p:tgtEl>
                                      </p:cBhvr>
                                    </p:animEffect>
                                    <p:anim calcmode="lin" valueType="num">
                                      <p:cBhvr>
                                        <p:cTn id="759" dur="500" fill="hold"/>
                                        <p:tgtEl>
                                          <p:spTgt spid="296"/>
                                        </p:tgtEl>
                                        <p:attrNameLst>
                                          <p:attrName>ppt_x</p:attrName>
                                        </p:attrNameLst>
                                      </p:cBhvr>
                                      <p:tavLst>
                                        <p:tav tm="0">
                                          <p:val>
                                            <p:strVal val="#ppt_x"/>
                                          </p:val>
                                        </p:tav>
                                        <p:tav tm="100000">
                                          <p:val>
                                            <p:strVal val="#ppt_x"/>
                                          </p:val>
                                        </p:tav>
                                      </p:tavLst>
                                    </p:anim>
                                    <p:anim calcmode="lin" valueType="num">
                                      <p:cBhvr>
                                        <p:cTn id="760" dur="500" fill="hold"/>
                                        <p:tgtEl>
                                          <p:spTgt spid="296"/>
                                        </p:tgtEl>
                                        <p:attrNameLst>
                                          <p:attrName>ppt_y</p:attrName>
                                        </p:attrNameLst>
                                      </p:cBhvr>
                                      <p:tavLst>
                                        <p:tav tm="0">
                                          <p:val>
                                            <p:strVal val="#ppt_y-.1"/>
                                          </p:val>
                                        </p:tav>
                                        <p:tav tm="100000">
                                          <p:val>
                                            <p:strVal val="#ppt_y"/>
                                          </p:val>
                                        </p:tav>
                                      </p:tavLst>
                                    </p:anim>
                                    <p:animRot by="21600000">
                                      <p:cBhvr>
                                        <p:cTn id="761" dur="500" fill="hold">
                                          <p:stCondLst>
                                            <p:cond delay="0"/>
                                          </p:stCondLst>
                                        </p:cTn>
                                        <p:tgtEl>
                                          <p:spTgt spid="296"/>
                                        </p:tgtEl>
                                        <p:attrNameLst>
                                          <p:attrName>r</p:attrName>
                                        </p:attrNameLst>
                                      </p:cBhvr>
                                    </p:animRot>
                                  </p:childTnLst>
                                </p:cTn>
                              </p:par>
                              <p:par>
                                <p:cTn id="762" presetID="47" presetClass="entr" presetSubtype="0" fill="hold" grpId="0" nodeType="withEffect">
                                  <p:stCondLst>
                                    <p:cond delay="2371"/>
                                  </p:stCondLst>
                                  <p:childTnLst>
                                    <p:set>
                                      <p:cBhvr>
                                        <p:cTn id="763" dur="1" fill="hold">
                                          <p:stCondLst>
                                            <p:cond delay="0"/>
                                          </p:stCondLst>
                                        </p:cTn>
                                        <p:tgtEl>
                                          <p:spTgt spid="297"/>
                                        </p:tgtEl>
                                        <p:attrNameLst>
                                          <p:attrName>style.visibility</p:attrName>
                                        </p:attrNameLst>
                                      </p:cBhvr>
                                      <p:to>
                                        <p:strVal val="visible"/>
                                      </p:to>
                                    </p:set>
                                    <p:animEffect transition="in" filter="fade">
                                      <p:cBhvr>
                                        <p:cTn id="764" dur="500"/>
                                        <p:tgtEl>
                                          <p:spTgt spid="297"/>
                                        </p:tgtEl>
                                      </p:cBhvr>
                                    </p:animEffect>
                                    <p:anim calcmode="lin" valueType="num">
                                      <p:cBhvr>
                                        <p:cTn id="765" dur="500" fill="hold"/>
                                        <p:tgtEl>
                                          <p:spTgt spid="297"/>
                                        </p:tgtEl>
                                        <p:attrNameLst>
                                          <p:attrName>ppt_x</p:attrName>
                                        </p:attrNameLst>
                                      </p:cBhvr>
                                      <p:tavLst>
                                        <p:tav tm="0">
                                          <p:val>
                                            <p:strVal val="#ppt_x"/>
                                          </p:val>
                                        </p:tav>
                                        <p:tav tm="100000">
                                          <p:val>
                                            <p:strVal val="#ppt_x"/>
                                          </p:val>
                                        </p:tav>
                                      </p:tavLst>
                                    </p:anim>
                                    <p:anim calcmode="lin" valueType="num">
                                      <p:cBhvr>
                                        <p:cTn id="766" dur="500" fill="hold"/>
                                        <p:tgtEl>
                                          <p:spTgt spid="297"/>
                                        </p:tgtEl>
                                        <p:attrNameLst>
                                          <p:attrName>ppt_y</p:attrName>
                                        </p:attrNameLst>
                                      </p:cBhvr>
                                      <p:tavLst>
                                        <p:tav tm="0">
                                          <p:val>
                                            <p:strVal val="#ppt_y-.1"/>
                                          </p:val>
                                        </p:tav>
                                        <p:tav tm="100000">
                                          <p:val>
                                            <p:strVal val="#ppt_y"/>
                                          </p:val>
                                        </p:tav>
                                      </p:tavLst>
                                    </p:anim>
                                    <p:animRot by="21600000">
                                      <p:cBhvr>
                                        <p:cTn id="767" dur="500" fill="hold">
                                          <p:stCondLst>
                                            <p:cond delay="0"/>
                                          </p:stCondLst>
                                        </p:cTn>
                                        <p:tgtEl>
                                          <p:spTgt spid="297"/>
                                        </p:tgtEl>
                                        <p:attrNameLst>
                                          <p:attrName>r</p:attrName>
                                        </p:attrNameLst>
                                      </p:cBhvr>
                                    </p:animRot>
                                  </p:childTnLst>
                                </p:cTn>
                              </p:par>
                              <p:par>
                                <p:cTn id="768" presetID="47" presetClass="entr" presetSubtype="0" fill="hold" grpId="0" nodeType="withEffect">
                                  <p:stCondLst>
                                    <p:cond delay="1026"/>
                                  </p:stCondLst>
                                  <p:childTnLst>
                                    <p:set>
                                      <p:cBhvr>
                                        <p:cTn id="769" dur="1" fill="hold">
                                          <p:stCondLst>
                                            <p:cond delay="0"/>
                                          </p:stCondLst>
                                        </p:cTn>
                                        <p:tgtEl>
                                          <p:spTgt spid="298"/>
                                        </p:tgtEl>
                                        <p:attrNameLst>
                                          <p:attrName>style.visibility</p:attrName>
                                        </p:attrNameLst>
                                      </p:cBhvr>
                                      <p:to>
                                        <p:strVal val="visible"/>
                                      </p:to>
                                    </p:set>
                                    <p:animEffect transition="in" filter="fade">
                                      <p:cBhvr>
                                        <p:cTn id="770" dur="500"/>
                                        <p:tgtEl>
                                          <p:spTgt spid="298"/>
                                        </p:tgtEl>
                                      </p:cBhvr>
                                    </p:animEffect>
                                    <p:anim calcmode="lin" valueType="num">
                                      <p:cBhvr>
                                        <p:cTn id="771" dur="500" fill="hold"/>
                                        <p:tgtEl>
                                          <p:spTgt spid="298"/>
                                        </p:tgtEl>
                                        <p:attrNameLst>
                                          <p:attrName>ppt_x</p:attrName>
                                        </p:attrNameLst>
                                      </p:cBhvr>
                                      <p:tavLst>
                                        <p:tav tm="0">
                                          <p:val>
                                            <p:strVal val="#ppt_x"/>
                                          </p:val>
                                        </p:tav>
                                        <p:tav tm="100000">
                                          <p:val>
                                            <p:strVal val="#ppt_x"/>
                                          </p:val>
                                        </p:tav>
                                      </p:tavLst>
                                    </p:anim>
                                    <p:anim calcmode="lin" valueType="num">
                                      <p:cBhvr>
                                        <p:cTn id="772" dur="500" fill="hold"/>
                                        <p:tgtEl>
                                          <p:spTgt spid="298"/>
                                        </p:tgtEl>
                                        <p:attrNameLst>
                                          <p:attrName>ppt_y</p:attrName>
                                        </p:attrNameLst>
                                      </p:cBhvr>
                                      <p:tavLst>
                                        <p:tav tm="0">
                                          <p:val>
                                            <p:strVal val="#ppt_y-.1"/>
                                          </p:val>
                                        </p:tav>
                                        <p:tav tm="100000">
                                          <p:val>
                                            <p:strVal val="#ppt_y"/>
                                          </p:val>
                                        </p:tav>
                                      </p:tavLst>
                                    </p:anim>
                                    <p:animRot by="21600000">
                                      <p:cBhvr>
                                        <p:cTn id="773" dur="500" fill="hold">
                                          <p:stCondLst>
                                            <p:cond delay="0"/>
                                          </p:stCondLst>
                                        </p:cTn>
                                        <p:tgtEl>
                                          <p:spTgt spid="298"/>
                                        </p:tgtEl>
                                        <p:attrNameLst>
                                          <p:attrName>r</p:attrName>
                                        </p:attrNameLst>
                                      </p:cBhvr>
                                    </p:animRot>
                                  </p:childTnLst>
                                </p:cTn>
                              </p:par>
                              <p:par>
                                <p:cTn id="774" presetID="47" presetClass="entr" presetSubtype="0" fill="hold" grpId="0" nodeType="withEffect">
                                  <p:stCondLst>
                                    <p:cond delay="28"/>
                                  </p:stCondLst>
                                  <p:childTnLst>
                                    <p:set>
                                      <p:cBhvr>
                                        <p:cTn id="775" dur="1" fill="hold">
                                          <p:stCondLst>
                                            <p:cond delay="0"/>
                                          </p:stCondLst>
                                        </p:cTn>
                                        <p:tgtEl>
                                          <p:spTgt spid="299"/>
                                        </p:tgtEl>
                                        <p:attrNameLst>
                                          <p:attrName>style.visibility</p:attrName>
                                        </p:attrNameLst>
                                      </p:cBhvr>
                                      <p:to>
                                        <p:strVal val="visible"/>
                                      </p:to>
                                    </p:set>
                                    <p:animEffect transition="in" filter="fade">
                                      <p:cBhvr>
                                        <p:cTn id="776" dur="500"/>
                                        <p:tgtEl>
                                          <p:spTgt spid="299"/>
                                        </p:tgtEl>
                                      </p:cBhvr>
                                    </p:animEffect>
                                    <p:anim calcmode="lin" valueType="num">
                                      <p:cBhvr>
                                        <p:cTn id="777" dur="500" fill="hold"/>
                                        <p:tgtEl>
                                          <p:spTgt spid="299"/>
                                        </p:tgtEl>
                                        <p:attrNameLst>
                                          <p:attrName>ppt_x</p:attrName>
                                        </p:attrNameLst>
                                      </p:cBhvr>
                                      <p:tavLst>
                                        <p:tav tm="0">
                                          <p:val>
                                            <p:strVal val="#ppt_x"/>
                                          </p:val>
                                        </p:tav>
                                        <p:tav tm="100000">
                                          <p:val>
                                            <p:strVal val="#ppt_x"/>
                                          </p:val>
                                        </p:tav>
                                      </p:tavLst>
                                    </p:anim>
                                    <p:anim calcmode="lin" valueType="num">
                                      <p:cBhvr>
                                        <p:cTn id="778" dur="500" fill="hold"/>
                                        <p:tgtEl>
                                          <p:spTgt spid="299"/>
                                        </p:tgtEl>
                                        <p:attrNameLst>
                                          <p:attrName>ppt_y</p:attrName>
                                        </p:attrNameLst>
                                      </p:cBhvr>
                                      <p:tavLst>
                                        <p:tav tm="0">
                                          <p:val>
                                            <p:strVal val="#ppt_y-.1"/>
                                          </p:val>
                                        </p:tav>
                                        <p:tav tm="100000">
                                          <p:val>
                                            <p:strVal val="#ppt_y"/>
                                          </p:val>
                                        </p:tav>
                                      </p:tavLst>
                                    </p:anim>
                                    <p:animRot by="21600000">
                                      <p:cBhvr>
                                        <p:cTn id="779" dur="500" fill="hold">
                                          <p:stCondLst>
                                            <p:cond delay="0"/>
                                          </p:stCondLst>
                                        </p:cTn>
                                        <p:tgtEl>
                                          <p:spTgt spid="299"/>
                                        </p:tgtEl>
                                        <p:attrNameLst>
                                          <p:attrName>r</p:attrName>
                                        </p:attrNameLst>
                                      </p:cBhvr>
                                    </p:animRot>
                                  </p:childTnLst>
                                </p:cTn>
                              </p:par>
                              <p:par>
                                <p:cTn id="780" presetID="42" presetClass="entr" presetSubtype="0" fill="hold" grpId="0" nodeType="withEffect">
                                  <p:stCondLst>
                                    <p:cond delay="2811"/>
                                  </p:stCondLst>
                                  <p:childTnLst>
                                    <p:set>
                                      <p:cBhvr>
                                        <p:cTn id="781" dur="1" fill="hold">
                                          <p:stCondLst>
                                            <p:cond delay="0"/>
                                          </p:stCondLst>
                                        </p:cTn>
                                        <p:tgtEl>
                                          <p:spTgt spid="300"/>
                                        </p:tgtEl>
                                        <p:attrNameLst>
                                          <p:attrName>style.visibility</p:attrName>
                                        </p:attrNameLst>
                                      </p:cBhvr>
                                      <p:to>
                                        <p:strVal val="visible"/>
                                      </p:to>
                                    </p:set>
                                    <p:animEffect transition="in" filter="fade">
                                      <p:cBhvr>
                                        <p:cTn id="782" dur="500"/>
                                        <p:tgtEl>
                                          <p:spTgt spid="300"/>
                                        </p:tgtEl>
                                      </p:cBhvr>
                                    </p:animEffect>
                                    <p:anim calcmode="lin" valueType="num">
                                      <p:cBhvr>
                                        <p:cTn id="783" dur="500" fill="hold"/>
                                        <p:tgtEl>
                                          <p:spTgt spid="300"/>
                                        </p:tgtEl>
                                        <p:attrNameLst>
                                          <p:attrName>ppt_x</p:attrName>
                                        </p:attrNameLst>
                                      </p:cBhvr>
                                      <p:tavLst>
                                        <p:tav tm="0">
                                          <p:val>
                                            <p:strVal val="#ppt_x"/>
                                          </p:val>
                                        </p:tav>
                                        <p:tav tm="100000">
                                          <p:val>
                                            <p:strVal val="#ppt_x"/>
                                          </p:val>
                                        </p:tav>
                                      </p:tavLst>
                                    </p:anim>
                                    <p:anim calcmode="lin" valueType="num">
                                      <p:cBhvr>
                                        <p:cTn id="784" dur="500" fill="hold"/>
                                        <p:tgtEl>
                                          <p:spTgt spid="300"/>
                                        </p:tgtEl>
                                        <p:attrNameLst>
                                          <p:attrName>ppt_y</p:attrName>
                                        </p:attrNameLst>
                                      </p:cBhvr>
                                      <p:tavLst>
                                        <p:tav tm="0">
                                          <p:val>
                                            <p:strVal val="#ppt_y+.1"/>
                                          </p:val>
                                        </p:tav>
                                        <p:tav tm="100000">
                                          <p:val>
                                            <p:strVal val="#ppt_y"/>
                                          </p:val>
                                        </p:tav>
                                      </p:tavLst>
                                    </p:anim>
                                    <p:animRot by="21600000">
                                      <p:cBhvr>
                                        <p:cTn id="785" dur="500" fill="hold">
                                          <p:stCondLst>
                                            <p:cond delay="0"/>
                                          </p:stCondLst>
                                        </p:cTn>
                                        <p:tgtEl>
                                          <p:spTgt spid="300"/>
                                        </p:tgtEl>
                                        <p:attrNameLst>
                                          <p:attrName>r</p:attrName>
                                        </p:attrNameLst>
                                      </p:cBhvr>
                                    </p:animRot>
                                  </p:childTnLst>
                                </p:cTn>
                              </p:par>
                              <p:par>
                                <p:cTn id="786" presetID="47" presetClass="entr" presetSubtype="0" fill="hold" grpId="0" nodeType="withEffect">
                                  <p:stCondLst>
                                    <p:cond delay="1028"/>
                                  </p:stCondLst>
                                  <p:childTnLst>
                                    <p:set>
                                      <p:cBhvr>
                                        <p:cTn id="787" dur="1" fill="hold">
                                          <p:stCondLst>
                                            <p:cond delay="0"/>
                                          </p:stCondLst>
                                        </p:cTn>
                                        <p:tgtEl>
                                          <p:spTgt spid="301"/>
                                        </p:tgtEl>
                                        <p:attrNameLst>
                                          <p:attrName>style.visibility</p:attrName>
                                        </p:attrNameLst>
                                      </p:cBhvr>
                                      <p:to>
                                        <p:strVal val="visible"/>
                                      </p:to>
                                    </p:set>
                                    <p:animEffect transition="in" filter="fade">
                                      <p:cBhvr>
                                        <p:cTn id="788" dur="500"/>
                                        <p:tgtEl>
                                          <p:spTgt spid="301"/>
                                        </p:tgtEl>
                                      </p:cBhvr>
                                    </p:animEffect>
                                    <p:anim calcmode="lin" valueType="num">
                                      <p:cBhvr>
                                        <p:cTn id="789" dur="500" fill="hold"/>
                                        <p:tgtEl>
                                          <p:spTgt spid="301"/>
                                        </p:tgtEl>
                                        <p:attrNameLst>
                                          <p:attrName>ppt_x</p:attrName>
                                        </p:attrNameLst>
                                      </p:cBhvr>
                                      <p:tavLst>
                                        <p:tav tm="0">
                                          <p:val>
                                            <p:strVal val="#ppt_x"/>
                                          </p:val>
                                        </p:tav>
                                        <p:tav tm="100000">
                                          <p:val>
                                            <p:strVal val="#ppt_x"/>
                                          </p:val>
                                        </p:tav>
                                      </p:tavLst>
                                    </p:anim>
                                    <p:anim calcmode="lin" valueType="num">
                                      <p:cBhvr>
                                        <p:cTn id="790" dur="500" fill="hold"/>
                                        <p:tgtEl>
                                          <p:spTgt spid="301"/>
                                        </p:tgtEl>
                                        <p:attrNameLst>
                                          <p:attrName>ppt_y</p:attrName>
                                        </p:attrNameLst>
                                      </p:cBhvr>
                                      <p:tavLst>
                                        <p:tav tm="0">
                                          <p:val>
                                            <p:strVal val="#ppt_y-.1"/>
                                          </p:val>
                                        </p:tav>
                                        <p:tav tm="100000">
                                          <p:val>
                                            <p:strVal val="#ppt_y"/>
                                          </p:val>
                                        </p:tav>
                                      </p:tavLst>
                                    </p:anim>
                                    <p:animRot by="21600000">
                                      <p:cBhvr>
                                        <p:cTn id="791" dur="500" fill="hold">
                                          <p:stCondLst>
                                            <p:cond delay="0"/>
                                          </p:stCondLst>
                                        </p:cTn>
                                        <p:tgtEl>
                                          <p:spTgt spid="301"/>
                                        </p:tgtEl>
                                        <p:attrNameLst>
                                          <p:attrName>r</p:attrName>
                                        </p:attrNameLst>
                                      </p:cBhvr>
                                    </p:animRot>
                                  </p:childTnLst>
                                </p:cTn>
                              </p:par>
                              <p:par>
                                <p:cTn id="792" presetID="42" presetClass="entr" presetSubtype="0" fill="hold" grpId="0" nodeType="withEffect">
                                  <p:stCondLst>
                                    <p:cond delay="3871"/>
                                  </p:stCondLst>
                                  <p:childTnLst>
                                    <p:set>
                                      <p:cBhvr>
                                        <p:cTn id="793" dur="1" fill="hold">
                                          <p:stCondLst>
                                            <p:cond delay="0"/>
                                          </p:stCondLst>
                                        </p:cTn>
                                        <p:tgtEl>
                                          <p:spTgt spid="302"/>
                                        </p:tgtEl>
                                        <p:attrNameLst>
                                          <p:attrName>style.visibility</p:attrName>
                                        </p:attrNameLst>
                                      </p:cBhvr>
                                      <p:to>
                                        <p:strVal val="visible"/>
                                      </p:to>
                                    </p:set>
                                    <p:animEffect transition="in" filter="fade">
                                      <p:cBhvr>
                                        <p:cTn id="794" dur="500"/>
                                        <p:tgtEl>
                                          <p:spTgt spid="302"/>
                                        </p:tgtEl>
                                      </p:cBhvr>
                                    </p:animEffect>
                                    <p:anim calcmode="lin" valueType="num">
                                      <p:cBhvr>
                                        <p:cTn id="795" dur="500" fill="hold"/>
                                        <p:tgtEl>
                                          <p:spTgt spid="302"/>
                                        </p:tgtEl>
                                        <p:attrNameLst>
                                          <p:attrName>ppt_x</p:attrName>
                                        </p:attrNameLst>
                                      </p:cBhvr>
                                      <p:tavLst>
                                        <p:tav tm="0">
                                          <p:val>
                                            <p:strVal val="#ppt_x"/>
                                          </p:val>
                                        </p:tav>
                                        <p:tav tm="100000">
                                          <p:val>
                                            <p:strVal val="#ppt_x"/>
                                          </p:val>
                                        </p:tav>
                                      </p:tavLst>
                                    </p:anim>
                                    <p:anim calcmode="lin" valueType="num">
                                      <p:cBhvr>
                                        <p:cTn id="796" dur="500" fill="hold"/>
                                        <p:tgtEl>
                                          <p:spTgt spid="302"/>
                                        </p:tgtEl>
                                        <p:attrNameLst>
                                          <p:attrName>ppt_y</p:attrName>
                                        </p:attrNameLst>
                                      </p:cBhvr>
                                      <p:tavLst>
                                        <p:tav tm="0">
                                          <p:val>
                                            <p:strVal val="#ppt_y+.1"/>
                                          </p:val>
                                        </p:tav>
                                        <p:tav tm="100000">
                                          <p:val>
                                            <p:strVal val="#ppt_y"/>
                                          </p:val>
                                        </p:tav>
                                      </p:tavLst>
                                    </p:anim>
                                    <p:animRot by="21600000">
                                      <p:cBhvr>
                                        <p:cTn id="797" dur="500" fill="hold">
                                          <p:stCondLst>
                                            <p:cond delay="0"/>
                                          </p:stCondLst>
                                        </p:cTn>
                                        <p:tgtEl>
                                          <p:spTgt spid="302"/>
                                        </p:tgtEl>
                                        <p:attrNameLst>
                                          <p:attrName>r</p:attrName>
                                        </p:attrNameLst>
                                      </p:cBhvr>
                                    </p:animRot>
                                  </p:childTnLst>
                                </p:cTn>
                              </p:par>
                              <p:par>
                                <p:cTn id="798" presetID="47" presetClass="entr" presetSubtype="0" fill="hold" grpId="0" nodeType="withEffect">
                                  <p:stCondLst>
                                    <p:cond delay="1299"/>
                                  </p:stCondLst>
                                  <p:childTnLst>
                                    <p:set>
                                      <p:cBhvr>
                                        <p:cTn id="799" dur="1" fill="hold">
                                          <p:stCondLst>
                                            <p:cond delay="0"/>
                                          </p:stCondLst>
                                        </p:cTn>
                                        <p:tgtEl>
                                          <p:spTgt spid="303"/>
                                        </p:tgtEl>
                                        <p:attrNameLst>
                                          <p:attrName>style.visibility</p:attrName>
                                        </p:attrNameLst>
                                      </p:cBhvr>
                                      <p:to>
                                        <p:strVal val="visible"/>
                                      </p:to>
                                    </p:set>
                                    <p:animEffect transition="in" filter="fade">
                                      <p:cBhvr>
                                        <p:cTn id="800" dur="500"/>
                                        <p:tgtEl>
                                          <p:spTgt spid="303"/>
                                        </p:tgtEl>
                                      </p:cBhvr>
                                    </p:animEffect>
                                    <p:anim calcmode="lin" valueType="num">
                                      <p:cBhvr>
                                        <p:cTn id="801" dur="500" fill="hold"/>
                                        <p:tgtEl>
                                          <p:spTgt spid="303"/>
                                        </p:tgtEl>
                                        <p:attrNameLst>
                                          <p:attrName>ppt_x</p:attrName>
                                        </p:attrNameLst>
                                      </p:cBhvr>
                                      <p:tavLst>
                                        <p:tav tm="0">
                                          <p:val>
                                            <p:strVal val="#ppt_x"/>
                                          </p:val>
                                        </p:tav>
                                        <p:tav tm="100000">
                                          <p:val>
                                            <p:strVal val="#ppt_x"/>
                                          </p:val>
                                        </p:tav>
                                      </p:tavLst>
                                    </p:anim>
                                    <p:anim calcmode="lin" valueType="num">
                                      <p:cBhvr>
                                        <p:cTn id="802" dur="500" fill="hold"/>
                                        <p:tgtEl>
                                          <p:spTgt spid="303"/>
                                        </p:tgtEl>
                                        <p:attrNameLst>
                                          <p:attrName>ppt_y</p:attrName>
                                        </p:attrNameLst>
                                      </p:cBhvr>
                                      <p:tavLst>
                                        <p:tav tm="0">
                                          <p:val>
                                            <p:strVal val="#ppt_y-.1"/>
                                          </p:val>
                                        </p:tav>
                                        <p:tav tm="100000">
                                          <p:val>
                                            <p:strVal val="#ppt_y"/>
                                          </p:val>
                                        </p:tav>
                                      </p:tavLst>
                                    </p:anim>
                                    <p:animRot by="21600000">
                                      <p:cBhvr>
                                        <p:cTn id="803" dur="500" fill="hold">
                                          <p:stCondLst>
                                            <p:cond delay="0"/>
                                          </p:stCondLst>
                                        </p:cTn>
                                        <p:tgtEl>
                                          <p:spTgt spid="303"/>
                                        </p:tgtEl>
                                        <p:attrNameLst>
                                          <p:attrName>r</p:attrName>
                                        </p:attrNameLst>
                                      </p:cBhvr>
                                    </p:animRot>
                                  </p:childTnLst>
                                </p:cTn>
                              </p:par>
                              <p:par>
                                <p:cTn id="804" presetID="47" presetClass="entr" presetSubtype="0" fill="hold" grpId="0" nodeType="withEffect">
                                  <p:stCondLst>
                                    <p:cond delay="832"/>
                                  </p:stCondLst>
                                  <p:childTnLst>
                                    <p:set>
                                      <p:cBhvr>
                                        <p:cTn id="805" dur="1" fill="hold">
                                          <p:stCondLst>
                                            <p:cond delay="0"/>
                                          </p:stCondLst>
                                        </p:cTn>
                                        <p:tgtEl>
                                          <p:spTgt spid="304"/>
                                        </p:tgtEl>
                                        <p:attrNameLst>
                                          <p:attrName>style.visibility</p:attrName>
                                        </p:attrNameLst>
                                      </p:cBhvr>
                                      <p:to>
                                        <p:strVal val="visible"/>
                                      </p:to>
                                    </p:set>
                                    <p:animEffect transition="in" filter="fade">
                                      <p:cBhvr>
                                        <p:cTn id="806" dur="500"/>
                                        <p:tgtEl>
                                          <p:spTgt spid="304"/>
                                        </p:tgtEl>
                                      </p:cBhvr>
                                    </p:animEffect>
                                    <p:anim calcmode="lin" valueType="num">
                                      <p:cBhvr>
                                        <p:cTn id="807" dur="500" fill="hold"/>
                                        <p:tgtEl>
                                          <p:spTgt spid="304"/>
                                        </p:tgtEl>
                                        <p:attrNameLst>
                                          <p:attrName>ppt_x</p:attrName>
                                        </p:attrNameLst>
                                      </p:cBhvr>
                                      <p:tavLst>
                                        <p:tav tm="0">
                                          <p:val>
                                            <p:strVal val="#ppt_x"/>
                                          </p:val>
                                        </p:tav>
                                        <p:tav tm="100000">
                                          <p:val>
                                            <p:strVal val="#ppt_x"/>
                                          </p:val>
                                        </p:tav>
                                      </p:tavLst>
                                    </p:anim>
                                    <p:anim calcmode="lin" valueType="num">
                                      <p:cBhvr>
                                        <p:cTn id="808" dur="500" fill="hold"/>
                                        <p:tgtEl>
                                          <p:spTgt spid="304"/>
                                        </p:tgtEl>
                                        <p:attrNameLst>
                                          <p:attrName>ppt_y</p:attrName>
                                        </p:attrNameLst>
                                      </p:cBhvr>
                                      <p:tavLst>
                                        <p:tav tm="0">
                                          <p:val>
                                            <p:strVal val="#ppt_y-.1"/>
                                          </p:val>
                                        </p:tav>
                                        <p:tav tm="100000">
                                          <p:val>
                                            <p:strVal val="#ppt_y"/>
                                          </p:val>
                                        </p:tav>
                                      </p:tavLst>
                                    </p:anim>
                                    <p:animRot by="21600000">
                                      <p:cBhvr>
                                        <p:cTn id="809" dur="500" fill="hold">
                                          <p:stCondLst>
                                            <p:cond delay="0"/>
                                          </p:stCondLst>
                                        </p:cTn>
                                        <p:tgtEl>
                                          <p:spTgt spid="304"/>
                                        </p:tgtEl>
                                        <p:attrNameLst>
                                          <p:attrName>r</p:attrName>
                                        </p:attrNameLst>
                                      </p:cBhvr>
                                    </p:animRot>
                                  </p:childTnLst>
                                </p:cTn>
                              </p:par>
                              <p:par>
                                <p:cTn id="810" presetID="47" presetClass="entr" presetSubtype="0" fill="hold" grpId="0" nodeType="withEffect">
                                  <p:stCondLst>
                                    <p:cond delay="2718"/>
                                  </p:stCondLst>
                                  <p:childTnLst>
                                    <p:set>
                                      <p:cBhvr>
                                        <p:cTn id="811" dur="1" fill="hold">
                                          <p:stCondLst>
                                            <p:cond delay="0"/>
                                          </p:stCondLst>
                                        </p:cTn>
                                        <p:tgtEl>
                                          <p:spTgt spid="305"/>
                                        </p:tgtEl>
                                        <p:attrNameLst>
                                          <p:attrName>style.visibility</p:attrName>
                                        </p:attrNameLst>
                                      </p:cBhvr>
                                      <p:to>
                                        <p:strVal val="visible"/>
                                      </p:to>
                                    </p:set>
                                    <p:animEffect transition="in" filter="fade">
                                      <p:cBhvr>
                                        <p:cTn id="812" dur="500"/>
                                        <p:tgtEl>
                                          <p:spTgt spid="305"/>
                                        </p:tgtEl>
                                      </p:cBhvr>
                                    </p:animEffect>
                                    <p:anim calcmode="lin" valueType="num">
                                      <p:cBhvr>
                                        <p:cTn id="813" dur="500" fill="hold"/>
                                        <p:tgtEl>
                                          <p:spTgt spid="305"/>
                                        </p:tgtEl>
                                        <p:attrNameLst>
                                          <p:attrName>ppt_x</p:attrName>
                                        </p:attrNameLst>
                                      </p:cBhvr>
                                      <p:tavLst>
                                        <p:tav tm="0">
                                          <p:val>
                                            <p:strVal val="#ppt_x"/>
                                          </p:val>
                                        </p:tav>
                                        <p:tav tm="100000">
                                          <p:val>
                                            <p:strVal val="#ppt_x"/>
                                          </p:val>
                                        </p:tav>
                                      </p:tavLst>
                                    </p:anim>
                                    <p:anim calcmode="lin" valueType="num">
                                      <p:cBhvr>
                                        <p:cTn id="814" dur="500" fill="hold"/>
                                        <p:tgtEl>
                                          <p:spTgt spid="305"/>
                                        </p:tgtEl>
                                        <p:attrNameLst>
                                          <p:attrName>ppt_y</p:attrName>
                                        </p:attrNameLst>
                                      </p:cBhvr>
                                      <p:tavLst>
                                        <p:tav tm="0">
                                          <p:val>
                                            <p:strVal val="#ppt_y-.1"/>
                                          </p:val>
                                        </p:tav>
                                        <p:tav tm="100000">
                                          <p:val>
                                            <p:strVal val="#ppt_y"/>
                                          </p:val>
                                        </p:tav>
                                      </p:tavLst>
                                    </p:anim>
                                    <p:animRot by="21600000">
                                      <p:cBhvr>
                                        <p:cTn id="815" dur="500" fill="hold">
                                          <p:stCondLst>
                                            <p:cond delay="0"/>
                                          </p:stCondLst>
                                        </p:cTn>
                                        <p:tgtEl>
                                          <p:spTgt spid="305"/>
                                        </p:tgtEl>
                                        <p:attrNameLst>
                                          <p:attrName>r</p:attrName>
                                        </p:attrNameLst>
                                      </p:cBhvr>
                                    </p:animRot>
                                  </p:childTnLst>
                                </p:cTn>
                              </p:par>
                              <p:par>
                                <p:cTn id="816" presetID="47" presetClass="entr" presetSubtype="0" fill="hold" grpId="0" nodeType="withEffect">
                                  <p:stCondLst>
                                    <p:cond delay="2792"/>
                                  </p:stCondLst>
                                  <p:childTnLst>
                                    <p:set>
                                      <p:cBhvr>
                                        <p:cTn id="817" dur="1" fill="hold">
                                          <p:stCondLst>
                                            <p:cond delay="0"/>
                                          </p:stCondLst>
                                        </p:cTn>
                                        <p:tgtEl>
                                          <p:spTgt spid="306"/>
                                        </p:tgtEl>
                                        <p:attrNameLst>
                                          <p:attrName>style.visibility</p:attrName>
                                        </p:attrNameLst>
                                      </p:cBhvr>
                                      <p:to>
                                        <p:strVal val="visible"/>
                                      </p:to>
                                    </p:set>
                                    <p:animEffect transition="in" filter="fade">
                                      <p:cBhvr>
                                        <p:cTn id="818" dur="500"/>
                                        <p:tgtEl>
                                          <p:spTgt spid="306"/>
                                        </p:tgtEl>
                                      </p:cBhvr>
                                    </p:animEffect>
                                    <p:anim calcmode="lin" valueType="num">
                                      <p:cBhvr>
                                        <p:cTn id="819" dur="500" fill="hold"/>
                                        <p:tgtEl>
                                          <p:spTgt spid="306"/>
                                        </p:tgtEl>
                                        <p:attrNameLst>
                                          <p:attrName>ppt_x</p:attrName>
                                        </p:attrNameLst>
                                      </p:cBhvr>
                                      <p:tavLst>
                                        <p:tav tm="0">
                                          <p:val>
                                            <p:strVal val="#ppt_x"/>
                                          </p:val>
                                        </p:tav>
                                        <p:tav tm="100000">
                                          <p:val>
                                            <p:strVal val="#ppt_x"/>
                                          </p:val>
                                        </p:tav>
                                      </p:tavLst>
                                    </p:anim>
                                    <p:anim calcmode="lin" valueType="num">
                                      <p:cBhvr>
                                        <p:cTn id="820" dur="500" fill="hold"/>
                                        <p:tgtEl>
                                          <p:spTgt spid="306"/>
                                        </p:tgtEl>
                                        <p:attrNameLst>
                                          <p:attrName>ppt_y</p:attrName>
                                        </p:attrNameLst>
                                      </p:cBhvr>
                                      <p:tavLst>
                                        <p:tav tm="0">
                                          <p:val>
                                            <p:strVal val="#ppt_y-.1"/>
                                          </p:val>
                                        </p:tav>
                                        <p:tav tm="100000">
                                          <p:val>
                                            <p:strVal val="#ppt_y"/>
                                          </p:val>
                                        </p:tav>
                                      </p:tavLst>
                                    </p:anim>
                                    <p:animRot by="21600000">
                                      <p:cBhvr>
                                        <p:cTn id="821" dur="500" fill="hold">
                                          <p:stCondLst>
                                            <p:cond delay="0"/>
                                          </p:stCondLst>
                                        </p:cTn>
                                        <p:tgtEl>
                                          <p:spTgt spid="306"/>
                                        </p:tgtEl>
                                        <p:attrNameLst>
                                          <p:attrName>r</p:attrName>
                                        </p:attrNameLst>
                                      </p:cBhvr>
                                    </p:animRot>
                                  </p:childTnLst>
                                </p:cTn>
                              </p:par>
                              <p:par>
                                <p:cTn id="822" presetID="42" presetClass="entr" presetSubtype="0" fill="hold" grpId="0" nodeType="withEffect">
                                  <p:stCondLst>
                                    <p:cond delay="3814"/>
                                  </p:stCondLst>
                                  <p:childTnLst>
                                    <p:set>
                                      <p:cBhvr>
                                        <p:cTn id="823" dur="1" fill="hold">
                                          <p:stCondLst>
                                            <p:cond delay="0"/>
                                          </p:stCondLst>
                                        </p:cTn>
                                        <p:tgtEl>
                                          <p:spTgt spid="307"/>
                                        </p:tgtEl>
                                        <p:attrNameLst>
                                          <p:attrName>style.visibility</p:attrName>
                                        </p:attrNameLst>
                                      </p:cBhvr>
                                      <p:to>
                                        <p:strVal val="visible"/>
                                      </p:to>
                                    </p:set>
                                    <p:animEffect transition="in" filter="fade">
                                      <p:cBhvr>
                                        <p:cTn id="824" dur="500"/>
                                        <p:tgtEl>
                                          <p:spTgt spid="307"/>
                                        </p:tgtEl>
                                      </p:cBhvr>
                                    </p:animEffect>
                                    <p:anim calcmode="lin" valueType="num">
                                      <p:cBhvr>
                                        <p:cTn id="825" dur="500" fill="hold"/>
                                        <p:tgtEl>
                                          <p:spTgt spid="307"/>
                                        </p:tgtEl>
                                        <p:attrNameLst>
                                          <p:attrName>ppt_x</p:attrName>
                                        </p:attrNameLst>
                                      </p:cBhvr>
                                      <p:tavLst>
                                        <p:tav tm="0">
                                          <p:val>
                                            <p:strVal val="#ppt_x"/>
                                          </p:val>
                                        </p:tav>
                                        <p:tav tm="100000">
                                          <p:val>
                                            <p:strVal val="#ppt_x"/>
                                          </p:val>
                                        </p:tav>
                                      </p:tavLst>
                                    </p:anim>
                                    <p:anim calcmode="lin" valueType="num">
                                      <p:cBhvr>
                                        <p:cTn id="826" dur="500" fill="hold"/>
                                        <p:tgtEl>
                                          <p:spTgt spid="307"/>
                                        </p:tgtEl>
                                        <p:attrNameLst>
                                          <p:attrName>ppt_y</p:attrName>
                                        </p:attrNameLst>
                                      </p:cBhvr>
                                      <p:tavLst>
                                        <p:tav tm="0">
                                          <p:val>
                                            <p:strVal val="#ppt_y+.1"/>
                                          </p:val>
                                        </p:tav>
                                        <p:tav tm="100000">
                                          <p:val>
                                            <p:strVal val="#ppt_y"/>
                                          </p:val>
                                        </p:tav>
                                      </p:tavLst>
                                    </p:anim>
                                    <p:animRot by="21600000">
                                      <p:cBhvr>
                                        <p:cTn id="827" dur="500" fill="hold">
                                          <p:stCondLst>
                                            <p:cond delay="0"/>
                                          </p:stCondLst>
                                        </p:cTn>
                                        <p:tgtEl>
                                          <p:spTgt spid="307"/>
                                        </p:tgtEl>
                                        <p:attrNameLst>
                                          <p:attrName>r</p:attrName>
                                        </p:attrNameLst>
                                      </p:cBhvr>
                                    </p:animRot>
                                  </p:childTnLst>
                                </p:cTn>
                              </p:par>
                              <p:par>
                                <p:cTn id="828" presetID="42" presetClass="entr" presetSubtype="0" fill="hold" grpId="0" nodeType="withEffect">
                                  <p:stCondLst>
                                    <p:cond delay="1700"/>
                                  </p:stCondLst>
                                  <p:childTnLst>
                                    <p:set>
                                      <p:cBhvr>
                                        <p:cTn id="829" dur="1" fill="hold">
                                          <p:stCondLst>
                                            <p:cond delay="0"/>
                                          </p:stCondLst>
                                        </p:cTn>
                                        <p:tgtEl>
                                          <p:spTgt spid="308"/>
                                        </p:tgtEl>
                                        <p:attrNameLst>
                                          <p:attrName>style.visibility</p:attrName>
                                        </p:attrNameLst>
                                      </p:cBhvr>
                                      <p:to>
                                        <p:strVal val="visible"/>
                                      </p:to>
                                    </p:set>
                                    <p:animEffect transition="in" filter="fade">
                                      <p:cBhvr>
                                        <p:cTn id="830" dur="500"/>
                                        <p:tgtEl>
                                          <p:spTgt spid="308"/>
                                        </p:tgtEl>
                                      </p:cBhvr>
                                    </p:animEffect>
                                    <p:anim calcmode="lin" valueType="num">
                                      <p:cBhvr>
                                        <p:cTn id="831" dur="500" fill="hold"/>
                                        <p:tgtEl>
                                          <p:spTgt spid="308"/>
                                        </p:tgtEl>
                                        <p:attrNameLst>
                                          <p:attrName>ppt_x</p:attrName>
                                        </p:attrNameLst>
                                      </p:cBhvr>
                                      <p:tavLst>
                                        <p:tav tm="0">
                                          <p:val>
                                            <p:strVal val="#ppt_x"/>
                                          </p:val>
                                        </p:tav>
                                        <p:tav tm="100000">
                                          <p:val>
                                            <p:strVal val="#ppt_x"/>
                                          </p:val>
                                        </p:tav>
                                      </p:tavLst>
                                    </p:anim>
                                    <p:anim calcmode="lin" valueType="num">
                                      <p:cBhvr>
                                        <p:cTn id="832" dur="500" fill="hold"/>
                                        <p:tgtEl>
                                          <p:spTgt spid="308"/>
                                        </p:tgtEl>
                                        <p:attrNameLst>
                                          <p:attrName>ppt_y</p:attrName>
                                        </p:attrNameLst>
                                      </p:cBhvr>
                                      <p:tavLst>
                                        <p:tav tm="0">
                                          <p:val>
                                            <p:strVal val="#ppt_y+.1"/>
                                          </p:val>
                                        </p:tav>
                                        <p:tav tm="100000">
                                          <p:val>
                                            <p:strVal val="#ppt_y"/>
                                          </p:val>
                                        </p:tav>
                                      </p:tavLst>
                                    </p:anim>
                                    <p:animRot by="21600000">
                                      <p:cBhvr>
                                        <p:cTn id="833" dur="500" fill="hold">
                                          <p:stCondLst>
                                            <p:cond delay="0"/>
                                          </p:stCondLst>
                                        </p:cTn>
                                        <p:tgtEl>
                                          <p:spTgt spid="308"/>
                                        </p:tgtEl>
                                        <p:attrNameLst>
                                          <p:attrName>r</p:attrName>
                                        </p:attrNameLst>
                                      </p:cBhvr>
                                    </p:animRot>
                                  </p:childTnLst>
                                </p:cTn>
                              </p:par>
                              <p:par>
                                <p:cTn id="834" presetID="47" presetClass="entr" presetSubtype="0" fill="hold" grpId="0" nodeType="withEffect">
                                  <p:stCondLst>
                                    <p:cond delay="1122"/>
                                  </p:stCondLst>
                                  <p:childTnLst>
                                    <p:set>
                                      <p:cBhvr>
                                        <p:cTn id="835" dur="1" fill="hold">
                                          <p:stCondLst>
                                            <p:cond delay="0"/>
                                          </p:stCondLst>
                                        </p:cTn>
                                        <p:tgtEl>
                                          <p:spTgt spid="309"/>
                                        </p:tgtEl>
                                        <p:attrNameLst>
                                          <p:attrName>style.visibility</p:attrName>
                                        </p:attrNameLst>
                                      </p:cBhvr>
                                      <p:to>
                                        <p:strVal val="visible"/>
                                      </p:to>
                                    </p:set>
                                    <p:animEffect transition="in" filter="fade">
                                      <p:cBhvr>
                                        <p:cTn id="836" dur="500"/>
                                        <p:tgtEl>
                                          <p:spTgt spid="309"/>
                                        </p:tgtEl>
                                      </p:cBhvr>
                                    </p:animEffect>
                                    <p:anim calcmode="lin" valueType="num">
                                      <p:cBhvr>
                                        <p:cTn id="837" dur="500" fill="hold"/>
                                        <p:tgtEl>
                                          <p:spTgt spid="309"/>
                                        </p:tgtEl>
                                        <p:attrNameLst>
                                          <p:attrName>ppt_x</p:attrName>
                                        </p:attrNameLst>
                                      </p:cBhvr>
                                      <p:tavLst>
                                        <p:tav tm="0">
                                          <p:val>
                                            <p:strVal val="#ppt_x"/>
                                          </p:val>
                                        </p:tav>
                                        <p:tav tm="100000">
                                          <p:val>
                                            <p:strVal val="#ppt_x"/>
                                          </p:val>
                                        </p:tav>
                                      </p:tavLst>
                                    </p:anim>
                                    <p:anim calcmode="lin" valueType="num">
                                      <p:cBhvr>
                                        <p:cTn id="838" dur="500" fill="hold"/>
                                        <p:tgtEl>
                                          <p:spTgt spid="309"/>
                                        </p:tgtEl>
                                        <p:attrNameLst>
                                          <p:attrName>ppt_y</p:attrName>
                                        </p:attrNameLst>
                                      </p:cBhvr>
                                      <p:tavLst>
                                        <p:tav tm="0">
                                          <p:val>
                                            <p:strVal val="#ppt_y-.1"/>
                                          </p:val>
                                        </p:tav>
                                        <p:tav tm="100000">
                                          <p:val>
                                            <p:strVal val="#ppt_y"/>
                                          </p:val>
                                        </p:tav>
                                      </p:tavLst>
                                    </p:anim>
                                    <p:animRot by="21600000">
                                      <p:cBhvr>
                                        <p:cTn id="839" dur="500" fill="hold">
                                          <p:stCondLst>
                                            <p:cond delay="0"/>
                                          </p:stCondLst>
                                        </p:cTn>
                                        <p:tgtEl>
                                          <p:spTgt spid="309"/>
                                        </p:tgtEl>
                                        <p:attrNameLst>
                                          <p:attrName>r</p:attrName>
                                        </p:attrNameLst>
                                      </p:cBhvr>
                                    </p:animRot>
                                  </p:childTnLst>
                                </p:cTn>
                              </p:par>
                              <p:par>
                                <p:cTn id="840" presetID="42" presetClass="entr" presetSubtype="0" fill="hold" grpId="0" nodeType="withEffect">
                                  <p:stCondLst>
                                    <p:cond delay="809"/>
                                  </p:stCondLst>
                                  <p:childTnLst>
                                    <p:set>
                                      <p:cBhvr>
                                        <p:cTn id="841" dur="1" fill="hold">
                                          <p:stCondLst>
                                            <p:cond delay="0"/>
                                          </p:stCondLst>
                                        </p:cTn>
                                        <p:tgtEl>
                                          <p:spTgt spid="310"/>
                                        </p:tgtEl>
                                        <p:attrNameLst>
                                          <p:attrName>style.visibility</p:attrName>
                                        </p:attrNameLst>
                                      </p:cBhvr>
                                      <p:to>
                                        <p:strVal val="visible"/>
                                      </p:to>
                                    </p:set>
                                    <p:animEffect transition="in" filter="fade">
                                      <p:cBhvr>
                                        <p:cTn id="842" dur="500"/>
                                        <p:tgtEl>
                                          <p:spTgt spid="310"/>
                                        </p:tgtEl>
                                      </p:cBhvr>
                                    </p:animEffect>
                                    <p:anim calcmode="lin" valueType="num">
                                      <p:cBhvr>
                                        <p:cTn id="843" dur="500" fill="hold"/>
                                        <p:tgtEl>
                                          <p:spTgt spid="310"/>
                                        </p:tgtEl>
                                        <p:attrNameLst>
                                          <p:attrName>ppt_x</p:attrName>
                                        </p:attrNameLst>
                                      </p:cBhvr>
                                      <p:tavLst>
                                        <p:tav tm="0">
                                          <p:val>
                                            <p:strVal val="#ppt_x"/>
                                          </p:val>
                                        </p:tav>
                                        <p:tav tm="100000">
                                          <p:val>
                                            <p:strVal val="#ppt_x"/>
                                          </p:val>
                                        </p:tav>
                                      </p:tavLst>
                                    </p:anim>
                                    <p:anim calcmode="lin" valueType="num">
                                      <p:cBhvr>
                                        <p:cTn id="844" dur="500" fill="hold"/>
                                        <p:tgtEl>
                                          <p:spTgt spid="310"/>
                                        </p:tgtEl>
                                        <p:attrNameLst>
                                          <p:attrName>ppt_y</p:attrName>
                                        </p:attrNameLst>
                                      </p:cBhvr>
                                      <p:tavLst>
                                        <p:tav tm="0">
                                          <p:val>
                                            <p:strVal val="#ppt_y+.1"/>
                                          </p:val>
                                        </p:tav>
                                        <p:tav tm="100000">
                                          <p:val>
                                            <p:strVal val="#ppt_y"/>
                                          </p:val>
                                        </p:tav>
                                      </p:tavLst>
                                    </p:anim>
                                    <p:animRot by="21600000">
                                      <p:cBhvr>
                                        <p:cTn id="845" dur="500" fill="hold">
                                          <p:stCondLst>
                                            <p:cond delay="0"/>
                                          </p:stCondLst>
                                        </p:cTn>
                                        <p:tgtEl>
                                          <p:spTgt spid="310"/>
                                        </p:tgtEl>
                                        <p:attrNameLst>
                                          <p:attrName>r</p:attrName>
                                        </p:attrNameLst>
                                      </p:cBhvr>
                                    </p:animRot>
                                  </p:childTnLst>
                                </p:cTn>
                              </p:par>
                              <p:par>
                                <p:cTn id="846" presetID="47" presetClass="entr" presetSubtype="0" fill="hold" grpId="0" nodeType="withEffect">
                                  <p:stCondLst>
                                    <p:cond delay="1327"/>
                                  </p:stCondLst>
                                  <p:childTnLst>
                                    <p:set>
                                      <p:cBhvr>
                                        <p:cTn id="847" dur="1" fill="hold">
                                          <p:stCondLst>
                                            <p:cond delay="0"/>
                                          </p:stCondLst>
                                        </p:cTn>
                                        <p:tgtEl>
                                          <p:spTgt spid="311"/>
                                        </p:tgtEl>
                                        <p:attrNameLst>
                                          <p:attrName>style.visibility</p:attrName>
                                        </p:attrNameLst>
                                      </p:cBhvr>
                                      <p:to>
                                        <p:strVal val="visible"/>
                                      </p:to>
                                    </p:set>
                                    <p:animEffect transition="in" filter="fade">
                                      <p:cBhvr>
                                        <p:cTn id="848" dur="500"/>
                                        <p:tgtEl>
                                          <p:spTgt spid="311"/>
                                        </p:tgtEl>
                                      </p:cBhvr>
                                    </p:animEffect>
                                    <p:anim calcmode="lin" valueType="num">
                                      <p:cBhvr>
                                        <p:cTn id="849" dur="500" fill="hold"/>
                                        <p:tgtEl>
                                          <p:spTgt spid="311"/>
                                        </p:tgtEl>
                                        <p:attrNameLst>
                                          <p:attrName>ppt_x</p:attrName>
                                        </p:attrNameLst>
                                      </p:cBhvr>
                                      <p:tavLst>
                                        <p:tav tm="0">
                                          <p:val>
                                            <p:strVal val="#ppt_x"/>
                                          </p:val>
                                        </p:tav>
                                        <p:tav tm="100000">
                                          <p:val>
                                            <p:strVal val="#ppt_x"/>
                                          </p:val>
                                        </p:tav>
                                      </p:tavLst>
                                    </p:anim>
                                    <p:anim calcmode="lin" valueType="num">
                                      <p:cBhvr>
                                        <p:cTn id="850" dur="500" fill="hold"/>
                                        <p:tgtEl>
                                          <p:spTgt spid="311"/>
                                        </p:tgtEl>
                                        <p:attrNameLst>
                                          <p:attrName>ppt_y</p:attrName>
                                        </p:attrNameLst>
                                      </p:cBhvr>
                                      <p:tavLst>
                                        <p:tav tm="0">
                                          <p:val>
                                            <p:strVal val="#ppt_y-.1"/>
                                          </p:val>
                                        </p:tav>
                                        <p:tav tm="100000">
                                          <p:val>
                                            <p:strVal val="#ppt_y"/>
                                          </p:val>
                                        </p:tav>
                                      </p:tavLst>
                                    </p:anim>
                                    <p:animRot by="21600000">
                                      <p:cBhvr>
                                        <p:cTn id="851" dur="500" fill="hold">
                                          <p:stCondLst>
                                            <p:cond delay="0"/>
                                          </p:stCondLst>
                                        </p:cTn>
                                        <p:tgtEl>
                                          <p:spTgt spid="311"/>
                                        </p:tgtEl>
                                        <p:attrNameLst>
                                          <p:attrName>r</p:attrName>
                                        </p:attrNameLst>
                                      </p:cBhvr>
                                    </p:animRot>
                                  </p:childTnLst>
                                </p:cTn>
                              </p:par>
                              <p:par>
                                <p:cTn id="852" presetID="47" presetClass="entr" presetSubtype="0" fill="hold" grpId="0" nodeType="withEffect">
                                  <p:stCondLst>
                                    <p:cond delay="722"/>
                                  </p:stCondLst>
                                  <p:childTnLst>
                                    <p:set>
                                      <p:cBhvr>
                                        <p:cTn id="853" dur="1" fill="hold">
                                          <p:stCondLst>
                                            <p:cond delay="0"/>
                                          </p:stCondLst>
                                        </p:cTn>
                                        <p:tgtEl>
                                          <p:spTgt spid="312"/>
                                        </p:tgtEl>
                                        <p:attrNameLst>
                                          <p:attrName>style.visibility</p:attrName>
                                        </p:attrNameLst>
                                      </p:cBhvr>
                                      <p:to>
                                        <p:strVal val="visible"/>
                                      </p:to>
                                    </p:set>
                                    <p:animEffect transition="in" filter="fade">
                                      <p:cBhvr>
                                        <p:cTn id="854" dur="500"/>
                                        <p:tgtEl>
                                          <p:spTgt spid="312"/>
                                        </p:tgtEl>
                                      </p:cBhvr>
                                    </p:animEffect>
                                    <p:anim calcmode="lin" valueType="num">
                                      <p:cBhvr>
                                        <p:cTn id="855" dur="500" fill="hold"/>
                                        <p:tgtEl>
                                          <p:spTgt spid="312"/>
                                        </p:tgtEl>
                                        <p:attrNameLst>
                                          <p:attrName>ppt_x</p:attrName>
                                        </p:attrNameLst>
                                      </p:cBhvr>
                                      <p:tavLst>
                                        <p:tav tm="0">
                                          <p:val>
                                            <p:strVal val="#ppt_x"/>
                                          </p:val>
                                        </p:tav>
                                        <p:tav tm="100000">
                                          <p:val>
                                            <p:strVal val="#ppt_x"/>
                                          </p:val>
                                        </p:tav>
                                      </p:tavLst>
                                    </p:anim>
                                    <p:anim calcmode="lin" valueType="num">
                                      <p:cBhvr>
                                        <p:cTn id="856" dur="500" fill="hold"/>
                                        <p:tgtEl>
                                          <p:spTgt spid="312"/>
                                        </p:tgtEl>
                                        <p:attrNameLst>
                                          <p:attrName>ppt_y</p:attrName>
                                        </p:attrNameLst>
                                      </p:cBhvr>
                                      <p:tavLst>
                                        <p:tav tm="0">
                                          <p:val>
                                            <p:strVal val="#ppt_y-.1"/>
                                          </p:val>
                                        </p:tav>
                                        <p:tav tm="100000">
                                          <p:val>
                                            <p:strVal val="#ppt_y"/>
                                          </p:val>
                                        </p:tav>
                                      </p:tavLst>
                                    </p:anim>
                                    <p:animRot by="21600000">
                                      <p:cBhvr>
                                        <p:cTn id="857" dur="500" fill="hold">
                                          <p:stCondLst>
                                            <p:cond delay="0"/>
                                          </p:stCondLst>
                                        </p:cTn>
                                        <p:tgtEl>
                                          <p:spTgt spid="312"/>
                                        </p:tgtEl>
                                        <p:attrNameLst>
                                          <p:attrName>r</p:attrName>
                                        </p:attrNameLst>
                                      </p:cBhvr>
                                    </p:animRot>
                                  </p:childTnLst>
                                </p:cTn>
                              </p:par>
                              <p:par>
                                <p:cTn id="858" presetID="47" presetClass="entr" presetSubtype="0" fill="hold" grpId="0" nodeType="withEffect">
                                  <p:stCondLst>
                                    <p:cond delay="628"/>
                                  </p:stCondLst>
                                  <p:childTnLst>
                                    <p:set>
                                      <p:cBhvr>
                                        <p:cTn id="859" dur="1" fill="hold">
                                          <p:stCondLst>
                                            <p:cond delay="0"/>
                                          </p:stCondLst>
                                        </p:cTn>
                                        <p:tgtEl>
                                          <p:spTgt spid="313"/>
                                        </p:tgtEl>
                                        <p:attrNameLst>
                                          <p:attrName>style.visibility</p:attrName>
                                        </p:attrNameLst>
                                      </p:cBhvr>
                                      <p:to>
                                        <p:strVal val="visible"/>
                                      </p:to>
                                    </p:set>
                                    <p:animEffect transition="in" filter="fade">
                                      <p:cBhvr>
                                        <p:cTn id="860" dur="500"/>
                                        <p:tgtEl>
                                          <p:spTgt spid="313"/>
                                        </p:tgtEl>
                                      </p:cBhvr>
                                    </p:animEffect>
                                    <p:anim calcmode="lin" valueType="num">
                                      <p:cBhvr>
                                        <p:cTn id="861" dur="500" fill="hold"/>
                                        <p:tgtEl>
                                          <p:spTgt spid="313"/>
                                        </p:tgtEl>
                                        <p:attrNameLst>
                                          <p:attrName>ppt_x</p:attrName>
                                        </p:attrNameLst>
                                      </p:cBhvr>
                                      <p:tavLst>
                                        <p:tav tm="0">
                                          <p:val>
                                            <p:strVal val="#ppt_x"/>
                                          </p:val>
                                        </p:tav>
                                        <p:tav tm="100000">
                                          <p:val>
                                            <p:strVal val="#ppt_x"/>
                                          </p:val>
                                        </p:tav>
                                      </p:tavLst>
                                    </p:anim>
                                    <p:anim calcmode="lin" valueType="num">
                                      <p:cBhvr>
                                        <p:cTn id="862" dur="500" fill="hold"/>
                                        <p:tgtEl>
                                          <p:spTgt spid="313"/>
                                        </p:tgtEl>
                                        <p:attrNameLst>
                                          <p:attrName>ppt_y</p:attrName>
                                        </p:attrNameLst>
                                      </p:cBhvr>
                                      <p:tavLst>
                                        <p:tav tm="0">
                                          <p:val>
                                            <p:strVal val="#ppt_y-.1"/>
                                          </p:val>
                                        </p:tav>
                                        <p:tav tm="100000">
                                          <p:val>
                                            <p:strVal val="#ppt_y"/>
                                          </p:val>
                                        </p:tav>
                                      </p:tavLst>
                                    </p:anim>
                                    <p:animRot by="21600000">
                                      <p:cBhvr>
                                        <p:cTn id="863" dur="500" fill="hold">
                                          <p:stCondLst>
                                            <p:cond delay="0"/>
                                          </p:stCondLst>
                                        </p:cTn>
                                        <p:tgtEl>
                                          <p:spTgt spid="313"/>
                                        </p:tgtEl>
                                        <p:attrNameLst>
                                          <p:attrName>r</p:attrName>
                                        </p:attrNameLst>
                                      </p:cBhvr>
                                    </p:animRot>
                                  </p:childTnLst>
                                </p:cTn>
                              </p:par>
                              <p:par>
                                <p:cTn id="864" presetID="47" presetClass="entr" presetSubtype="0" fill="hold" grpId="0" nodeType="withEffect">
                                  <p:stCondLst>
                                    <p:cond delay="3819"/>
                                  </p:stCondLst>
                                  <p:childTnLst>
                                    <p:set>
                                      <p:cBhvr>
                                        <p:cTn id="865" dur="1" fill="hold">
                                          <p:stCondLst>
                                            <p:cond delay="0"/>
                                          </p:stCondLst>
                                        </p:cTn>
                                        <p:tgtEl>
                                          <p:spTgt spid="314"/>
                                        </p:tgtEl>
                                        <p:attrNameLst>
                                          <p:attrName>style.visibility</p:attrName>
                                        </p:attrNameLst>
                                      </p:cBhvr>
                                      <p:to>
                                        <p:strVal val="visible"/>
                                      </p:to>
                                    </p:set>
                                    <p:animEffect transition="in" filter="fade">
                                      <p:cBhvr>
                                        <p:cTn id="866" dur="500"/>
                                        <p:tgtEl>
                                          <p:spTgt spid="314"/>
                                        </p:tgtEl>
                                      </p:cBhvr>
                                    </p:animEffect>
                                    <p:anim calcmode="lin" valueType="num">
                                      <p:cBhvr>
                                        <p:cTn id="867" dur="500" fill="hold"/>
                                        <p:tgtEl>
                                          <p:spTgt spid="314"/>
                                        </p:tgtEl>
                                        <p:attrNameLst>
                                          <p:attrName>ppt_x</p:attrName>
                                        </p:attrNameLst>
                                      </p:cBhvr>
                                      <p:tavLst>
                                        <p:tav tm="0">
                                          <p:val>
                                            <p:strVal val="#ppt_x"/>
                                          </p:val>
                                        </p:tav>
                                        <p:tav tm="100000">
                                          <p:val>
                                            <p:strVal val="#ppt_x"/>
                                          </p:val>
                                        </p:tav>
                                      </p:tavLst>
                                    </p:anim>
                                    <p:anim calcmode="lin" valueType="num">
                                      <p:cBhvr>
                                        <p:cTn id="868" dur="500" fill="hold"/>
                                        <p:tgtEl>
                                          <p:spTgt spid="314"/>
                                        </p:tgtEl>
                                        <p:attrNameLst>
                                          <p:attrName>ppt_y</p:attrName>
                                        </p:attrNameLst>
                                      </p:cBhvr>
                                      <p:tavLst>
                                        <p:tav tm="0">
                                          <p:val>
                                            <p:strVal val="#ppt_y-.1"/>
                                          </p:val>
                                        </p:tav>
                                        <p:tav tm="100000">
                                          <p:val>
                                            <p:strVal val="#ppt_y"/>
                                          </p:val>
                                        </p:tav>
                                      </p:tavLst>
                                    </p:anim>
                                    <p:animRot by="21600000">
                                      <p:cBhvr>
                                        <p:cTn id="869" dur="500" fill="hold">
                                          <p:stCondLst>
                                            <p:cond delay="0"/>
                                          </p:stCondLst>
                                        </p:cTn>
                                        <p:tgtEl>
                                          <p:spTgt spid="314"/>
                                        </p:tgtEl>
                                        <p:attrNameLst>
                                          <p:attrName>r</p:attrName>
                                        </p:attrNameLst>
                                      </p:cBhvr>
                                    </p:animRot>
                                  </p:childTnLst>
                                </p:cTn>
                              </p:par>
                              <p:par>
                                <p:cTn id="870" presetID="47" presetClass="entr" presetSubtype="0" fill="hold" grpId="0" nodeType="withEffect">
                                  <p:stCondLst>
                                    <p:cond delay="3959"/>
                                  </p:stCondLst>
                                  <p:childTnLst>
                                    <p:set>
                                      <p:cBhvr>
                                        <p:cTn id="871" dur="1" fill="hold">
                                          <p:stCondLst>
                                            <p:cond delay="0"/>
                                          </p:stCondLst>
                                        </p:cTn>
                                        <p:tgtEl>
                                          <p:spTgt spid="315"/>
                                        </p:tgtEl>
                                        <p:attrNameLst>
                                          <p:attrName>style.visibility</p:attrName>
                                        </p:attrNameLst>
                                      </p:cBhvr>
                                      <p:to>
                                        <p:strVal val="visible"/>
                                      </p:to>
                                    </p:set>
                                    <p:animEffect transition="in" filter="fade">
                                      <p:cBhvr>
                                        <p:cTn id="872" dur="500"/>
                                        <p:tgtEl>
                                          <p:spTgt spid="315"/>
                                        </p:tgtEl>
                                      </p:cBhvr>
                                    </p:animEffect>
                                    <p:anim calcmode="lin" valueType="num">
                                      <p:cBhvr>
                                        <p:cTn id="873" dur="500" fill="hold"/>
                                        <p:tgtEl>
                                          <p:spTgt spid="315"/>
                                        </p:tgtEl>
                                        <p:attrNameLst>
                                          <p:attrName>ppt_x</p:attrName>
                                        </p:attrNameLst>
                                      </p:cBhvr>
                                      <p:tavLst>
                                        <p:tav tm="0">
                                          <p:val>
                                            <p:strVal val="#ppt_x"/>
                                          </p:val>
                                        </p:tav>
                                        <p:tav tm="100000">
                                          <p:val>
                                            <p:strVal val="#ppt_x"/>
                                          </p:val>
                                        </p:tav>
                                      </p:tavLst>
                                    </p:anim>
                                    <p:anim calcmode="lin" valueType="num">
                                      <p:cBhvr>
                                        <p:cTn id="874" dur="500" fill="hold"/>
                                        <p:tgtEl>
                                          <p:spTgt spid="315"/>
                                        </p:tgtEl>
                                        <p:attrNameLst>
                                          <p:attrName>ppt_y</p:attrName>
                                        </p:attrNameLst>
                                      </p:cBhvr>
                                      <p:tavLst>
                                        <p:tav tm="0">
                                          <p:val>
                                            <p:strVal val="#ppt_y-.1"/>
                                          </p:val>
                                        </p:tav>
                                        <p:tav tm="100000">
                                          <p:val>
                                            <p:strVal val="#ppt_y"/>
                                          </p:val>
                                        </p:tav>
                                      </p:tavLst>
                                    </p:anim>
                                    <p:animRot by="21600000">
                                      <p:cBhvr>
                                        <p:cTn id="875" dur="500" fill="hold">
                                          <p:stCondLst>
                                            <p:cond delay="0"/>
                                          </p:stCondLst>
                                        </p:cTn>
                                        <p:tgtEl>
                                          <p:spTgt spid="315"/>
                                        </p:tgtEl>
                                        <p:attrNameLst>
                                          <p:attrName>r</p:attrName>
                                        </p:attrNameLst>
                                      </p:cBhvr>
                                    </p:animRot>
                                  </p:childTnLst>
                                </p:cTn>
                              </p:par>
                              <p:par>
                                <p:cTn id="876" presetID="47" presetClass="entr" presetSubtype="0" fill="hold" grpId="0" nodeType="withEffect">
                                  <p:stCondLst>
                                    <p:cond delay="4091"/>
                                  </p:stCondLst>
                                  <p:childTnLst>
                                    <p:set>
                                      <p:cBhvr>
                                        <p:cTn id="877" dur="1" fill="hold">
                                          <p:stCondLst>
                                            <p:cond delay="0"/>
                                          </p:stCondLst>
                                        </p:cTn>
                                        <p:tgtEl>
                                          <p:spTgt spid="316"/>
                                        </p:tgtEl>
                                        <p:attrNameLst>
                                          <p:attrName>style.visibility</p:attrName>
                                        </p:attrNameLst>
                                      </p:cBhvr>
                                      <p:to>
                                        <p:strVal val="visible"/>
                                      </p:to>
                                    </p:set>
                                    <p:animEffect transition="in" filter="fade">
                                      <p:cBhvr>
                                        <p:cTn id="878" dur="500"/>
                                        <p:tgtEl>
                                          <p:spTgt spid="316"/>
                                        </p:tgtEl>
                                      </p:cBhvr>
                                    </p:animEffect>
                                    <p:anim calcmode="lin" valueType="num">
                                      <p:cBhvr>
                                        <p:cTn id="879" dur="500" fill="hold"/>
                                        <p:tgtEl>
                                          <p:spTgt spid="316"/>
                                        </p:tgtEl>
                                        <p:attrNameLst>
                                          <p:attrName>ppt_x</p:attrName>
                                        </p:attrNameLst>
                                      </p:cBhvr>
                                      <p:tavLst>
                                        <p:tav tm="0">
                                          <p:val>
                                            <p:strVal val="#ppt_x"/>
                                          </p:val>
                                        </p:tav>
                                        <p:tav tm="100000">
                                          <p:val>
                                            <p:strVal val="#ppt_x"/>
                                          </p:val>
                                        </p:tav>
                                      </p:tavLst>
                                    </p:anim>
                                    <p:anim calcmode="lin" valueType="num">
                                      <p:cBhvr>
                                        <p:cTn id="880" dur="500" fill="hold"/>
                                        <p:tgtEl>
                                          <p:spTgt spid="316"/>
                                        </p:tgtEl>
                                        <p:attrNameLst>
                                          <p:attrName>ppt_y</p:attrName>
                                        </p:attrNameLst>
                                      </p:cBhvr>
                                      <p:tavLst>
                                        <p:tav tm="0">
                                          <p:val>
                                            <p:strVal val="#ppt_y-.1"/>
                                          </p:val>
                                        </p:tav>
                                        <p:tav tm="100000">
                                          <p:val>
                                            <p:strVal val="#ppt_y"/>
                                          </p:val>
                                        </p:tav>
                                      </p:tavLst>
                                    </p:anim>
                                    <p:animRot by="21600000">
                                      <p:cBhvr>
                                        <p:cTn id="881" dur="500" fill="hold">
                                          <p:stCondLst>
                                            <p:cond delay="0"/>
                                          </p:stCondLst>
                                        </p:cTn>
                                        <p:tgtEl>
                                          <p:spTgt spid="316"/>
                                        </p:tgtEl>
                                        <p:attrNameLst>
                                          <p:attrName>r</p:attrName>
                                        </p:attrNameLst>
                                      </p:cBhvr>
                                    </p:animRot>
                                  </p:childTnLst>
                                </p:cTn>
                              </p:par>
                              <p:par>
                                <p:cTn id="882" presetID="47" presetClass="entr" presetSubtype="0" fill="hold" grpId="0" nodeType="withEffect">
                                  <p:stCondLst>
                                    <p:cond delay="2975"/>
                                  </p:stCondLst>
                                  <p:childTnLst>
                                    <p:set>
                                      <p:cBhvr>
                                        <p:cTn id="883" dur="1" fill="hold">
                                          <p:stCondLst>
                                            <p:cond delay="0"/>
                                          </p:stCondLst>
                                        </p:cTn>
                                        <p:tgtEl>
                                          <p:spTgt spid="317"/>
                                        </p:tgtEl>
                                        <p:attrNameLst>
                                          <p:attrName>style.visibility</p:attrName>
                                        </p:attrNameLst>
                                      </p:cBhvr>
                                      <p:to>
                                        <p:strVal val="visible"/>
                                      </p:to>
                                    </p:set>
                                    <p:animEffect transition="in" filter="fade">
                                      <p:cBhvr>
                                        <p:cTn id="884" dur="500"/>
                                        <p:tgtEl>
                                          <p:spTgt spid="317"/>
                                        </p:tgtEl>
                                      </p:cBhvr>
                                    </p:animEffect>
                                    <p:anim calcmode="lin" valueType="num">
                                      <p:cBhvr>
                                        <p:cTn id="885" dur="500" fill="hold"/>
                                        <p:tgtEl>
                                          <p:spTgt spid="317"/>
                                        </p:tgtEl>
                                        <p:attrNameLst>
                                          <p:attrName>ppt_x</p:attrName>
                                        </p:attrNameLst>
                                      </p:cBhvr>
                                      <p:tavLst>
                                        <p:tav tm="0">
                                          <p:val>
                                            <p:strVal val="#ppt_x"/>
                                          </p:val>
                                        </p:tav>
                                        <p:tav tm="100000">
                                          <p:val>
                                            <p:strVal val="#ppt_x"/>
                                          </p:val>
                                        </p:tav>
                                      </p:tavLst>
                                    </p:anim>
                                    <p:anim calcmode="lin" valueType="num">
                                      <p:cBhvr>
                                        <p:cTn id="886" dur="500" fill="hold"/>
                                        <p:tgtEl>
                                          <p:spTgt spid="317"/>
                                        </p:tgtEl>
                                        <p:attrNameLst>
                                          <p:attrName>ppt_y</p:attrName>
                                        </p:attrNameLst>
                                      </p:cBhvr>
                                      <p:tavLst>
                                        <p:tav tm="0">
                                          <p:val>
                                            <p:strVal val="#ppt_y-.1"/>
                                          </p:val>
                                        </p:tav>
                                        <p:tav tm="100000">
                                          <p:val>
                                            <p:strVal val="#ppt_y"/>
                                          </p:val>
                                        </p:tav>
                                      </p:tavLst>
                                    </p:anim>
                                    <p:animRot by="21600000">
                                      <p:cBhvr>
                                        <p:cTn id="887" dur="500" fill="hold">
                                          <p:stCondLst>
                                            <p:cond delay="0"/>
                                          </p:stCondLst>
                                        </p:cTn>
                                        <p:tgtEl>
                                          <p:spTgt spid="317"/>
                                        </p:tgtEl>
                                        <p:attrNameLst>
                                          <p:attrName>r</p:attrName>
                                        </p:attrNameLst>
                                      </p:cBhvr>
                                    </p:animRot>
                                  </p:childTnLst>
                                </p:cTn>
                              </p:par>
                              <p:par>
                                <p:cTn id="888" presetID="42" presetClass="entr" presetSubtype="0" fill="hold" grpId="0" nodeType="withEffect">
                                  <p:stCondLst>
                                    <p:cond delay="671"/>
                                  </p:stCondLst>
                                  <p:childTnLst>
                                    <p:set>
                                      <p:cBhvr>
                                        <p:cTn id="889" dur="1" fill="hold">
                                          <p:stCondLst>
                                            <p:cond delay="0"/>
                                          </p:stCondLst>
                                        </p:cTn>
                                        <p:tgtEl>
                                          <p:spTgt spid="318"/>
                                        </p:tgtEl>
                                        <p:attrNameLst>
                                          <p:attrName>style.visibility</p:attrName>
                                        </p:attrNameLst>
                                      </p:cBhvr>
                                      <p:to>
                                        <p:strVal val="visible"/>
                                      </p:to>
                                    </p:set>
                                    <p:animEffect transition="in" filter="fade">
                                      <p:cBhvr>
                                        <p:cTn id="890" dur="500"/>
                                        <p:tgtEl>
                                          <p:spTgt spid="318"/>
                                        </p:tgtEl>
                                      </p:cBhvr>
                                    </p:animEffect>
                                    <p:anim calcmode="lin" valueType="num">
                                      <p:cBhvr>
                                        <p:cTn id="891" dur="500" fill="hold"/>
                                        <p:tgtEl>
                                          <p:spTgt spid="318"/>
                                        </p:tgtEl>
                                        <p:attrNameLst>
                                          <p:attrName>ppt_x</p:attrName>
                                        </p:attrNameLst>
                                      </p:cBhvr>
                                      <p:tavLst>
                                        <p:tav tm="0">
                                          <p:val>
                                            <p:strVal val="#ppt_x"/>
                                          </p:val>
                                        </p:tav>
                                        <p:tav tm="100000">
                                          <p:val>
                                            <p:strVal val="#ppt_x"/>
                                          </p:val>
                                        </p:tav>
                                      </p:tavLst>
                                    </p:anim>
                                    <p:anim calcmode="lin" valueType="num">
                                      <p:cBhvr>
                                        <p:cTn id="892" dur="500" fill="hold"/>
                                        <p:tgtEl>
                                          <p:spTgt spid="318"/>
                                        </p:tgtEl>
                                        <p:attrNameLst>
                                          <p:attrName>ppt_y</p:attrName>
                                        </p:attrNameLst>
                                      </p:cBhvr>
                                      <p:tavLst>
                                        <p:tav tm="0">
                                          <p:val>
                                            <p:strVal val="#ppt_y+.1"/>
                                          </p:val>
                                        </p:tav>
                                        <p:tav tm="100000">
                                          <p:val>
                                            <p:strVal val="#ppt_y"/>
                                          </p:val>
                                        </p:tav>
                                      </p:tavLst>
                                    </p:anim>
                                    <p:animRot by="21600000">
                                      <p:cBhvr>
                                        <p:cTn id="893" dur="500" fill="hold">
                                          <p:stCondLst>
                                            <p:cond delay="0"/>
                                          </p:stCondLst>
                                        </p:cTn>
                                        <p:tgtEl>
                                          <p:spTgt spid="318"/>
                                        </p:tgtEl>
                                        <p:attrNameLst>
                                          <p:attrName>r</p:attrName>
                                        </p:attrNameLst>
                                      </p:cBhvr>
                                    </p:animRot>
                                  </p:childTnLst>
                                </p:cTn>
                              </p:par>
                              <p:par>
                                <p:cTn id="894" presetID="42" presetClass="entr" presetSubtype="0" fill="hold" grpId="0" nodeType="withEffect">
                                  <p:stCondLst>
                                    <p:cond delay="2973"/>
                                  </p:stCondLst>
                                  <p:childTnLst>
                                    <p:set>
                                      <p:cBhvr>
                                        <p:cTn id="895" dur="1" fill="hold">
                                          <p:stCondLst>
                                            <p:cond delay="0"/>
                                          </p:stCondLst>
                                        </p:cTn>
                                        <p:tgtEl>
                                          <p:spTgt spid="319"/>
                                        </p:tgtEl>
                                        <p:attrNameLst>
                                          <p:attrName>style.visibility</p:attrName>
                                        </p:attrNameLst>
                                      </p:cBhvr>
                                      <p:to>
                                        <p:strVal val="visible"/>
                                      </p:to>
                                    </p:set>
                                    <p:animEffect transition="in" filter="fade">
                                      <p:cBhvr>
                                        <p:cTn id="896" dur="500"/>
                                        <p:tgtEl>
                                          <p:spTgt spid="319"/>
                                        </p:tgtEl>
                                      </p:cBhvr>
                                    </p:animEffect>
                                    <p:anim calcmode="lin" valueType="num">
                                      <p:cBhvr>
                                        <p:cTn id="897" dur="500" fill="hold"/>
                                        <p:tgtEl>
                                          <p:spTgt spid="319"/>
                                        </p:tgtEl>
                                        <p:attrNameLst>
                                          <p:attrName>ppt_x</p:attrName>
                                        </p:attrNameLst>
                                      </p:cBhvr>
                                      <p:tavLst>
                                        <p:tav tm="0">
                                          <p:val>
                                            <p:strVal val="#ppt_x"/>
                                          </p:val>
                                        </p:tav>
                                        <p:tav tm="100000">
                                          <p:val>
                                            <p:strVal val="#ppt_x"/>
                                          </p:val>
                                        </p:tav>
                                      </p:tavLst>
                                    </p:anim>
                                    <p:anim calcmode="lin" valueType="num">
                                      <p:cBhvr>
                                        <p:cTn id="898" dur="500" fill="hold"/>
                                        <p:tgtEl>
                                          <p:spTgt spid="319"/>
                                        </p:tgtEl>
                                        <p:attrNameLst>
                                          <p:attrName>ppt_y</p:attrName>
                                        </p:attrNameLst>
                                      </p:cBhvr>
                                      <p:tavLst>
                                        <p:tav tm="0">
                                          <p:val>
                                            <p:strVal val="#ppt_y+.1"/>
                                          </p:val>
                                        </p:tav>
                                        <p:tav tm="100000">
                                          <p:val>
                                            <p:strVal val="#ppt_y"/>
                                          </p:val>
                                        </p:tav>
                                      </p:tavLst>
                                    </p:anim>
                                    <p:animRot by="21600000">
                                      <p:cBhvr>
                                        <p:cTn id="899" dur="500" fill="hold">
                                          <p:stCondLst>
                                            <p:cond delay="0"/>
                                          </p:stCondLst>
                                        </p:cTn>
                                        <p:tgtEl>
                                          <p:spTgt spid="319"/>
                                        </p:tgtEl>
                                        <p:attrNameLst>
                                          <p:attrName>r</p:attrName>
                                        </p:attrNameLst>
                                      </p:cBhvr>
                                    </p:animRot>
                                  </p:childTnLst>
                                </p:cTn>
                              </p:par>
                              <p:par>
                                <p:cTn id="900" presetID="47" presetClass="entr" presetSubtype="0" fill="hold" grpId="0" nodeType="withEffect">
                                  <p:stCondLst>
                                    <p:cond delay="4584"/>
                                  </p:stCondLst>
                                  <p:childTnLst>
                                    <p:set>
                                      <p:cBhvr>
                                        <p:cTn id="901" dur="1" fill="hold">
                                          <p:stCondLst>
                                            <p:cond delay="0"/>
                                          </p:stCondLst>
                                        </p:cTn>
                                        <p:tgtEl>
                                          <p:spTgt spid="320"/>
                                        </p:tgtEl>
                                        <p:attrNameLst>
                                          <p:attrName>style.visibility</p:attrName>
                                        </p:attrNameLst>
                                      </p:cBhvr>
                                      <p:to>
                                        <p:strVal val="visible"/>
                                      </p:to>
                                    </p:set>
                                    <p:animEffect transition="in" filter="fade">
                                      <p:cBhvr>
                                        <p:cTn id="902" dur="500"/>
                                        <p:tgtEl>
                                          <p:spTgt spid="320"/>
                                        </p:tgtEl>
                                      </p:cBhvr>
                                    </p:animEffect>
                                    <p:anim calcmode="lin" valueType="num">
                                      <p:cBhvr>
                                        <p:cTn id="903" dur="500" fill="hold"/>
                                        <p:tgtEl>
                                          <p:spTgt spid="320"/>
                                        </p:tgtEl>
                                        <p:attrNameLst>
                                          <p:attrName>ppt_x</p:attrName>
                                        </p:attrNameLst>
                                      </p:cBhvr>
                                      <p:tavLst>
                                        <p:tav tm="0">
                                          <p:val>
                                            <p:strVal val="#ppt_x"/>
                                          </p:val>
                                        </p:tav>
                                        <p:tav tm="100000">
                                          <p:val>
                                            <p:strVal val="#ppt_x"/>
                                          </p:val>
                                        </p:tav>
                                      </p:tavLst>
                                    </p:anim>
                                    <p:anim calcmode="lin" valueType="num">
                                      <p:cBhvr>
                                        <p:cTn id="904" dur="500" fill="hold"/>
                                        <p:tgtEl>
                                          <p:spTgt spid="320"/>
                                        </p:tgtEl>
                                        <p:attrNameLst>
                                          <p:attrName>ppt_y</p:attrName>
                                        </p:attrNameLst>
                                      </p:cBhvr>
                                      <p:tavLst>
                                        <p:tav tm="0">
                                          <p:val>
                                            <p:strVal val="#ppt_y-.1"/>
                                          </p:val>
                                        </p:tav>
                                        <p:tav tm="100000">
                                          <p:val>
                                            <p:strVal val="#ppt_y"/>
                                          </p:val>
                                        </p:tav>
                                      </p:tavLst>
                                    </p:anim>
                                    <p:animRot by="21600000">
                                      <p:cBhvr>
                                        <p:cTn id="905" dur="500" fill="hold">
                                          <p:stCondLst>
                                            <p:cond delay="0"/>
                                          </p:stCondLst>
                                        </p:cTn>
                                        <p:tgtEl>
                                          <p:spTgt spid="320"/>
                                        </p:tgtEl>
                                        <p:attrNameLst>
                                          <p:attrName>r</p:attrName>
                                        </p:attrNameLst>
                                      </p:cBhvr>
                                    </p:animRot>
                                  </p:childTnLst>
                                </p:cTn>
                              </p:par>
                              <p:par>
                                <p:cTn id="906" presetID="42" presetClass="entr" presetSubtype="0" fill="hold" grpId="0" nodeType="withEffect">
                                  <p:stCondLst>
                                    <p:cond delay="139"/>
                                  </p:stCondLst>
                                  <p:childTnLst>
                                    <p:set>
                                      <p:cBhvr>
                                        <p:cTn id="907" dur="1" fill="hold">
                                          <p:stCondLst>
                                            <p:cond delay="0"/>
                                          </p:stCondLst>
                                        </p:cTn>
                                        <p:tgtEl>
                                          <p:spTgt spid="321"/>
                                        </p:tgtEl>
                                        <p:attrNameLst>
                                          <p:attrName>style.visibility</p:attrName>
                                        </p:attrNameLst>
                                      </p:cBhvr>
                                      <p:to>
                                        <p:strVal val="visible"/>
                                      </p:to>
                                    </p:set>
                                    <p:animEffect transition="in" filter="fade">
                                      <p:cBhvr>
                                        <p:cTn id="908" dur="500"/>
                                        <p:tgtEl>
                                          <p:spTgt spid="321"/>
                                        </p:tgtEl>
                                      </p:cBhvr>
                                    </p:animEffect>
                                    <p:anim calcmode="lin" valueType="num">
                                      <p:cBhvr>
                                        <p:cTn id="909" dur="500" fill="hold"/>
                                        <p:tgtEl>
                                          <p:spTgt spid="321"/>
                                        </p:tgtEl>
                                        <p:attrNameLst>
                                          <p:attrName>ppt_x</p:attrName>
                                        </p:attrNameLst>
                                      </p:cBhvr>
                                      <p:tavLst>
                                        <p:tav tm="0">
                                          <p:val>
                                            <p:strVal val="#ppt_x"/>
                                          </p:val>
                                        </p:tav>
                                        <p:tav tm="100000">
                                          <p:val>
                                            <p:strVal val="#ppt_x"/>
                                          </p:val>
                                        </p:tav>
                                      </p:tavLst>
                                    </p:anim>
                                    <p:anim calcmode="lin" valueType="num">
                                      <p:cBhvr>
                                        <p:cTn id="910" dur="500" fill="hold"/>
                                        <p:tgtEl>
                                          <p:spTgt spid="321"/>
                                        </p:tgtEl>
                                        <p:attrNameLst>
                                          <p:attrName>ppt_y</p:attrName>
                                        </p:attrNameLst>
                                      </p:cBhvr>
                                      <p:tavLst>
                                        <p:tav tm="0">
                                          <p:val>
                                            <p:strVal val="#ppt_y+.1"/>
                                          </p:val>
                                        </p:tav>
                                        <p:tav tm="100000">
                                          <p:val>
                                            <p:strVal val="#ppt_y"/>
                                          </p:val>
                                        </p:tav>
                                      </p:tavLst>
                                    </p:anim>
                                    <p:animRot by="21600000">
                                      <p:cBhvr>
                                        <p:cTn id="911" dur="500" fill="hold">
                                          <p:stCondLst>
                                            <p:cond delay="0"/>
                                          </p:stCondLst>
                                        </p:cTn>
                                        <p:tgtEl>
                                          <p:spTgt spid="321"/>
                                        </p:tgtEl>
                                        <p:attrNameLst>
                                          <p:attrName>r</p:attrName>
                                        </p:attrNameLst>
                                      </p:cBhvr>
                                    </p:animRot>
                                  </p:childTnLst>
                                </p:cTn>
                              </p:par>
                              <p:par>
                                <p:cTn id="912" presetID="47" presetClass="entr" presetSubtype="0" fill="hold" grpId="0" nodeType="withEffect">
                                  <p:stCondLst>
                                    <p:cond delay="4499"/>
                                  </p:stCondLst>
                                  <p:childTnLst>
                                    <p:set>
                                      <p:cBhvr>
                                        <p:cTn id="913" dur="1" fill="hold">
                                          <p:stCondLst>
                                            <p:cond delay="0"/>
                                          </p:stCondLst>
                                        </p:cTn>
                                        <p:tgtEl>
                                          <p:spTgt spid="322"/>
                                        </p:tgtEl>
                                        <p:attrNameLst>
                                          <p:attrName>style.visibility</p:attrName>
                                        </p:attrNameLst>
                                      </p:cBhvr>
                                      <p:to>
                                        <p:strVal val="visible"/>
                                      </p:to>
                                    </p:set>
                                    <p:animEffect transition="in" filter="fade">
                                      <p:cBhvr>
                                        <p:cTn id="914" dur="500"/>
                                        <p:tgtEl>
                                          <p:spTgt spid="322"/>
                                        </p:tgtEl>
                                      </p:cBhvr>
                                    </p:animEffect>
                                    <p:anim calcmode="lin" valueType="num">
                                      <p:cBhvr>
                                        <p:cTn id="915" dur="500" fill="hold"/>
                                        <p:tgtEl>
                                          <p:spTgt spid="322"/>
                                        </p:tgtEl>
                                        <p:attrNameLst>
                                          <p:attrName>ppt_x</p:attrName>
                                        </p:attrNameLst>
                                      </p:cBhvr>
                                      <p:tavLst>
                                        <p:tav tm="0">
                                          <p:val>
                                            <p:strVal val="#ppt_x"/>
                                          </p:val>
                                        </p:tav>
                                        <p:tav tm="100000">
                                          <p:val>
                                            <p:strVal val="#ppt_x"/>
                                          </p:val>
                                        </p:tav>
                                      </p:tavLst>
                                    </p:anim>
                                    <p:anim calcmode="lin" valueType="num">
                                      <p:cBhvr>
                                        <p:cTn id="916" dur="500" fill="hold"/>
                                        <p:tgtEl>
                                          <p:spTgt spid="322"/>
                                        </p:tgtEl>
                                        <p:attrNameLst>
                                          <p:attrName>ppt_y</p:attrName>
                                        </p:attrNameLst>
                                      </p:cBhvr>
                                      <p:tavLst>
                                        <p:tav tm="0">
                                          <p:val>
                                            <p:strVal val="#ppt_y-.1"/>
                                          </p:val>
                                        </p:tav>
                                        <p:tav tm="100000">
                                          <p:val>
                                            <p:strVal val="#ppt_y"/>
                                          </p:val>
                                        </p:tav>
                                      </p:tavLst>
                                    </p:anim>
                                    <p:animRot by="21600000">
                                      <p:cBhvr>
                                        <p:cTn id="917" dur="500" fill="hold">
                                          <p:stCondLst>
                                            <p:cond delay="0"/>
                                          </p:stCondLst>
                                        </p:cTn>
                                        <p:tgtEl>
                                          <p:spTgt spid="322"/>
                                        </p:tgtEl>
                                        <p:attrNameLst>
                                          <p:attrName>r</p:attrName>
                                        </p:attrNameLst>
                                      </p:cBhvr>
                                    </p:animRot>
                                  </p:childTnLst>
                                </p:cTn>
                              </p:par>
                              <p:par>
                                <p:cTn id="918" presetID="42" presetClass="entr" presetSubtype="0" fill="hold" grpId="0" nodeType="withEffect">
                                  <p:stCondLst>
                                    <p:cond delay="1783"/>
                                  </p:stCondLst>
                                  <p:childTnLst>
                                    <p:set>
                                      <p:cBhvr>
                                        <p:cTn id="919" dur="1" fill="hold">
                                          <p:stCondLst>
                                            <p:cond delay="0"/>
                                          </p:stCondLst>
                                        </p:cTn>
                                        <p:tgtEl>
                                          <p:spTgt spid="323"/>
                                        </p:tgtEl>
                                        <p:attrNameLst>
                                          <p:attrName>style.visibility</p:attrName>
                                        </p:attrNameLst>
                                      </p:cBhvr>
                                      <p:to>
                                        <p:strVal val="visible"/>
                                      </p:to>
                                    </p:set>
                                    <p:animEffect transition="in" filter="fade">
                                      <p:cBhvr>
                                        <p:cTn id="920" dur="500"/>
                                        <p:tgtEl>
                                          <p:spTgt spid="323"/>
                                        </p:tgtEl>
                                      </p:cBhvr>
                                    </p:animEffect>
                                    <p:anim calcmode="lin" valueType="num">
                                      <p:cBhvr>
                                        <p:cTn id="921" dur="500" fill="hold"/>
                                        <p:tgtEl>
                                          <p:spTgt spid="323"/>
                                        </p:tgtEl>
                                        <p:attrNameLst>
                                          <p:attrName>ppt_x</p:attrName>
                                        </p:attrNameLst>
                                      </p:cBhvr>
                                      <p:tavLst>
                                        <p:tav tm="0">
                                          <p:val>
                                            <p:strVal val="#ppt_x"/>
                                          </p:val>
                                        </p:tav>
                                        <p:tav tm="100000">
                                          <p:val>
                                            <p:strVal val="#ppt_x"/>
                                          </p:val>
                                        </p:tav>
                                      </p:tavLst>
                                    </p:anim>
                                    <p:anim calcmode="lin" valueType="num">
                                      <p:cBhvr>
                                        <p:cTn id="922" dur="500" fill="hold"/>
                                        <p:tgtEl>
                                          <p:spTgt spid="323"/>
                                        </p:tgtEl>
                                        <p:attrNameLst>
                                          <p:attrName>ppt_y</p:attrName>
                                        </p:attrNameLst>
                                      </p:cBhvr>
                                      <p:tavLst>
                                        <p:tav tm="0">
                                          <p:val>
                                            <p:strVal val="#ppt_y+.1"/>
                                          </p:val>
                                        </p:tav>
                                        <p:tav tm="100000">
                                          <p:val>
                                            <p:strVal val="#ppt_y"/>
                                          </p:val>
                                        </p:tav>
                                      </p:tavLst>
                                    </p:anim>
                                    <p:animRot by="21600000">
                                      <p:cBhvr>
                                        <p:cTn id="923" dur="500" fill="hold">
                                          <p:stCondLst>
                                            <p:cond delay="0"/>
                                          </p:stCondLst>
                                        </p:cTn>
                                        <p:tgtEl>
                                          <p:spTgt spid="323"/>
                                        </p:tgtEl>
                                        <p:attrNameLst>
                                          <p:attrName>r</p:attrName>
                                        </p:attrNameLst>
                                      </p:cBhvr>
                                    </p:animRot>
                                  </p:childTnLst>
                                </p:cTn>
                              </p:par>
                              <p:par>
                                <p:cTn id="924" presetID="47" presetClass="entr" presetSubtype="0" fill="hold" grpId="0" nodeType="withEffect">
                                  <p:stCondLst>
                                    <p:cond delay="3521"/>
                                  </p:stCondLst>
                                  <p:childTnLst>
                                    <p:set>
                                      <p:cBhvr>
                                        <p:cTn id="925" dur="1" fill="hold">
                                          <p:stCondLst>
                                            <p:cond delay="0"/>
                                          </p:stCondLst>
                                        </p:cTn>
                                        <p:tgtEl>
                                          <p:spTgt spid="324"/>
                                        </p:tgtEl>
                                        <p:attrNameLst>
                                          <p:attrName>style.visibility</p:attrName>
                                        </p:attrNameLst>
                                      </p:cBhvr>
                                      <p:to>
                                        <p:strVal val="visible"/>
                                      </p:to>
                                    </p:set>
                                    <p:animEffect transition="in" filter="fade">
                                      <p:cBhvr>
                                        <p:cTn id="926" dur="500"/>
                                        <p:tgtEl>
                                          <p:spTgt spid="324"/>
                                        </p:tgtEl>
                                      </p:cBhvr>
                                    </p:animEffect>
                                    <p:anim calcmode="lin" valueType="num">
                                      <p:cBhvr>
                                        <p:cTn id="927" dur="500" fill="hold"/>
                                        <p:tgtEl>
                                          <p:spTgt spid="324"/>
                                        </p:tgtEl>
                                        <p:attrNameLst>
                                          <p:attrName>ppt_x</p:attrName>
                                        </p:attrNameLst>
                                      </p:cBhvr>
                                      <p:tavLst>
                                        <p:tav tm="0">
                                          <p:val>
                                            <p:strVal val="#ppt_x"/>
                                          </p:val>
                                        </p:tav>
                                        <p:tav tm="100000">
                                          <p:val>
                                            <p:strVal val="#ppt_x"/>
                                          </p:val>
                                        </p:tav>
                                      </p:tavLst>
                                    </p:anim>
                                    <p:anim calcmode="lin" valueType="num">
                                      <p:cBhvr>
                                        <p:cTn id="928" dur="500" fill="hold"/>
                                        <p:tgtEl>
                                          <p:spTgt spid="324"/>
                                        </p:tgtEl>
                                        <p:attrNameLst>
                                          <p:attrName>ppt_y</p:attrName>
                                        </p:attrNameLst>
                                      </p:cBhvr>
                                      <p:tavLst>
                                        <p:tav tm="0">
                                          <p:val>
                                            <p:strVal val="#ppt_y-.1"/>
                                          </p:val>
                                        </p:tav>
                                        <p:tav tm="100000">
                                          <p:val>
                                            <p:strVal val="#ppt_y"/>
                                          </p:val>
                                        </p:tav>
                                      </p:tavLst>
                                    </p:anim>
                                    <p:animRot by="21600000">
                                      <p:cBhvr>
                                        <p:cTn id="929" dur="500" fill="hold">
                                          <p:stCondLst>
                                            <p:cond delay="0"/>
                                          </p:stCondLst>
                                        </p:cTn>
                                        <p:tgtEl>
                                          <p:spTgt spid="324"/>
                                        </p:tgtEl>
                                        <p:attrNameLst>
                                          <p:attrName>r</p:attrName>
                                        </p:attrNameLst>
                                      </p:cBhvr>
                                    </p:animRot>
                                  </p:childTnLst>
                                </p:cTn>
                              </p:par>
                              <p:par>
                                <p:cTn id="930" presetID="47" presetClass="entr" presetSubtype="0" fill="hold" grpId="0" nodeType="withEffect">
                                  <p:stCondLst>
                                    <p:cond delay="3475"/>
                                  </p:stCondLst>
                                  <p:childTnLst>
                                    <p:set>
                                      <p:cBhvr>
                                        <p:cTn id="931" dur="1" fill="hold">
                                          <p:stCondLst>
                                            <p:cond delay="0"/>
                                          </p:stCondLst>
                                        </p:cTn>
                                        <p:tgtEl>
                                          <p:spTgt spid="325"/>
                                        </p:tgtEl>
                                        <p:attrNameLst>
                                          <p:attrName>style.visibility</p:attrName>
                                        </p:attrNameLst>
                                      </p:cBhvr>
                                      <p:to>
                                        <p:strVal val="visible"/>
                                      </p:to>
                                    </p:set>
                                    <p:animEffect transition="in" filter="fade">
                                      <p:cBhvr>
                                        <p:cTn id="932" dur="500"/>
                                        <p:tgtEl>
                                          <p:spTgt spid="325"/>
                                        </p:tgtEl>
                                      </p:cBhvr>
                                    </p:animEffect>
                                    <p:anim calcmode="lin" valueType="num">
                                      <p:cBhvr>
                                        <p:cTn id="933" dur="500" fill="hold"/>
                                        <p:tgtEl>
                                          <p:spTgt spid="325"/>
                                        </p:tgtEl>
                                        <p:attrNameLst>
                                          <p:attrName>ppt_x</p:attrName>
                                        </p:attrNameLst>
                                      </p:cBhvr>
                                      <p:tavLst>
                                        <p:tav tm="0">
                                          <p:val>
                                            <p:strVal val="#ppt_x"/>
                                          </p:val>
                                        </p:tav>
                                        <p:tav tm="100000">
                                          <p:val>
                                            <p:strVal val="#ppt_x"/>
                                          </p:val>
                                        </p:tav>
                                      </p:tavLst>
                                    </p:anim>
                                    <p:anim calcmode="lin" valueType="num">
                                      <p:cBhvr>
                                        <p:cTn id="934" dur="500" fill="hold"/>
                                        <p:tgtEl>
                                          <p:spTgt spid="325"/>
                                        </p:tgtEl>
                                        <p:attrNameLst>
                                          <p:attrName>ppt_y</p:attrName>
                                        </p:attrNameLst>
                                      </p:cBhvr>
                                      <p:tavLst>
                                        <p:tav tm="0">
                                          <p:val>
                                            <p:strVal val="#ppt_y-.1"/>
                                          </p:val>
                                        </p:tav>
                                        <p:tav tm="100000">
                                          <p:val>
                                            <p:strVal val="#ppt_y"/>
                                          </p:val>
                                        </p:tav>
                                      </p:tavLst>
                                    </p:anim>
                                    <p:animRot by="21600000">
                                      <p:cBhvr>
                                        <p:cTn id="935" dur="500" fill="hold">
                                          <p:stCondLst>
                                            <p:cond delay="0"/>
                                          </p:stCondLst>
                                        </p:cTn>
                                        <p:tgtEl>
                                          <p:spTgt spid="325"/>
                                        </p:tgtEl>
                                        <p:attrNameLst>
                                          <p:attrName>r</p:attrName>
                                        </p:attrNameLst>
                                      </p:cBhvr>
                                    </p:animRot>
                                  </p:childTnLst>
                                </p:cTn>
                              </p:par>
                              <p:par>
                                <p:cTn id="936" presetID="47" presetClass="entr" presetSubtype="0" fill="hold" grpId="0" nodeType="withEffect">
                                  <p:stCondLst>
                                    <p:cond delay="296"/>
                                  </p:stCondLst>
                                  <p:childTnLst>
                                    <p:set>
                                      <p:cBhvr>
                                        <p:cTn id="937" dur="1" fill="hold">
                                          <p:stCondLst>
                                            <p:cond delay="0"/>
                                          </p:stCondLst>
                                        </p:cTn>
                                        <p:tgtEl>
                                          <p:spTgt spid="326"/>
                                        </p:tgtEl>
                                        <p:attrNameLst>
                                          <p:attrName>style.visibility</p:attrName>
                                        </p:attrNameLst>
                                      </p:cBhvr>
                                      <p:to>
                                        <p:strVal val="visible"/>
                                      </p:to>
                                    </p:set>
                                    <p:animEffect transition="in" filter="fade">
                                      <p:cBhvr>
                                        <p:cTn id="938" dur="500"/>
                                        <p:tgtEl>
                                          <p:spTgt spid="326"/>
                                        </p:tgtEl>
                                      </p:cBhvr>
                                    </p:animEffect>
                                    <p:anim calcmode="lin" valueType="num">
                                      <p:cBhvr>
                                        <p:cTn id="939" dur="500" fill="hold"/>
                                        <p:tgtEl>
                                          <p:spTgt spid="326"/>
                                        </p:tgtEl>
                                        <p:attrNameLst>
                                          <p:attrName>ppt_x</p:attrName>
                                        </p:attrNameLst>
                                      </p:cBhvr>
                                      <p:tavLst>
                                        <p:tav tm="0">
                                          <p:val>
                                            <p:strVal val="#ppt_x"/>
                                          </p:val>
                                        </p:tav>
                                        <p:tav tm="100000">
                                          <p:val>
                                            <p:strVal val="#ppt_x"/>
                                          </p:val>
                                        </p:tav>
                                      </p:tavLst>
                                    </p:anim>
                                    <p:anim calcmode="lin" valueType="num">
                                      <p:cBhvr>
                                        <p:cTn id="940" dur="500" fill="hold"/>
                                        <p:tgtEl>
                                          <p:spTgt spid="326"/>
                                        </p:tgtEl>
                                        <p:attrNameLst>
                                          <p:attrName>ppt_y</p:attrName>
                                        </p:attrNameLst>
                                      </p:cBhvr>
                                      <p:tavLst>
                                        <p:tav tm="0">
                                          <p:val>
                                            <p:strVal val="#ppt_y-.1"/>
                                          </p:val>
                                        </p:tav>
                                        <p:tav tm="100000">
                                          <p:val>
                                            <p:strVal val="#ppt_y"/>
                                          </p:val>
                                        </p:tav>
                                      </p:tavLst>
                                    </p:anim>
                                    <p:animRot by="21600000">
                                      <p:cBhvr>
                                        <p:cTn id="941" dur="500" fill="hold">
                                          <p:stCondLst>
                                            <p:cond delay="0"/>
                                          </p:stCondLst>
                                        </p:cTn>
                                        <p:tgtEl>
                                          <p:spTgt spid="326"/>
                                        </p:tgtEl>
                                        <p:attrNameLst>
                                          <p:attrName>r</p:attrName>
                                        </p:attrNameLst>
                                      </p:cBhvr>
                                    </p:animRot>
                                  </p:childTnLst>
                                </p:cTn>
                              </p:par>
                              <p:par>
                                <p:cTn id="942" presetID="47" presetClass="entr" presetSubtype="0" fill="hold" grpId="0" nodeType="withEffect">
                                  <p:stCondLst>
                                    <p:cond delay="3223"/>
                                  </p:stCondLst>
                                  <p:childTnLst>
                                    <p:set>
                                      <p:cBhvr>
                                        <p:cTn id="943" dur="1" fill="hold">
                                          <p:stCondLst>
                                            <p:cond delay="0"/>
                                          </p:stCondLst>
                                        </p:cTn>
                                        <p:tgtEl>
                                          <p:spTgt spid="327"/>
                                        </p:tgtEl>
                                        <p:attrNameLst>
                                          <p:attrName>style.visibility</p:attrName>
                                        </p:attrNameLst>
                                      </p:cBhvr>
                                      <p:to>
                                        <p:strVal val="visible"/>
                                      </p:to>
                                    </p:set>
                                    <p:animEffect transition="in" filter="fade">
                                      <p:cBhvr>
                                        <p:cTn id="944" dur="500"/>
                                        <p:tgtEl>
                                          <p:spTgt spid="327"/>
                                        </p:tgtEl>
                                      </p:cBhvr>
                                    </p:animEffect>
                                    <p:anim calcmode="lin" valueType="num">
                                      <p:cBhvr>
                                        <p:cTn id="945" dur="500" fill="hold"/>
                                        <p:tgtEl>
                                          <p:spTgt spid="327"/>
                                        </p:tgtEl>
                                        <p:attrNameLst>
                                          <p:attrName>ppt_x</p:attrName>
                                        </p:attrNameLst>
                                      </p:cBhvr>
                                      <p:tavLst>
                                        <p:tav tm="0">
                                          <p:val>
                                            <p:strVal val="#ppt_x"/>
                                          </p:val>
                                        </p:tav>
                                        <p:tav tm="100000">
                                          <p:val>
                                            <p:strVal val="#ppt_x"/>
                                          </p:val>
                                        </p:tav>
                                      </p:tavLst>
                                    </p:anim>
                                    <p:anim calcmode="lin" valueType="num">
                                      <p:cBhvr>
                                        <p:cTn id="946" dur="500" fill="hold"/>
                                        <p:tgtEl>
                                          <p:spTgt spid="327"/>
                                        </p:tgtEl>
                                        <p:attrNameLst>
                                          <p:attrName>ppt_y</p:attrName>
                                        </p:attrNameLst>
                                      </p:cBhvr>
                                      <p:tavLst>
                                        <p:tav tm="0">
                                          <p:val>
                                            <p:strVal val="#ppt_y-.1"/>
                                          </p:val>
                                        </p:tav>
                                        <p:tav tm="100000">
                                          <p:val>
                                            <p:strVal val="#ppt_y"/>
                                          </p:val>
                                        </p:tav>
                                      </p:tavLst>
                                    </p:anim>
                                    <p:animRot by="21600000">
                                      <p:cBhvr>
                                        <p:cTn id="947" dur="500" fill="hold">
                                          <p:stCondLst>
                                            <p:cond delay="0"/>
                                          </p:stCondLst>
                                        </p:cTn>
                                        <p:tgtEl>
                                          <p:spTgt spid="327"/>
                                        </p:tgtEl>
                                        <p:attrNameLst>
                                          <p:attrName>r</p:attrName>
                                        </p:attrNameLst>
                                      </p:cBhvr>
                                    </p:animRot>
                                  </p:childTnLst>
                                </p:cTn>
                              </p:par>
                              <p:par>
                                <p:cTn id="948" presetID="42" presetClass="entr" presetSubtype="0" fill="hold" grpId="0" nodeType="withEffect">
                                  <p:stCondLst>
                                    <p:cond delay="3963"/>
                                  </p:stCondLst>
                                  <p:childTnLst>
                                    <p:set>
                                      <p:cBhvr>
                                        <p:cTn id="949" dur="1" fill="hold">
                                          <p:stCondLst>
                                            <p:cond delay="0"/>
                                          </p:stCondLst>
                                        </p:cTn>
                                        <p:tgtEl>
                                          <p:spTgt spid="328"/>
                                        </p:tgtEl>
                                        <p:attrNameLst>
                                          <p:attrName>style.visibility</p:attrName>
                                        </p:attrNameLst>
                                      </p:cBhvr>
                                      <p:to>
                                        <p:strVal val="visible"/>
                                      </p:to>
                                    </p:set>
                                    <p:animEffect transition="in" filter="fade">
                                      <p:cBhvr>
                                        <p:cTn id="950" dur="500"/>
                                        <p:tgtEl>
                                          <p:spTgt spid="328"/>
                                        </p:tgtEl>
                                      </p:cBhvr>
                                    </p:animEffect>
                                    <p:anim calcmode="lin" valueType="num">
                                      <p:cBhvr>
                                        <p:cTn id="951" dur="500" fill="hold"/>
                                        <p:tgtEl>
                                          <p:spTgt spid="328"/>
                                        </p:tgtEl>
                                        <p:attrNameLst>
                                          <p:attrName>ppt_x</p:attrName>
                                        </p:attrNameLst>
                                      </p:cBhvr>
                                      <p:tavLst>
                                        <p:tav tm="0">
                                          <p:val>
                                            <p:strVal val="#ppt_x"/>
                                          </p:val>
                                        </p:tav>
                                        <p:tav tm="100000">
                                          <p:val>
                                            <p:strVal val="#ppt_x"/>
                                          </p:val>
                                        </p:tav>
                                      </p:tavLst>
                                    </p:anim>
                                    <p:anim calcmode="lin" valueType="num">
                                      <p:cBhvr>
                                        <p:cTn id="952" dur="500" fill="hold"/>
                                        <p:tgtEl>
                                          <p:spTgt spid="328"/>
                                        </p:tgtEl>
                                        <p:attrNameLst>
                                          <p:attrName>ppt_y</p:attrName>
                                        </p:attrNameLst>
                                      </p:cBhvr>
                                      <p:tavLst>
                                        <p:tav tm="0">
                                          <p:val>
                                            <p:strVal val="#ppt_y+.1"/>
                                          </p:val>
                                        </p:tav>
                                        <p:tav tm="100000">
                                          <p:val>
                                            <p:strVal val="#ppt_y"/>
                                          </p:val>
                                        </p:tav>
                                      </p:tavLst>
                                    </p:anim>
                                    <p:animRot by="21600000">
                                      <p:cBhvr>
                                        <p:cTn id="953" dur="500" fill="hold">
                                          <p:stCondLst>
                                            <p:cond delay="0"/>
                                          </p:stCondLst>
                                        </p:cTn>
                                        <p:tgtEl>
                                          <p:spTgt spid="328"/>
                                        </p:tgtEl>
                                        <p:attrNameLst>
                                          <p:attrName>r</p:attrName>
                                        </p:attrNameLst>
                                      </p:cBhvr>
                                    </p:animRot>
                                  </p:childTnLst>
                                </p:cTn>
                              </p:par>
                              <p:par>
                                <p:cTn id="954" presetID="42" presetClass="entr" presetSubtype="0" fill="hold" grpId="0" nodeType="withEffect">
                                  <p:stCondLst>
                                    <p:cond delay="4112"/>
                                  </p:stCondLst>
                                  <p:childTnLst>
                                    <p:set>
                                      <p:cBhvr>
                                        <p:cTn id="955" dur="1" fill="hold">
                                          <p:stCondLst>
                                            <p:cond delay="0"/>
                                          </p:stCondLst>
                                        </p:cTn>
                                        <p:tgtEl>
                                          <p:spTgt spid="329"/>
                                        </p:tgtEl>
                                        <p:attrNameLst>
                                          <p:attrName>style.visibility</p:attrName>
                                        </p:attrNameLst>
                                      </p:cBhvr>
                                      <p:to>
                                        <p:strVal val="visible"/>
                                      </p:to>
                                    </p:set>
                                    <p:animEffect transition="in" filter="fade">
                                      <p:cBhvr>
                                        <p:cTn id="956" dur="500"/>
                                        <p:tgtEl>
                                          <p:spTgt spid="329"/>
                                        </p:tgtEl>
                                      </p:cBhvr>
                                    </p:animEffect>
                                    <p:anim calcmode="lin" valueType="num">
                                      <p:cBhvr>
                                        <p:cTn id="957" dur="500" fill="hold"/>
                                        <p:tgtEl>
                                          <p:spTgt spid="329"/>
                                        </p:tgtEl>
                                        <p:attrNameLst>
                                          <p:attrName>ppt_x</p:attrName>
                                        </p:attrNameLst>
                                      </p:cBhvr>
                                      <p:tavLst>
                                        <p:tav tm="0">
                                          <p:val>
                                            <p:strVal val="#ppt_x"/>
                                          </p:val>
                                        </p:tav>
                                        <p:tav tm="100000">
                                          <p:val>
                                            <p:strVal val="#ppt_x"/>
                                          </p:val>
                                        </p:tav>
                                      </p:tavLst>
                                    </p:anim>
                                    <p:anim calcmode="lin" valueType="num">
                                      <p:cBhvr>
                                        <p:cTn id="958" dur="500" fill="hold"/>
                                        <p:tgtEl>
                                          <p:spTgt spid="329"/>
                                        </p:tgtEl>
                                        <p:attrNameLst>
                                          <p:attrName>ppt_y</p:attrName>
                                        </p:attrNameLst>
                                      </p:cBhvr>
                                      <p:tavLst>
                                        <p:tav tm="0">
                                          <p:val>
                                            <p:strVal val="#ppt_y+.1"/>
                                          </p:val>
                                        </p:tav>
                                        <p:tav tm="100000">
                                          <p:val>
                                            <p:strVal val="#ppt_y"/>
                                          </p:val>
                                        </p:tav>
                                      </p:tavLst>
                                    </p:anim>
                                    <p:animRot by="21600000">
                                      <p:cBhvr>
                                        <p:cTn id="959" dur="500" fill="hold">
                                          <p:stCondLst>
                                            <p:cond delay="0"/>
                                          </p:stCondLst>
                                        </p:cTn>
                                        <p:tgtEl>
                                          <p:spTgt spid="329"/>
                                        </p:tgtEl>
                                        <p:attrNameLst>
                                          <p:attrName>r</p:attrName>
                                        </p:attrNameLst>
                                      </p:cBhvr>
                                    </p:animRot>
                                  </p:childTnLst>
                                </p:cTn>
                              </p:par>
                              <p:par>
                                <p:cTn id="960" presetID="42" presetClass="entr" presetSubtype="0" fill="hold" grpId="0" nodeType="withEffect">
                                  <p:stCondLst>
                                    <p:cond delay="3742"/>
                                  </p:stCondLst>
                                  <p:childTnLst>
                                    <p:set>
                                      <p:cBhvr>
                                        <p:cTn id="961" dur="1" fill="hold">
                                          <p:stCondLst>
                                            <p:cond delay="0"/>
                                          </p:stCondLst>
                                        </p:cTn>
                                        <p:tgtEl>
                                          <p:spTgt spid="330"/>
                                        </p:tgtEl>
                                        <p:attrNameLst>
                                          <p:attrName>style.visibility</p:attrName>
                                        </p:attrNameLst>
                                      </p:cBhvr>
                                      <p:to>
                                        <p:strVal val="visible"/>
                                      </p:to>
                                    </p:set>
                                    <p:animEffect transition="in" filter="fade">
                                      <p:cBhvr>
                                        <p:cTn id="962" dur="500"/>
                                        <p:tgtEl>
                                          <p:spTgt spid="330"/>
                                        </p:tgtEl>
                                      </p:cBhvr>
                                    </p:animEffect>
                                    <p:anim calcmode="lin" valueType="num">
                                      <p:cBhvr>
                                        <p:cTn id="963" dur="500" fill="hold"/>
                                        <p:tgtEl>
                                          <p:spTgt spid="330"/>
                                        </p:tgtEl>
                                        <p:attrNameLst>
                                          <p:attrName>ppt_x</p:attrName>
                                        </p:attrNameLst>
                                      </p:cBhvr>
                                      <p:tavLst>
                                        <p:tav tm="0">
                                          <p:val>
                                            <p:strVal val="#ppt_x"/>
                                          </p:val>
                                        </p:tav>
                                        <p:tav tm="100000">
                                          <p:val>
                                            <p:strVal val="#ppt_x"/>
                                          </p:val>
                                        </p:tav>
                                      </p:tavLst>
                                    </p:anim>
                                    <p:anim calcmode="lin" valueType="num">
                                      <p:cBhvr>
                                        <p:cTn id="964" dur="500" fill="hold"/>
                                        <p:tgtEl>
                                          <p:spTgt spid="330"/>
                                        </p:tgtEl>
                                        <p:attrNameLst>
                                          <p:attrName>ppt_y</p:attrName>
                                        </p:attrNameLst>
                                      </p:cBhvr>
                                      <p:tavLst>
                                        <p:tav tm="0">
                                          <p:val>
                                            <p:strVal val="#ppt_y+.1"/>
                                          </p:val>
                                        </p:tav>
                                        <p:tav tm="100000">
                                          <p:val>
                                            <p:strVal val="#ppt_y"/>
                                          </p:val>
                                        </p:tav>
                                      </p:tavLst>
                                    </p:anim>
                                    <p:animRot by="21600000">
                                      <p:cBhvr>
                                        <p:cTn id="965" dur="500" fill="hold">
                                          <p:stCondLst>
                                            <p:cond delay="0"/>
                                          </p:stCondLst>
                                        </p:cTn>
                                        <p:tgtEl>
                                          <p:spTgt spid="330"/>
                                        </p:tgtEl>
                                        <p:attrNameLst>
                                          <p:attrName>r</p:attrName>
                                        </p:attrNameLst>
                                      </p:cBhvr>
                                    </p:animRot>
                                  </p:childTnLst>
                                </p:cTn>
                              </p:par>
                              <p:par>
                                <p:cTn id="966" presetID="47" presetClass="entr" presetSubtype="0" fill="hold" grpId="0" nodeType="withEffect">
                                  <p:stCondLst>
                                    <p:cond delay="3061"/>
                                  </p:stCondLst>
                                  <p:childTnLst>
                                    <p:set>
                                      <p:cBhvr>
                                        <p:cTn id="967" dur="1" fill="hold">
                                          <p:stCondLst>
                                            <p:cond delay="0"/>
                                          </p:stCondLst>
                                        </p:cTn>
                                        <p:tgtEl>
                                          <p:spTgt spid="331"/>
                                        </p:tgtEl>
                                        <p:attrNameLst>
                                          <p:attrName>style.visibility</p:attrName>
                                        </p:attrNameLst>
                                      </p:cBhvr>
                                      <p:to>
                                        <p:strVal val="visible"/>
                                      </p:to>
                                    </p:set>
                                    <p:animEffect transition="in" filter="fade">
                                      <p:cBhvr>
                                        <p:cTn id="968" dur="500"/>
                                        <p:tgtEl>
                                          <p:spTgt spid="331"/>
                                        </p:tgtEl>
                                      </p:cBhvr>
                                    </p:animEffect>
                                    <p:anim calcmode="lin" valueType="num">
                                      <p:cBhvr>
                                        <p:cTn id="969" dur="500" fill="hold"/>
                                        <p:tgtEl>
                                          <p:spTgt spid="331"/>
                                        </p:tgtEl>
                                        <p:attrNameLst>
                                          <p:attrName>ppt_x</p:attrName>
                                        </p:attrNameLst>
                                      </p:cBhvr>
                                      <p:tavLst>
                                        <p:tav tm="0">
                                          <p:val>
                                            <p:strVal val="#ppt_x"/>
                                          </p:val>
                                        </p:tav>
                                        <p:tav tm="100000">
                                          <p:val>
                                            <p:strVal val="#ppt_x"/>
                                          </p:val>
                                        </p:tav>
                                      </p:tavLst>
                                    </p:anim>
                                    <p:anim calcmode="lin" valueType="num">
                                      <p:cBhvr>
                                        <p:cTn id="970" dur="500" fill="hold"/>
                                        <p:tgtEl>
                                          <p:spTgt spid="331"/>
                                        </p:tgtEl>
                                        <p:attrNameLst>
                                          <p:attrName>ppt_y</p:attrName>
                                        </p:attrNameLst>
                                      </p:cBhvr>
                                      <p:tavLst>
                                        <p:tav tm="0">
                                          <p:val>
                                            <p:strVal val="#ppt_y-.1"/>
                                          </p:val>
                                        </p:tav>
                                        <p:tav tm="100000">
                                          <p:val>
                                            <p:strVal val="#ppt_y"/>
                                          </p:val>
                                        </p:tav>
                                      </p:tavLst>
                                    </p:anim>
                                    <p:animRot by="21600000">
                                      <p:cBhvr>
                                        <p:cTn id="971" dur="500" fill="hold">
                                          <p:stCondLst>
                                            <p:cond delay="0"/>
                                          </p:stCondLst>
                                        </p:cTn>
                                        <p:tgtEl>
                                          <p:spTgt spid="331"/>
                                        </p:tgtEl>
                                        <p:attrNameLst>
                                          <p:attrName>r</p:attrName>
                                        </p:attrNameLst>
                                      </p:cBhvr>
                                    </p:animRot>
                                  </p:childTnLst>
                                </p:cTn>
                              </p:par>
                              <p:par>
                                <p:cTn id="972" presetID="47" presetClass="entr" presetSubtype="0" fill="hold" grpId="0" nodeType="withEffect">
                                  <p:stCondLst>
                                    <p:cond delay="169"/>
                                  </p:stCondLst>
                                  <p:childTnLst>
                                    <p:set>
                                      <p:cBhvr>
                                        <p:cTn id="973" dur="1" fill="hold">
                                          <p:stCondLst>
                                            <p:cond delay="0"/>
                                          </p:stCondLst>
                                        </p:cTn>
                                        <p:tgtEl>
                                          <p:spTgt spid="332"/>
                                        </p:tgtEl>
                                        <p:attrNameLst>
                                          <p:attrName>style.visibility</p:attrName>
                                        </p:attrNameLst>
                                      </p:cBhvr>
                                      <p:to>
                                        <p:strVal val="visible"/>
                                      </p:to>
                                    </p:set>
                                    <p:animEffect transition="in" filter="fade">
                                      <p:cBhvr>
                                        <p:cTn id="974" dur="500"/>
                                        <p:tgtEl>
                                          <p:spTgt spid="332"/>
                                        </p:tgtEl>
                                      </p:cBhvr>
                                    </p:animEffect>
                                    <p:anim calcmode="lin" valueType="num">
                                      <p:cBhvr>
                                        <p:cTn id="975" dur="500" fill="hold"/>
                                        <p:tgtEl>
                                          <p:spTgt spid="332"/>
                                        </p:tgtEl>
                                        <p:attrNameLst>
                                          <p:attrName>ppt_x</p:attrName>
                                        </p:attrNameLst>
                                      </p:cBhvr>
                                      <p:tavLst>
                                        <p:tav tm="0">
                                          <p:val>
                                            <p:strVal val="#ppt_x"/>
                                          </p:val>
                                        </p:tav>
                                        <p:tav tm="100000">
                                          <p:val>
                                            <p:strVal val="#ppt_x"/>
                                          </p:val>
                                        </p:tav>
                                      </p:tavLst>
                                    </p:anim>
                                    <p:anim calcmode="lin" valueType="num">
                                      <p:cBhvr>
                                        <p:cTn id="976" dur="500" fill="hold"/>
                                        <p:tgtEl>
                                          <p:spTgt spid="332"/>
                                        </p:tgtEl>
                                        <p:attrNameLst>
                                          <p:attrName>ppt_y</p:attrName>
                                        </p:attrNameLst>
                                      </p:cBhvr>
                                      <p:tavLst>
                                        <p:tav tm="0">
                                          <p:val>
                                            <p:strVal val="#ppt_y-.1"/>
                                          </p:val>
                                        </p:tav>
                                        <p:tav tm="100000">
                                          <p:val>
                                            <p:strVal val="#ppt_y"/>
                                          </p:val>
                                        </p:tav>
                                      </p:tavLst>
                                    </p:anim>
                                    <p:animRot by="21600000">
                                      <p:cBhvr>
                                        <p:cTn id="977" dur="500" fill="hold">
                                          <p:stCondLst>
                                            <p:cond delay="0"/>
                                          </p:stCondLst>
                                        </p:cTn>
                                        <p:tgtEl>
                                          <p:spTgt spid="332"/>
                                        </p:tgtEl>
                                        <p:attrNameLst>
                                          <p:attrName>r</p:attrName>
                                        </p:attrNameLst>
                                      </p:cBhvr>
                                    </p:animRot>
                                  </p:childTnLst>
                                </p:cTn>
                              </p:par>
                              <p:par>
                                <p:cTn id="978" presetID="47" presetClass="entr" presetSubtype="0" fill="hold" grpId="0" nodeType="withEffect">
                                  <p:stCondLst>
                                    <p:cond delay="4588"/>
                                  </p:stCondLst>
                                  <p:childTnLst>
                                    <p:set>
                                      <p:cBhvr>
                                        <p:cTn id="979" dur="1" fill="hold">
                                          <p:stCondLst>
                                            <p:cond delay="0"/>
                                          </p:stCondLst>
                                        </p:cTn>
                                        <p:tgtEl>
                                          <p:spTgt spid="333"/>
                                        </p:tgtEl>
                                        <p:attrNameLst>
                                          <p:attrName>style.visibility</p:attrName>
                                        </p:attrNameLst>
                                      </p:cBhvr>
                                      <p:to>
                                        <p:strVal val="visible"/>
                                      </p:to>
                                    </p:set>
                                    <p:animEffect transition="in" filter="fade">
                                      <p:cBhvr>
                                        <p:cTn id="980" dur="500"/>
                                        <p:tgtEl>
                                          <p:spTgt spid="333"/>
                                        </p:tgtEl>
                                      </p:cBhvr>
                                    </p:animEffect>
                                    <p:anim calcmode="lin" valueType="num">
                                      <p:cBhvr>
                                        <p:cTn id="981" dur="500" fill="hold"/>
                                        <p:tgtEl>
                                          <p:spTgt spid="333"/>
                                        </p:tgtEl>
                                        <p:attrNameLst>
                                          <p:attrName>ppt_x</p:attrName>
                                        </p:attrNameLst>
                                      </p:cBhvr>
                                      <p:tavLst>
                                        <p:tav tm="0">
                                          <p:val>
                                            <p:strVal val="#ppt_x"/>
                                          </p:val>
                                        </p:tav>
                                        <p:tav tm="100000">
                                          <p:val>
                                            <p:strVal val="#ppt_x"/>
                                          </p:val>
                                        </p:tav>
                                      </p:tavLst>
                                    </p:anim>
                                    <p:anim calcmode="lin" valueType="num">
                                      <p:cBhvr>
                                        <p:cTn id="982" dur="500" fill="hold"/>
                                        <p:tgtEl>
                                          <p:spTgt spid="333"/>
                                        </p:tgtEl>
                                        <p:attrNameLst>
                                          <p:attrName>ppt_y</p:attrName>
                                        </p:attrNameLst>
                                      </p:cBhvr>
                                      <p:tavLst>
                                        <p:tav tm="0">
                                          <p:val>
                                            <p:strVal val="#ppt_y-.1"/>
                                          </p:val>
                                        </p:tav>
                                        <p:tav tm="100000">
                                          <p:val>
                                            <p:strVal val="#ppt_y"/>
                                          </p:val>
                                        </p:tav>
                                      </p:tavLst>
                                    </p:anim>
                                    <p:animRot by="21600000">
                                      <p:cBhvr>
                                        <p:cTn id="983" dur="500" fill="hold">
                                          <p:stCondLst>
                                            <p:cond delay="0"/>
                                          </p:stCondLst>
                                        </p:cTn>
                                        <p:tgtEl>
                                          <p:spTgt spid="333"/>
                                        </p:tgtEl>
                                        <p:attrNameLst>
                                          <p:attrName>r</p:attrName>
                                        </p:attrNameLst>
                                      </p:cBhvr>
                                    </p:animRot>
                                  </p:childTnLst>
                                </p:cTn>
                              </p:par>
                              <p:par>
                                <p:cTn id="984" presetID="47" presetClass="entr" presetSubtype="0" fill="hold" grpId="0" nodeType="withEffect">
                                  <p:stCondLst>
                                    <p:cond delay="1287"/>
                                  </p:stCondLst>
                                  <p:childTnLst>
                                    <p:set>
                                      <p:cBhvr>
                                        <p:cTn id="985" dur="1" fill="hold">
                                          <p:stCondLst>
                                            <p:cond delay="0"/>
                                          </p:stCondLst>
                                        </p:cTn>
                                        <p:tgtEl>
                                          <p:spTgt spid="334"/>
                                        </p:tgtEl>
                                        <p:attrNameLst>
                                          <p:attrName>style.visibility</p:attrName>
                                        </p:attrNameLst>
                                      </p:cBhvr>
                                      <p:to>
                                        <p:strVal val="visible"/>
                                      </p:to>
                                    </p:set>
                                    <p:animEffect transition="in" filter="fade">
                                      <p:cBhvr>
                                        <p:cTn id="986" dur="500"/>
                                        <p:tgtEl>
                                          <p:spTgt spid="334"/>
                                        </p:tgtEl>
                                      </p:cBhvr>
                                    </p:animEffect>
                                    <p:anim calcmode="lin" valueType="num">
                                      <p:cBhvr>
                                        <p:cTn id="987" dur="500" fill="hold"/>
                                        <p:tgtEl>
                                          <p:spTgt spid="334"/>
                                        </p:tgtEl>
                                        <p:attrNameLst>
                                          <p:attrName>ppt_x</p:attrName>
                                        </p:attrNameLst>
                                      </p:cBhvr>
                                      <p:tavLst>
                                        <p:tav tm="0">
                                          <p:val>
                                            <p:strVal val="#ppt_x"/>
                                          </p:val>
                                        </p:tav>
                                        <p:tav tm="100000">
                                          <p:val>
                                            <p:strVal val="#ppt_x"/>
                                          </p:val>
                                        </p:tav>
                                      </p:tavLst>
                                    </p:anim>
                                    <p:anim calcmode="lin" valueType="num">
                                      <p:cBhvr>
                                        <p:cTn id="988" dur="500" fill="hold"/>
                                        <p:tgtEl>
                                          <p:spTgt spid="334"/>
                                        </p:tgtEl>
                                        <p:attrNameLst>
                                          <p:attrName>ppt_y</p:attrName>
                                        </p:attrNameLst>
                                      </p:cBhvr>
                                      <p:tavLst>
                                        <p:tav tm="0">
                                          <p:val>
                                            <p:strVal val="#ppt_y-.1"/>
                                          </p:val>
                                        </p:tav>
                                        <p:tav tm="100000">
                                          <p:val>
                                            <p:strVal val="#ppt_y"/>
                                          </p:val>
                                        </p:tav>
                                      </p:tavLst>
                                    </p:anim>
                                    <p:animRot by="21600000">
                                      <p:cBhvr>
                                        <p:cTn id="989" dur="500" fill="hold">
                                          <p:stCondLst>
                                            <p:cond delay="0"/>
                                          </p:stCondLst>
                                        </p:cTn>
                                        <p:tgtEl>
                                          <p:spTgt spid="334"/>
                                        </p:tgtEl>
                                        <p:attrNameLst>
                                          <p:attrName>r</p:attrName>
                                        </p:attrNameLst>
                                      </p:cBhvr>
                                    </p:animRot>
                                  </p:childTnLst>
                                </p:cTn>
                              </p:par>
                              <p:par>
                                <p:cTn id="990" presetID="42" presetClass="entr" presetSubtype="0" fill="hold" grpId="0" nodeType="withEffect">
                                  <p:stCondLst>
                                    <p:cond delay="4765"/>
                                  </p:stCondLst>
                                  <p:childTnLst>
                                    <p:set>
                                      <p:cBhvr>
                                        <p:cTn id="991" dur="1" fill="hold">
                                          <p:stCondLst>
                                            <p:cond delay="0"/>
                                          </p:stCondLst>
                                        </p:cTn>
                                        <p:tgtEl>
                                          <p:spTgt spid="335"/>
                                        </p:tgtEl>
                                        <p:attrNameLst>
                                          <p:attrName>style.visibility</p:attrName>
                                        </p:attrNameLst>
                                      </p:cBhvr>
                                      <p:to>
                                        <p:strVal val="visible"/>
                                      </p:to>
                                    </p:set>
                                    <p:animEffect transition="in" filter="fade">
                                      <p:cBhvr>
                                        <p:cTn id="992" dur="500"/>
                                        <p:tgtEl>
                                          <p:spTgt spid="335"/>
                                        </p:tgtEl>
                                      </p:cBhvr>
                                    </p:animEffect>
                                    <p:anim calcmode="lin" valueType="num">
                                      <p:cBhvr>
                                        <p:cTn id="993" dur="500" fill="hold"/>
                                        <p:tgtEl>
                                          <p:spTgt spid="335"/>
                                        </p:tgtEl>
                                        <p:attrNameLst>
                                          <p:attrName>ppt_x</p:attrName>
                                        </p:attrNameLst>
                                      </p:cBhvr>
                                      <p:tavLst>
                                        <p:tav tm="0">
                                          <p:val>
                                            <p:strVal val="#ppt_x"/>
                                          </p:val>
                                        </p:tav>
                                        <p:tav tm="100000">
                                          <p:val>
                                            <p:strVal val="#ppt_x"/>
                                          </p:val>
                                        </p:tav>
                                      </p:tavLst>
                                    </p:anim>
                                    <p:anim calcmode="lin" valueType="num">
                                      <p:cBhvr>
                                        <p:cTn id="994" dur="500" fill="hold"/>
                                        <p:tgtEl>
                                          <p:spTgt spid="335"/>
                                        </p:tgtEl>
                                        <p:attrNameLst>
                                          <p:attrName>ppt_y</p:attrName>
                                        </p:attrNameLst>
                                      </p:cBhvr>
                                      <p:tavLst>
                                        <p:tav tm="0">
                                          <p:val>
                                            <p:strVal val="#ppt_y+.1"/>
                                          </p:val>
                                        </p:tav>
                                        <p:tav tm="100000">
                                          <p:val>
                                            <p:strVal val="#ppt_y"/>
                                          </p:val>
                                        </p:tav>
                                      </p:tavLst>
                                    </p:anim>
                                    <p:animRot by="21600000">
                                      <p:cBhvr>
                                        <p:cTn id="995" dur="500" fill="hold">
                                          <p:stCondLst>
                                            <p:cond delay="0"/>
                                          </p:stCondLst>
                                        </p:cTn>
                                        <p:tgtEl>
                                          <p:spTgt spid="335"/>
                                        </p:tgtEl>
                                        <p:attrNameLst>
                                          <p:attrName>r</p:attrName>
                                        </p:attrNameLst>
                                      </p:cBhvr>
                                    </p:animRot>
                                  </p:childTnLst>
                                </p:cTn>
                              </p:par>
                              <p:par>
                                <p:cTn id="996" presetID="42" presetClass="entr" presetSubtype="0" fill="hold" grpId="0" nodeType="withEffect">
                                  <p:stCondLst>
                                    <p:cond delay="3296"/>
                                  </p:stCondLst>
                                  <p:childTnLst>
                                    <p:set>
                                      <p:cBhvr>
                                        <p:cTn id="997" dur="1" fill="hold">
                                          <p:stCondLst>
                                            <p:cond delay="0"/>
                                          </p:stCondLst>
                                        </p:cTn>
                                        <p:tgtEl>
                                          <p:spTgt spid="336"/>
                                        </p:tgtEl>
                                        <p:attrNameLst>
                                          <p:attrName>style.visibility</p:attrName>
                                        </p:attrNameLst>
                                      </p:cBhvr>
                                      <p:to>
                                        <p:strVal val="visible"/>
                                      </p:to>
                                    </p:set>
                                    <p:animEffect transition="in" filter="fade">
                                      <p:cBhvr>
                                        <p:cTn id="998" dur="500"/>
                                        <p:tgtEl>
                                          <p:spTgt spid="336"/>
                                        </p:tgtEl>
                                      </p:cBhvr>
                                    </p:animEffect>
                                    <p:anim calcmode="lin" valueType="num">
                                      <p:cBhvr>
                                        <p:cTn id="999" dur="500" fill="hold"/>
                                        <p:tgtEl>
                                          <p:spTgt spid="336"/>
                                        </p:tgtEl>
                                        <p:attrNameLst>
                                          <p:attrName>ppt_x</p:attrName>
                                        </p:attrNameLst>
                                      </p:cBhvr>
                                      <p:tavLst>
                                        <p:tav tm="0">
                                          <p:val>
                                            <p:strVal val="#ppt_x"/>
                                          </p:val>
                                        </p:tav>
                                        <p:tav tm="100000">
                                          <p:val>
                                            <p:strVal val="#ppt_x"/>
                                          </p:val>
                                        </p:tav>
                                      </p:tavLst>
                                    </p:anim>
                                    <p:anim calcmode="lin" valueType="num">
                                      <p:cBhvr>
                                        <p:cTn id="1000" dur="500" fill="hold"/>
                                        <p:tgtEl>
                                          <p:spTgt spid="336"/>
                                        </p:tgtEl>
                                        <p:attrNameLst>
                                          <p:attrName>ppt_y</p:attrName>
                                        </p:attrNameLst>
                                      </p:cBhvr>
                                      <p:tavLst>
                                        <p:tav tm="0">
                                          <p:val>
                                            <p:strVal val="#ppt_y+.1"/>
                                          </p:val>
                                        </p:tav>
                                        <p:tav tm="100000">
                                          <p:val>
                                            <p:strVal val="#ppt_y"/>
                                          </p:val>
                                        </p:tav>
                                      </p:tavLst>
                                    </p:anim>
                                    <p:animRot by="21600000">
                                      <p:cBhvr>
                                        <p:cTn id="1001" dur="500" fill="hold">
                                          <p:stCondLst>
                                            <p:cond delay="0"/>
                                          </p:stCondLst>
                                        </p:cTn>
                                        <p:tgtEl>
                                          <p:spTgt spid="336"/>
                                        </p:tgtEl>
                                        <p:attrNameLst>
                                          <p:attrName>r</p:attrName>
                                        </p:attrNameLst>
                                      </p:cBhvr>
                                    </p:animRot>
                                  </p:childTnLst>
                                </p:cTn>
                              </p:par>
                              <p:par>
                                <p:cTn id="1002" presetID="42" presetClass="entr" presetSubtype="0" fill="hold" grpId="0" nodeType="withEffect">
                                  <p:stCondLst>
                                    <p:cond delay="1742"/>
                                  </p:stCondLst>
                                  <p:childTnLst>
                                    <p:set>
                                      <p:cBhvr>
                                        <p:cTn id="1003" dur="1" fill="hold">
                                          <p:stCondLst>
                                            <p:cond delay="0"/>
                                          </p:stCondLst>
                                        </p:cTn>
                                        <p:tgtEl>
                                          <p:spTgt spid="337"/>
                                        </p:tgtEl>
                                        <p:attrNameLst>
                                          <p:attrName>style.visibility</p:attrName>
                                        </p:attrNameLst>
                                      </p:cBhvr>
                                      <p:to>
                                        <p:strVal val="visible"/>
                                      </p:to>
                                    </p:set>
                                    <p:animEffect transition="in" filter="fade">
                                      <p:cBhvr>
                                        <p:cTn id="1004" dur="500"/>
                                        <p:tgtEl>
                                          <p:spTgt spid="337"/>
                                        </p:tgtEl>
                                      </p:cBhvr>
                                    </p:animEffect>
                                    <p:anim calcmode="lin" valueType="num">
                                      <p:cBhvr>
                                        <p:cTn id="1005" dur="500" fill="hold"/>
                                        <p:tgtEl>
                                          <p:spTgt spid="337"/>
                                        </p:tgtEl>
                                        <p:attrNameLst>
                                          <p:attrName>ppt_x</p:attrName>
                                        </p:attrNameLst>
                                      </p:cBhvr>
                                      <p:tavLst>
                                        <p:tav tm="0">
                                          <p:val>
                                            <p:strVal val="#ppt_x"/>
                                          </p:val>
                                        </p:tav>
                                        <p:tav tm="100000">
                                          <p:val>
                                            <p:strVal val="#ppt_x"/>
                                          </p:val>
                                        </p:tav>
                                      </p:tavLst>
                                    </p:anim>
                                    <p:anim calcmode="lin" valueType="num">
                                      <p:cBhvr>
                                        <p:cTn id="1006" dur="500" fill="hold"/>
                                        <p:tgtEl>
                                          <p:spTgt spid="337"/>
                                        </p:tgtEl>
                                        <p:attrNameLst>
                                          <p:attrName>ppt_y</p:attrName>
                                        </p:attrNameLst>
                                      </p:cBhvr>
                                      <p:tavLst>
                                        <p:tav tm="0">
                                          <p:val>
                                            <p:strVal val="#ppt_y+.1"/>
                                          </p:val>
                                        </p:tav>
                                        <p:tav tm="100000">
                                          <p:val>
                                            <p:strVal val="#ppt_y"/>
                                          </p:val>
                                        </p:tav>
                                      </p:tavLst>
                                    </p:anim>
                                    <p:animRot by="21600000">
                                      <p:cBhvr>
                                        <p:cTn id="1007" dur="500" fill="hold">
                                          <p:stCondLst>
                                            <p:cond delay="0"/>
                                          </p:stCondLst>
                                        </p:cTn>
                                        <p:tgtEl>
                                          <p:spTgt spid="337"/>
                                        </p:tgtEl>
                                        <p:attrNameLst>
                                          <p:attrName>r</p:attrName>
                                        </p:attrNameLst>
                                      </p:cBhvr>
                                    </p:animRot>
                                  </p:childTnLst>
                                </p:cTn>
                              </p:par>
                              <p:par>
                                <p:cTn id="1008" presetID="42" presetClass="entr" presetSubtype="0" fill="hold" grpId="0" nodeType="withEffect">
                                  <p:stCondLst>
                                    <p:cond delay="1472"/>
                                  </p:stCondLst>
                                  <p:childTnLst>
                                    <p:set>
                                      <p:cBhvr>
                                        <p:cTn id="1009" dur="1" fill="hold">
                                          <p:stCondLst>
                                            <p:cond delay="0"/>
                                          </p:stCondLst>
                                        </p:cTn>
                                        <p:tgtEl>
                                          <p:spTgt spid="338"/>
                                        </p:tgtEl>
                                        <p:attrNameLst>
                                          <p:attrName>style.visibility</p:attrName>
                                        </p:attrNameLst>
                                      </p:cBhvr>
                                      <p:to>
                                        <p:strVal val="visible"/>
                                      </p:to>
                                    </p:set>
                                    <p:animEffect transition="in" filter="fade">
                                      <p:cBhvr>
                                        <p:cTn id="1010" dur="500"/>
                                        <p:tgtEl>
                                          <p:spTgt spid="338"/>
                                        </p:tgtEl>
                                      </p:cBhvr>
                                    </p:animEffect>
                                    <p:anim calcmode="lin" valueType="num">
                                      <p:cBhvr>
                                        <p:cTn id="1011" dur="500" fill="hold"/>
                                        <p:tgtEl>
                                          <p:spTgt spid="338"/>
                                        </p:tgtEl>
                                        <p:attrNameLst>
                                          <p:attrName>ppt_x</p:attrName>
                                        </p:attrNameLst>
                                      </p:cBhvr>
                                      <p:tavLst>
                                        <p:tav tm="0">
                                          <p:val>
                                            <p:strVal val="#ppt_x"/>
                                          </p:val>
                                        </p:tav>
                                        <p:tav tm="100000">
                                          <p:val>
                                            <p:strVal val="#ppt_x"/>
                                          </p:val>
                                        </p:tav>
                                      </p:tavLst>
                                    </p:anim>
                                    <p:anim calcmode="lin" valueType="num">
                                      <p:cBhvr>
                                        <p:cTn id="1012" dur="500" fill="hold"/>
                                        <p:tgtEl>
                                          <p:spTgt spid="338"/>
                                        </p:tgtEl>
                                        <p:attrNameLst>
                                          <p:attrName>ppt_y</p:attrName>
                                        </p:attrNameLst>
                                      </p:cBhvr>
                                      <p:tavLst>
                                        <p:tav tm="0">
                                          <p:val>
                                            <p:strVal val="#ppt_y+.1"/>
                                          </p:val>
                                        </p:tav>
                                        <p:tav tm="100000">
                                          <p:val>
                                            <p:strVal val="#ppt_y"/>
                                          </p:val>
                                        </p:tav>
                                      </p:tavLst>
                                    </p:anim>
                                    <p:animRot by="21600000">
                                      <p:cBhvr>
                                        <p:cTn id="1013" dur="500" fill="hold">
                                          <p:stCondLst>
                                            <p:cond delay="0"/>
                                          </p:stCondLst>
                                        </p:cTn>
                                        <p:tgtEl>
                                          <p:spTgt spid="3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17397076-41A2-45DE-B441-B83590B1479A}"/>
              </a:ext>
            </a:extLst>
          </p:cNvPr>
          <p:cNvSpPr/>
          <p:nvPr/>
        </p:nvSpPr>
        <p:spPr>
          <a:xfrm>
            <a:off x="0" y="-233680"/>
            <a:ext cx="12192001" cy="709168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173" name="Dikdörtgen 172">
            <a:extLst>
              <a:ext uri="{FF2B5EF4-FFF2-40B4-BE49-F238E27FC236}">
                <a16:creationId xmlns:a16="http://schemas.microsoft.com/office/drawing/2014/main" id="{A43B5933-444D-4A12-97F0-431DD8868E6B}"/>
              </a:ext>
            </a:extLst>
          </p:cNvPr>
          <p:cNvSpPr/>
          <p:nvPr/>
        </p:nvSpPr>
        <p:spPr>
          <a:xfrm>
            <a:off x="0" y="-233680"/>
            <a:ext cx="12212157" cy="7091679"/>
          </a:xfrm>
          <a:prstGeom prst="rect">
            <a:avLst/>
          </a:prstGeom>
          <a:solidFill>
            <a:srgbClr val="A4D7CE">
              <a:alpha val="80000"/>
            </a:srgbClr>
          </a:solidFill>
          <a:ln w="381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grpSp>
        <p:nvGrpSpPr>
          <p:cNvPr id="688" name="Grup 687">
            <a:extLst>
              <a:ext uri="{FF2B5EF4-FFF2-40B4-BE49-F238E27FC236}">
                <a16:creationId xmlns:a16="http://schemas.microsoft.com/office/drawing/2014/main" id="{C1733C4D-C53B-40F3-ABF3-1506420BA2CD}"/>
              </a:ext>
            </a:extLst>
          </p:cNvPr>
          <p:cNvGrpSpPr/>
          <p:nvPr/>
        </p:nvGrpSpPr>
        <p:grpSpPr>
          <a:xfrm>
            <a:off x="1438972" y="3079361"/>
            <a:ext cx="9314055" cy="166846"/>
            <a:chOff x="-82061" y="3894652"/>
            <a:chExt cx="9314055" cy="166846"/>
          </a:xfrm>
        </p:grpSpPr>
        <p:sp>
          <p:nvSpPr>
            <p:cNvPr id="689" name="Freeform 278">
              <a:extLst>
                <a:ext uri="{FF2B5EF4-FFF2-40B4-BE49-F238E27FC236}">
                  <a16:creationId xmlns:a16="http://schemas.microsoft.com/office/drawing/2014/main" id="{C579813B-C82E-409E-B577-84E88EF9E219}"/>
                </a:ext>
              </a:extLst>
            </p:cNvPr>
            <p:cNvSpPr>
              <a:spLocks/>
            </p:cNvSpPr>
            <p:nvPr/>
          </p:nvSpPr>
          <p:spPr bwMode="auto">
            <a:xfrm>
              <a:off x="6754969" y="3894652"/>
              <a:ext cx="126510" cy="166846"/>
            </a:xfrm>
            <a:custGeom>
              <a:avLst/>
              <a:gdLst>
                <a:gd name="T0" fmla="*/ 58 w 61"/>
                <a:gd name="T1" fmla="*/ 0 h 81"/>
                <a:gd name="T2" fmla="*/ 58 w 61"/>
                <a:gd name="T3" fmla="*/ 4 h 81"/>
                <a:gd name="T4" fmla="*/ 60 w 61"/>
                <a:gd name="T5" fmla="*/ 81 h 81"/>
                <a:gd name="T6" fmla="*/ 0 w 61"/>
                <a:gd name="T7" fmla="*/ 81 h 81"/>
                <a:gd name="T8" fmla="*/ 0 w 61"/>
                <a:gd name="T9" fmla="*/ 0 h 81"/>
                <a:gd name="T10" fmla="*/ 58 w 61"/>
                <a:gd name="T11" fmla="*/ 0 h 81"/>
              </a:gdLst>
              <a:ahLst/>
              <a:cxnLst>
                <a:cxn ang="0">
                  <a:pos x="T0" y="T1"/>
                </a:cxn>
                <a:cxn ang="0">
                  <a:pos x="T2" y="T3"/>
                </a:cxn>
                <a:cxn ang="0">
                  <a:pos x="T4" y="T5"/>
                </a:cxn>
                <a:cxn ang="0">
                  <a:pos x="T6" y="T7"/>
                </a:cxn>
                <a:cxn ang="0">
                  <a:pos x="T8" y="T9"/>
                </a:cxn>
                <a:cxn ang="0">
                  <a:pos x="T10" y="T11"/>
                </a:cxn>
              </a:cxnLst>
              <a:rect l="0" t="0" r="r" b="b"/>
              <a:pathLst>
                <a:path w="61" h="81">
                  <a:moveTo>
                    <a:pt x="58" y="0"/>
                  </a:moveTo>
                  <a:cubicBezTo>
                    <a:pt x="58" y="2"/>
                    <a:pt x="58" y="3"/>
                    <a:pt x="58" y="4"/>
                  </a:cubicBezTo>
                  <a:cubicBezTo>
                    <a:pt x="59" y="27"/>
                    <a:pt x="61" y="56"/>
                    <a:pt x="60" y="81"/>
                  </a:cubicBezTo>
                  <a:cubicBezTo>
                    <a:pt x="0" y="81"/>
                    <a:pt x="0" y="81"/>
                    <a:pt x="0" y="81"/>
                  </a:cubicBezTo>
                  <a:cubicBezTo>
                    <a:pt x="0" y="0"/>
                    <a:pt x="0" y="0"/>
                    <a:pt x="0" y="0"/>
                  </a:cubicBezTo>
                  <a:lnTo>
                    <a:pt x="58"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0" name="Freeform 279">
              <a:extLst>
                <a:ext uri="{FF2B5EF4-FFF2-40B4-BE49-F238E27FC236}">
                  <a16:creationId xmlns:a16="http://schemas.microsoft.com/office/drawing/2014/main" id="{21E8E059-7085-4F2A-B559-3243D052A99B}"/>
                </a:ext>
              </a:extLst>
            </p:cNvPr>
            <p:cNvSpPr>
              <a:spLocks/>
            </p:cNvSpPr>
            <p:nvPr/>
          </p:nvSpPr>
          <p:spPr bwMode="auto">
            <a:xfrm>
              <a:off x="6853977" y="3894652"/>
              <a:ext cx="155846" cy="166846"/>
            </a:xfrm>
            <a:custGeom>
              <a:avLst/>
              <a:gdLst>
                <a:gd name="T0" fmla="*/ 73 w 76"/>
                <a:gd name="T1" fmla="*/ 0 h 81"/>
                <a:gd name="T2" fmla="*/ 73 w 76"/>
                <a:gd name="T3" fmla="*/ 6 h 81"/>
                <a:gd name="T4" fmla="*/ 75 w 76"/>
                <a:gd name="T5" fmla="*/ 81 h 81"/>
                <a:gd name="T6" fmla="*/ 1 w 76"/>
                <a:gd name="T7" fmla="*/ 81 h 81"/>
                <a:gd name="T8" fmla="*/ 0 w 76"/>
                <a:gd name="T9" fmla="*/ 40 h 81"/>
                <a:gd name="T10" fmla="*/ 0 w 76"/>
                <a:gd name="T11" fmla="*/ 6 h 81"/>
                <a:gd name="T12" fmla="*/ 0 w 76"/>
                <a:gd name="T13" fmla="*/ 0 h 81"/>
                <a:gd name="T14" fmla="*/ 73 w 76"/>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1">
                  <a:moveTo>
                    <a:pt x="73" y="0"/>
                  </a:moveTo>
                  <a:cubicBezTo>
                    <a:pt x="73" y="2"/>
                    <a:pt x="73" y="4"/>
                    <a:pt x="73" y="6"/>
                  </a:cubicBezTo>
                  <a:cubicBezTo>
                    <a:pt x="74" y="28"/>
                    <a:pt x="76" y="56"/>
                    <a:pt x="75" y="81"/>
                  </a:cubicBezTo>
                  <a:cubicBezTo>
                    <a:pt x="1" y="81"/>
                    <a:pt x="1" y="81"/>
                    <a:pt x="1" y="81"/>
                  </a:cubicBezTo>
                  <a:cubicBezTo>
                    <a:pt x="0" y="67"/>
                    <a:pt x="0" y="54"/>
                    <a:pt x="0" y="40"/>
                  </a:cubicBezTo>
                  <a:cubicBezTo>
                    <a:pt x="0" y="29"/>
                    <a:pt x="1" y="17"/>
                    <a:pt x="0" y="6"/>
                  </a:cubicBezTo>
                  <a:cubicBezTo>
                    <a:pt x="0" y="4"/>
                    <a:pt x="0" y="2"/>
                    <a:pt x="0" y="0"/>
                  </a:cubicBezTo>
                  <a:lnTo>
                    <a:pt x="73"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1" name="Freeform 280">
              <a:extLst>
                <a:ext uri="{FF2B5EF4-FFF2-40B4-BE49-F238E27FC236}">
                  <a16:creationId xmlns:a16="http://schemas.microsoft.com/office/drawing/2014/main" id="{600086D5-96C9-4641-9628-7E91A42BB020}"/>
                </a:ext>
              </a:extLst>
            </p:cNvPr>
            <p:cNvSpPr>
              <a:spLocks/>
            </p:cNvSpPr>
            <p:nvPr/>
          </p:nvSpPr>
          <p:spPr bwMode="auto">
            <a:xfrm>
              <a:off x="7116163" y="3894652"/>
              <a:ext cx="159513" cy="166846"/>
            </a:xfrm>
            <a:custGeom>
              <a:avLst/>
              <a:gdLst>
                <a:gd name="T0" fmla="*/ 74 w 77"/>
                <a:gd name="T1" fmla="*/ 0 h 81"/>
                <a:gd name="T2" fmla="*/ 74 w 77"/>
                <a:gd name="T3" fmla="*/ 3 h 81"/>
                <a:gd name="T4" fmla="*/ 76 w 77"/>
                <a:gd name="T5" fmla="*/ 81 h 81"/>
                <a:gd name="T6" fmla="*/ 2 w 77"/>
                <a:gd name="T7" fmla="*/ 81 h 81"/>
                <a:gd name="T8" fmla="*/ 0 w 77"/>
                <a:gd name="T9" fmla="*/ 37 h 81"/>
                <a:gd name="T10" fmla="*/ 1 w 77"/>
                <a:gd name="T11" fmla="*/ 3 h 81"/>
                <a:gd name="T12" fmla="*/ 1 w 77"/>
                <a:gd name="T13" fmla="*/ 0 h 81"/>
                <a:gd name="T14" fmla="*/ 74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74" y="0"/>
                  </a:moveTo>
                  <a:cubicBezTo>
                    <a:pt x="74" y="3"/>
                    <a:pt x="74" y="3"/>
                    <a:pt x="74" y="3"/>
                  </a:cubicBezTo>
                  <a:cubicBezTo>
                    <a:pt x="75" y="26"/>
                    <a:pt x="77" y="56"/>
                    <a:pt x="76" y="81"/>
                  </a:cubicBezTo>
                  <a:cubicBezTo>
                    <a:pt x="2" y="81"/>
                    <a:pt x="2" y="81"/>
                    <a:pt x="2" y="81"/>
                  </a:cubicBezTo>
                  <a:cubicBezTo>
                    <a:pt x="1" y="66"/>
                    <a:pt x="0" y="51"/>
                    <a:pt x="0" y="37"/>
                  </a:cubicBezTo>
                  <a:cubicBezTo>
                    <a:pt x="0" y="26"/>
                    <a:pt x="2" y="14"/>
                    <a:pt x="1" y="3"/>
                  </a:cubicBezTo>
                  <a:cubicBezTo>
                    <a:pt x="1" y="2"/>
                    <a:pt x="1" y="1"/>
                    <a:pt x="1" y="0"/>
                  </a:cubicBezTo>
                  <a:lnTo>
                    <a:pt x="74"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2" name="Freeform 281">
              <a:extLst>
                <a:ext uri="{FF2B5EF4-FFF2-40B4-BE49-F238E27FC236}">
                  <a16:creationId xmlns:a16="http://schemas.microsoft.com/office/drawing/2014/main" id="{7037E581-2A99-477A-8DD5-DCAF457A8CF7}"/>
                </a:ext>
              </a:extLst>
            </p:cNvPr>
            <p:cNvSpPr>
              <a:spLocks/>
            </p:cNvSpPr>
            <p:nvPr/>
          </p:nvSpPr>
          <p:spPr bwMode="auto">
            <a:xfrm>
              <a:off x="7387518" y="3894652"/>
              <a:ext cx="159513" cy="166846"/>
            </a:xfrm>
            <a:custGeom>
              <a:avLst/>
              <a:gdLst>
                <a:gd name="T0" fmla="*/ 74 w 77"/>
                <a:gd name="T1" fmla="*/ 0 h 81"/>
                <a:gd name="T2" fmla="*/ 74 w 77"/>
                <a:gd name="T3" fmla="*/ 3 h 81"/>
                <a:gd name="T4" fmla="*/ 76 w 77"/>
                <a:gd name="T5" fmla="*/ 81 h 81"/>
                <a:gd name="T6" fmla="*/ 2 w 77"/>
                <a:gd name="T7" fmla="*/ 81 h 81"/>
                <a:gd name="T8" fmla="*/ 0 w 77"/>
                <a:gd name="T9" fmla="*/ 37 h 81"/>
                <a:gd name="T10" fmla="*/ 1 w 77"/>
                <a:gd name="T11" fmla="*/ 3 h 81"/>
                <a:gd name="T12" fmla="*/ 1 w 77"/>
                <a:gd name="T13" fmla="*/ 0 h 81"/>
                <a:gd name="T14" fmla="*/ 74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74" y="0"/>
                  </a:moveTo>
                  <a:cubicBezTo>
                    <a:pt x="74" y="3"/>
                    <a:pt x="74" y="3"/>
                    <a:pt x="74" y="3"/>
                  </a:cubicBezTo>
                  <a:cubicBezTo>
                    <a:pt x="75" y="26"/>
                    <a:pt x="77" y="56"/>
                    <a:pt x="76" y="81"/>
                  </a:cubicBezTo>
                  <a:cubicBezTo>
                    <a:pt x="2" y="81"/>
                    <a:pt x="2" y="81"/>
                    <a:pt x="2" y="81"/>
                  </a:cubicBezTo>
                  <a:cubicBezTo>
                    <a:pt x="1" y="66"/>
                    <a:pt x="0" y="52"/>
                    <a:pt x="0" y="37"/>
                  </a:cubicBezTo>
                  <a:cubicBezTo>
                    <a:pt x="0" y="26"/>
                    <a:pt x="2" y="14"/>
                    <a:pt x="1" y="3"/>
                  </a:cubicBezTo>
                  <a:cubicBezTo>
                    <a:pt x="1" y="2"/>
                    <a:pt x="1" y="1"/>
                    <a:pt x="1" y="0"/>
                  </a:cubicBezTo>
                  <a:lnTo>
                    <a:pt x="74"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3" name="Freeform 282">
              <a:extLst>
                <a:ext uri="{FF2B5EF4-FFF2-40B4-BE49-F238E27FC236}">
                  <a16:creationId xmlns:a16="http://schemas.microsoft.com/office/drawing/2014/main" id="{A314672B-8F35-4724-B483-5CB1397B6D70}"/>
                </a:ext>
              </a:extLst>
            </p:cNvPr>
            <p:cNvSpPr>
              <a:spLocks/>
            </p:cNvSpPr>
            <p:nvPr/>
          </p:nvSpPr>
          <p:spPr bwMode="auto">
            <a:xfrm>
              <a:off x="6989654" y="3894652"/>
              <a:ext cx="148512" cy="166846"/>
            </a:xfrm>
            <a:custGeom>
              <a:avLst/>
              <a:gdLst>
                <a:gd name="T0" fmla="*/ 72 w 72"/>
                <a:gd name="T1" fmla="*/ 0 h 81"/>
                <a:gd name="T2" fmla="*/ 69 w 72"/>
                <a:gd name="T3" fmla="*/ 81 h 81"/>
                <a:gd name="T4" fmla="*/ 1 w 72"/>
                <a:gd name="T5" fmla="*/ 81 h 81"/>
                <a:gd name="T6" fmla="*/ 0 w 72"/>
                <a:gd name="T7" fmla="*/ 0 h 81"/>
                <a:gd name="T8" fmla="*/ 72 w 72"/>
                <a:gd name="T9" fmla="*/ 0 h 81"/>
              </a:gdLst>
              <a:ahLst/>
              <a:cxnLst>
                <a:cxn ang="0">
                  <a:pos x="T0" y="T1"/>
                </a:cxn>
                <a:cxn ang="0">
                  <a:pos x="T2" y="T3"/>
                </a:cxn>
                <a:cxn ang="0">
                  <a:pos x="T4" y="T5"/>
                </a:cxn>
                <a:cxn ang="0">
                  <a:pos x="T6" y="T7"/>
                </a:cxn>
                <a:cxn ang="0">
                  <a:pos x="T8" y="T9"/>
                </a:cxn>
              </a:cxnLst>
              <a:rect l="0" t="0" r="r" b="b"/>
              <a:pathLst>
                <a:path w="72" h="81">
                  <a:moveTo>
                    <a:pt x="72" y="0"/>
                  </a:moveTo>
                  <a:cubicBezTo>
                    <a:pt x="72" y="23"/>
                    <a:pt x="70" y="58"/>
                    <a:pt x="69" y="81"/>
                  </a:cubicBezTo>
                  <a:cubicBezTo>
                    <a:pt x="1" y="81"/>
                    <a:pt x="1" y="81"/>
                    <a:pt x="1" y="81"/>
                  </a:cubicBezTo>
                  <a:cubicBezTo>
                    <a:pt x="2" y="41"/>
                    <a:pt x="1" y="16"/>
                    <a:pt x="0" y="0"/>
                  </a:cubicBezTo>
                  <a:lnTo>
                    <a:pt x="72"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4" name="Freeform 283">
              <a:extLst>
                <a:ext uri="{FF2B5EF4-FFF2-40B4-BE49-F238E27FC236}">
                  <a16:creationId xmlns:a16="http://schemas.microsoft.com/office/drawing/2014/main" id="{AB395634-C4B4-498F-861D-9C1E8A2CE715}"/>
                </a:ext>
              </a:extLst>
            </p:cNvPr>
            <p:cNvSpPr>
              <a:spLocks/>
            </p:cNvSpPr>
            <p:nvPr/>
          </p:nvSpPr>
          <p:spPr bwMode="auto">
            <a:xfrm>
              <a:off x="7261009" y="3894652"/>
              <a:ext cx="148512" cy="166846"/>
            </a:xfrm>
            <a:custGeom>
              <a:avLst/>
              <a:gdLst>
                <a:gd name="T0" fmla="*/ 72 w 72"/>
                <a:gd name="T1" fmla="*/ 0 h 81"/>
                <a:gd name="T2" fmla="*/ 69 w 72"/>
                <a:gd name="T3" fmla="*/ 81 h 81"/>
                <a:gd name="T4" fmla="*/ 1 w 72"/>
                <a:gd name="T5" fmla="*/ 81 h 81"/>
                <a:gd name="T6" fmla="*/ 0 w 72"/>
                <a:gd name="T7" fmla="*/ 0 h 81"/>
                <a:gd name="T8" fmla="*/ 72 w 72"/>
                <a:gd name="T9" fmla="*/ 0 h 81"/>
              </a:gdLst>
              <a:ahLst/>
              <a:cxnLst>
                <a:cxn ang="0">
                  <a:pos x="T0" y="T1"/>
                </a:cxn>
                <a:cxn ang="0">
                  <a:pos x="T2" y="T3"/>
                </a:cxn>
                <a:cxn ang="0">
                  <a:pos x="T4" y="T5"/>
                </a:cxn>
                <a:cxn ang="0">
                  <a:pos x="T6" y="T7"/>
                </a:cxn>
                <a:cxn ang="0">
                  <a:pos x="T8" y="T9"/>
                </a:cxn>
              </a:cxnLst>
              <a:rect l="0" t="0" r="r" b="b"/>
              <a:pathLst>
                <a:path w="72" h="81">
                  <a:moveTo>
                    <a:pt x="72" y="0"/>
                  </a:moveTo>
                  <a:cubicBezTo>
                    <a:pt x="72" y="23"/>
                    <a:pt x="70" y="59"/>
                    <a:pt x="69" y="81"/>
                  </a:cubicBezTo>
                  <a:cubicBezTo>
                    <a:pt x="1" y="81"/>
                    <a:pt x="1" y="81"/>
                    <a:pt x="1" y="81"/>
                  </a:cubicBezTo>
                  <a:cubicBezTo>
                    <a:pt x="2" y="41"/>
                    <a:pt x="1" y="16"/>
                    <a:pt x="0" y="0"/>
                  </a:cubicBezTo>
                  <a:lnTo>
                    <a:pt x="72"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5" name="Freeform 284">
              <a:extLst>
                <a:ext uri="{FF2B5EF4-FFF2-40B4-BE49-F238E27FC236}">
                  <a16:creationId xmlns:a16="http://schemas.microsoft.com/office/drawing/2014/main" id="{C471EF94-00A9-4F5F-906D-5E858ECEFA26}"/>
                </a:ext>
              </a:extLst>
            </p:cNvPr>
            <p:cNvSpPr>
              <a:spLocks/>
            </p:cNvSpPr>
            <p:nvPr/>
          </p:nvSpPr>
          <p:spPr bwMode="auto">
            <a:xfrm>
              <a:off x="7525029" y="3894652"/>
              <a:ext cx="62338" cy="166846"/>
            </a:xfrm>
            <a:custGeom>
              <a:avLst/>
              <a:gdLst>
                <a:gd name="T0" fmla="*/ 2 w 30"/>
                <a:gd name="T1" fmla="*/ 81 h 81"/>
                <a:gd name="T2" fmla="*/ 0 w 30"/>
                <a:gd name="T3" fmla="*/ 0 h 81"/>
                <a:gd name="T4" fmla="*/ 30 w 30"/>
                <a:gd name="T5" fmla="*/ 0 h 81"/>
                <a:gd name="T6" fmla="*/ 30 w 30"/>
                <a:gd name="T7" fmla="*/ 81 h 81"/>
                <a:gd name="T8" fmla="*/ 2 w 30"/>
                <a:gd name="T9" fmla="*/ 81 h 81"/>
              </a:gdLst>
              <a:ahLst/>
              <a:cxnLst>
                <a:cxn ang="0">
                  <a:pos x="T0" y="T1"/>
                </a:cxn>
                <a:cxn ang="0">
                  <a:pos x="T2" y="T3"/>
                </a:cxn>
                <a:cxn ang="0">
                  <a:pos x="T4" y="T5"/>
                </a:cxn>
                <a:cxn ang="0">
                  <a:pos x="T6" y="T7"/>
                </a:cxn>
                <a:cxn ang="0">
                  <a:pos x="T8" y="T9"/>
                </a:cxn>
              </a:cxnLst>
              <a:rect l="0" t="0" r="r" b="b"/>
              <a:pathLst>
                <a:path w="30" h="81">
                  <a:moveTo>
                    <a:pt x="2" y="81"/>
                  </a:moveTo>
                  <a:cubicBezTo>
                    <a:pt x="3" y="40"/>
                    <a:pt x="1" y="15"/>
                    <a:pt x="0" y="0"/>
                  </a:cubicBezTo>
                  <a:cubicBezTo>
                    <a:pt x="30" y="0"/>
                    <a:pt x="30" y="0"/>
                    <a:pt x="30" y="0"/>
                  </a:cubicBezTo>
                  <a:cubicBezTo>
                    <a:pt x="30" y="81"/>
                    <a:pt x="30" y="81"/>
                    <a:pt x="30" y="81"/>
                  </a:cubicBezTo>
                  <a:lnTo>
                    <a:pt x="2"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6" name="Freeform 285">
              <a:extLst>
                <a:ext uri="{FF2B5EF4-FFF2-40B4-BE49-F238E27FC236}">
                  <a16:creationId xmlns:a16="http://schemas.microsoft.com/office/drawing/2014/main" id="{BE486BD9-F078-454E-A37C-949888A24032}"/>
                </a:ext>
              </a:extLst>
            </p:cNvPr>
            <p:cNvSpPr>
              <a:spLocks/>
            </p:cNvSpPr>
            <p:nvPr/>
          </p:nvSpPr>
          <p:spPr bwMode="auto">
            <a:xfrm>
              <a:off x="6511117" y="3894652"/>
              <a:ext cx="148512" cy="166846"/>
            </a:xfrm>
            <a:custGeom>
              <a:avLst/>
              <a:gdLst>
                <a:gd name="T0" fmla="*/ 71 w 72"/>
                <a:gd name="T1" fmla="*/ 0 h 81"/>
                <a:gd name="T2" fmla="*/ 68 w 72"/>
                <a:gd name="T3" fmla="*/ 81 h 81"/>
                <a:gd name="T4" fmla="*/ 1 w 72"/>
                <a:gd name="T5" fmla="*/ 81 h 81"/>
                <a:gd name="T6" fmla="*/ 0 w 72"/>
                <a:gd name="T7" fmla="*/ 0 h 81"/>
                <a:gd name="T8" fmla="*/ 71 w 72"/>
                <a:gd name="T9" fmla="*/ 0 h 81"/>
              </a:gdLst>
              <a:ahLst/>
              <a:cxnLst>
                <a:cxn ang="0">
                  <a:pos x="T0" y="T1"/>
                </a:cxn>
                <a:cxn ang="0">
                  <a:pos x="T2" y="T3"/>
                </a:cxn>
                <a:cxn ang="0">
                  <a:pos x="T4" y="T5"/>
                </a:cxn>
                <a:cxn ang="0">
                  <a:pos x="T6" y="T7"/>
                </a:cxn>
                <a:cxn ang="0">
                  <a:pos x="T8" y="T9"/>
                </a:cxn>
              </a:cxnLst>
              <a:rect l="0" t="0" r="r" b="b"/>
              <a:pathLst>
                <a:path w="72" h="81">
                  <a:moveTo>
                    <a:pt x="71" y="0"/>
                  </a:moveTo>
                  <a:cubicBezTo>
                    <a:pt x="72" y="19"/>
                    <a:pt x="69" y="56"/>
                    <a:pt x="68" y="81"/>
                  </a:cubicBezTo>
                  <a:cubicBezTo>
                    <a:pt x="1" y="81"/>
                    <a:pt x="1" y="81"/>
                    <a:pt x="1" y="81"/>
                  </a:cubicBezTo>
                  <a:cubicBezTo>
                    <a:pt x="2" y="37"/>
                    <a:pt x="0" y="13"/>
                    <a:pt x="0" y="0"/>
                  </a:cubicBezTo>
                  <a:lnTo>
                    <a:pt x="71"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7" name="Freeform 286">
              <a:extLst>
                <a:ext uri="{FF2B5EF4-FFF2-40B4-BE49-F238E27FC236}">
                  <a16:creationId xmlns:a16="http://schemas.microsoft.com/office/drawing/2014/main" id="{DAA08AC1-EDE7-4E22-A124-5904246663AD}"/>
                </a:ext>
              </a:extLst>
            </p:cNvPr>
            <p:cNvSpPr>
              <a:spLocks/>
            </p:cNvSpPr>
            <p:nvPr/>
          </p:nvSpPr>
          <p:spPr bwMode="auto">
            <a:xfrm>
              <a:off x="5950073" y="3894652"/>
              <a:ext cx="69672" cy="166846"/>
            </a:xfrm>
            <a:custGeom>
              <a:avLst/>
              <a:gdLst>
                <a:gd name="T0" fmla="*/ 31 w 34"/>
                <a:gd name="T1" fmla="*/ 0 h 81"/>
                <a:gd name="T2" fmla="*/ 31 w 34"/>
                <a:gd name="T3" fmla="*/ 8 h 81"/>
                <a:gd name="T4" fmla="*/ 33 w 34"/>
                <a:gd name="T5" fmla="*/ 81 h 81"/>
                <a:gd name="T6" fmla="*/ 0 w 34"/>
                <a:gd name="T7" fmla="*/ 81 h 81"/>
                <a:gd name="T8" fmla="*/ 0 w 34"/>
                <a:gd name="T9" fmla="*/ 0 h 81"/>
                <a:gd name="T10" fmla="*/ 31 w 34"/>
                <a:gd name="T11" fmla="*/ 0 h 81"/>
              </a:gdLst>
              <a:ahLst/>
              <a:cxnLst>
                <a:cxn ang="0">
                  <a:pos x="T0" y="T1"/>
                </a:cxn>
                <a:cxn ang="0">
                  <a:pos x="T2" y="T3"/>
                </a:cxn>
                <a:cxn ang="0">
                  <a:pos x="T4" y="T5"/>
                </a:cxn>
                <a:cxn ang="0">
                  <a:pos x="T6" y="T7"/>
                </a:cxn>
                <a:cxn ang="0">
                  <a:pos x="T8" y="T9"/>
                </a:cxn>
                <a:cxn ang="0">
                  <a:pos x="T10" y="T11"/>
                </a:cxn>
              </a:cxnLst>
              <a:rect l="0" t="0" r="r" b="b"/>
              <a:pathLst>
                <a:path w="34" h="81">
                  <a:moveTo>
                    <a:pt x="31" y="0"/>
                  </a:moveTo>
                  <a:cubicBezTo>
                    <a:pt x="31" y="3"/>
                    <a:pt x="31" y="6"/>
                    <a:pt x="31" y="8"/>
                  </a:cubicBezTo>
                  <a:cubicBezTo>
                    <a:pt x="31" y="30"/>
                    <a:pt x="34" y="57"/>
                    <a:pt x="33" y="81"/>
                  </a:cubicBezTo>
                  <a:cubicBezTo>
                    <a:pt x="0" y="81"/>
                    <a:pt x="0" y="81"/>
                    <a:pt x="0" y="81"/>
                  </a:cubicBezTo>
                  <a:cubicBezTo>
                    <a:pt x="0" y="0"/>
                    <a:pt x="0" y="0"/>
                    <a:pt x="0" y="0"/>
                  </a:cubicBezTo>
                  <a:lnTo>
                    <a:pt x="31"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8" name="Freeform 287">
              <a:extLst>
                <a:ext uri="{FF2B5EF4-FFF2-40B4-BE49-F238E27FC236}">
                  <a16:creationId xmlns:a16="http://schemas.microsoft.com/office/drawing/2014/main" id="{CCBCE78F-9A57-4D08-B270-FB9534E861BB}"/>
                </a:ext>
              </a:extLst>
            </p:cNvPr>
            <p:cNvSpPr>
              <a:spLocks/>
            </p:cNvSpPr>
            <p:nvPr/>
          </p:nvSpPr>
          <p:spPr bwMode="auto">
            <a:xfrm>
              <a:off x="6122420" y="3894652"/>
              <a:ext cx="157679" cy="166846"/>
            </a:xfrm>
            <a:custGeom>
              <a:avLst/>
              <a:gdLst>
                <a:gd name="T0" fmla="*/ 72 w 76"/>
                <a:gd name="T1" fmla="*/ 0 h 81"/>
                <a:gd name="T2" fmla="*/ 73 w 76"/>
                <a:gd name="T3" fmla="*/ 12 h 81"/>
                <a:gd name="T4" fmla="*/ 75 w 76"/>
                <a:gd name="T5" fmla="*/ 81 h 81"/>
                <a:gd name="T6" fmla="*/ 1 w 76"/>
                <a:gd name="T7" fmla="*/ 81 h 81"/>
                <a:gd name="T8" fmla="*/ 0 w 76"/>
                <a:gd name="T9" fmla="*/ 44 h 81"/>
                <a:gd name="T10" fmla="*/ 0 w 76"/>
                <a:gd name="T11" fmla="*/ 12 h 81"/>
                <a:gd name="T12" fmla="*/ 2 w 76"/>
                <a:gd name="T13" fmla="*/ 0 h 81"/>
                <a:gd name="T14" fmla="*/ 72 w 76"/>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1">
                  <a:moveTo>
                    <a:pt x="72" y="0"/>
                  </a:moveTo>
                  <a:cubicBezTo>
                    <a:pt x="72" y="4"/>
                    <a:pt x="73" y="8"/>
                    <a:pt x="73" y="12"/>
                  </a:cubicBezTo>
                  <a:cubicBezTo>
                    <a:pt x="73" y="32"/>
                    <a:pt x="76" y="58"/>
                    <a:pt x="75" y="81"/>
                  </a:cubicBezTo>
                  <a:cubicBezTo>
                    <a:pt x="1" y="81"/>
                    <a:pt x="1" y="81"/>
                    <a:pt x="1" y="81"/>
                  </a:cubicBezTo>
                  <a:cubicBezTo>
                    <a:pt x="0" y="69"/>
                    <a:pt x="0" y="56"/>
                    <a:pt x="0" y="44"/>
                  </a:cubicBezTo>
                  <a:cubicBezTo>
                    <a:pt x="0" y="33"/>
                    <a:pt x="1" y="22"/>
                    <a:pt x="0" y="12"/>
                  </a:cubicBezTo>
                  <a:cubicBezTo>
                    <a:pt x="0" y="8"/>
                    <a:pt x="1" y="4"/>
                    <a:pt x="2" y="0"/>
                  </a:cubicBezTo>
                  <a:lnTo>
                    <a:pt x="72"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9" name="Freeform 288">
              <a:extLst>
                <a:ext uri="{FF2B5EF4-FFF2-40B4-BE49-F238E27FC236}">
                  <a16:creationId xmlns:a16="http://schemas.microsoft.com/office/drawing/2014/main" id="{3B66AB21-55D7-48EF-9D71-9902B2721839}"/>
                </a:ext>
              </a:extLst>
            </p:cNvPr>
            <p:cNvSpPr>
              <a:spLocks/>
            </p:cNvSpPr>
            <p:nvPr/>
          </p:nvSpPr>
          <p:spPr bwMode="auto">
            <a:xfrm>
              <a:off x="6369939" y="3894652"/>
              <a:ext cx="155846" cy="166846"/>
            </a:xfrm>
            <a:custGeom>
              <a:avLst/>
              <a:gdLst>
                <a:gd name="T0" fmla="*/ 73 w 76"/>
                <a:gd name="T1" fmla="*/ 0 h 81"/>
                <a:gd name="T2" fmla="*/ 73 w 76"/>
                <a:gd name="T3" fmla="*/ 13 h 81"/>
                <a:gd name="T4" fmla="*/ 75 w 76"/>
                <a:gd name="T5" fmla="*/ 81 h 81"/>
                <a:gd name="T6" fmla="*/ 2 w 76"/>
                <a:gd name="T7" fmla="*/ 81 h 81"/>
                <a:gd name="T8" fmla="*/ 0 w 76"/>
                <a:gd name="T9" fmla="*/ 45 h 81"/>
                <a:gd name="T10" fmla="*/ 1 w 76"/>
                <a:gd name="T11" fmla="*/ 13 h 81"/>
                <a:gd name="T12" fmla="*/ 2 w 76"/>
                <a:gd name="T13" fmla="*/ 0 h 81"/>
                <a:gd name="T14" fmla="*/ 73 w 76"/>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1">
                  <a:moveTo>
                    <a:pt x="73" y="0"/>
                  </a:moveTo>
                  <a:cubicBezTo>
                    <a:pt x="73" y="4"/>
                    <a:pt x="73" y="9"/>
                    <a:pt x="73" y="13"/>
                  </a:cubicBezTo>
                  <a:cubicBezTo>
                    <a:pt x="74" y="33"/>
                    <a:pt x="76" y="58"/>
                    <a:pt x="75" y="81"/>
                  </a:cubicBezTo>
                  <a:cubicBezTo>
                    <a:pt x="2" y="81"/>
                    <a:pt x="2" y="81"/>
                    <a:pt x="2" y="81"/>
                  </a:cubicBezTo>
                  <a:cubicBezTo>
                    <a:pt x="1" y="69"/>
                    <a:pt x="0" y="57"/>
                    <a:pt x="0" y="45"/>
                  </a:cubicBezTo>
                  <a:cubicBezTo>
                    <a:pt x="0" y="34"/>
                    <a:pt x="2" y="23"/>
                    <a:pt x="1" y="13"/>
                  </a:cubicBezTo>
                  <a:cubicBezTo>
                    <a:pt x="0" y="8"/>
                    <a:pt x="1" y="4"/>
                    <a:pt x="2" y="0"/>
                  </a:cubicBezTo>
                  <a:lnTo>
                    <a:pt x="7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0" name="Freeform 289">
              <a:extLst>
                <a:ext uri="{FF2B5EF4-FFF2-40B4-BE49-F238E27FC236}">
                  <a16:creationId xmlns:a16="http://schemas.microsoft.com/office/drawing/2014/main" id="{6B1A9C77-951C-4AC8-945E-CBCCF9E37EE7}"/>
                </a:ext>
              </a:extLst>
            </p:cNvPr>
            <p:cNvSpPr>
              <a:spLocks/>
            </p:cNvSpPr>
            <p:nvPr/>
          </p:nvSpPr>
          <p:spPr bwMode="auto">
            <a:xfrm>
              <a:off x="6633960" y="3894652"/>
              <a:ext cx="122843" cy="166846"/>
            </a:xfrm>
            <a:custGeom>
              <a:avLst/>
              <a:gdLst>
                <a:gd name="T0" fmla="*/ 60 w 60"/>
                <a:gd name="T1" fmla="*/ 0 h 81"/>
                <a:gd name="T2" fmla="*/ 60 w 60"/>
                <a:gd name="T3" fmla="*/ 81 h 81"/>
                <a:gd name="T4" fmla="*/ 2 w 60"/>
                <a:gd name="T5" fmla="*/ 81 h 81"/>
                <a:gd name="T6" fmla="*/ 0 w 60"/>
                <a:gd name="T7" fmla="*/ 45 h 81"/>
                <a:gd name="T8" fmla="*/ 1 w 60"/>
                <a:gd name="T9" fmla="*/ 13 h 81"/>
                <a:gd name="T10" fmla="*/ 3 w 60"/>
                <a:gd name="T11" fmla="*/ 0 h 81"/>
                <a:gd name="T12" fmla="*/ 60 w 60"/>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0" h="81">
                  <a:moveTo>
                    <a:pt x="60" y="0"/>
                  </a:moveTo>
                  <a:cubicBezTo>
                    <a:pt x="60" y="81"/>
                    <a:pt x="60" y="81"/>
                    <a:pt x="60" y="81"/>
                  </a:cubicBezTo>
                  <a:cubicBezTo>
                    <a:pt x="2" y="81"/>
                    <a:pt x="2" y="81"/>
                    <a:pt x="2" y="81"/>
                  </a:cubicBezTo>
                  <a:cubicBezTo>
                    <a:pt x="1" y="69"/>
                    <a:pt x="1" y="57"/>
                    <a:pt x="0" y="45"/>
                  </a:cubicBezTo>
                  <a:cubicBezTo>
                    <a:pt x="0" y="34"/>
                    <a:pt x="2" y="23"/>
                    <a:pt x="1" y="13"/>
                  </a:cubicBezTo>
                  <a:cubicBezTo>
                    <a:pt x="1" y="8"/>
                    <a:pt x="2" y="4"/>
                    <a:pt x="3" y="0"/>
                  </a:cubicBezTo>
                  <a:lnTo>
                    <a:pt x="6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1" name="Freeform 290">
              <a:extLst>
                <a:ext uri="{FF2B5EF4-FFF2-40B4-BE49-F238E27FC236}">
                  <a16:creationId xmlns:a16="http://schemas.microsoft.com/office/drawing/2014/main" id="{CB883409-747D-41A5-8861-21B32EBB4CFB}"/>
                </a:ext>
              </a:extLst>
            </p:cNvPr>
            <p:cNvSpPr>
              <a:spLocks/>
            </p:cNvSpPr>
            <p:nvPr/>
          </p:nvSpPr>
          <p:spPr bwMode="auto">
            <a:xfrm>
              <a:off x="5999577" y="3894652"/>
              <a:ext cx="148512" cy="166846"/>
            </a:xfrm>
            <a:custGeom>
              <a:avLst/>
              <a:gdLst>
                <a:gd name="T0" fmla="*/ 71 w 72"/>
                <a:gd name="T1" fmla="*/ 0 h 81"/>
                <a:gd name="T2" fmla="*/ 68 w 72"/>
                <a:gd name="T3" fmla="*/ 81 h 81"/>
                <a:gd name="T4" fmla="*/ 1 w 72"/>
                <a:gd name="T5" fmla="*/ 81 h 81"/>
                <a:gd name="T6" fmla="*/ 0 w 72"/>
                <a:gd name="T7" fmla="*/ 0 h 81"/>
                <a:gd name="T8" fmla="*/ 71 w 72"/>
                <a:gd name="T9" fmla="*/ 0 h 81"/>
              </a:gdLst>
              <a:ahLst/>
              <a:cxnLst>
                <a:cxn ang="0">
                  <a:pos x="T0" y="T1"/>
                </a:cxn>
                <a:cxn ang="0">
                  <a:pos x="T2" y="T3"/>
                </a:cxn>
                <a:cxn ang="0">
                  <a:pos x="T4" y="T5"/>
                </a:cxn>
                <a:cxn ang="0">
                  <a:pos x="T6" y="T7"/>
                </a:cxn>
                <a:cxn ang="0">
                  <a:pos x="T8" y="T9"/>
                </a:cxn>
              </a:cxnLst>
              <a:rect l="0" t="0" r="r" b="b"/>
              <a:pathLst>
                <a:path w="72" h="81">
                  <a:moveTo>
                    <a:pt x="71" y="0"/>
                  </a:moveTo>
                  <a:cubicBezTo>
                    <a:pt x="72" y="19"/>
                    <a:pt x="70" y="56"/>
                    <a:pt x="68" y="81"/>
                  </a:cubicBezTo>
                  <a:cubicBezTo>
                    <a:pt x="1" y="81"/>
                    <a:pt x="1" y="81"/>
                    <a:pt x="1" y="81"/>
                  </a:cubicBezTo>
                  <a:cubicBezTo>
                    <a:pt x="2" y="37"/>
                    <a:pt x="0" y="13"/>
                    <a:pt x="0" y="0"/>
                  </a:cubicBezTo>
                  <a:lnTo>
                    <a:pt x="71"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2" name="Freeform 291">
              <a:extLst>
                <a:ext uri="{FF2B5EF4-FFF2-40B4-BE49-F238E27FC236}">
                  <a16:creationId xmlns:a16="http://schemas.microsoft.com/office/drawing/2014/main" id="{F3F34388-112F-4930-A790-2FA7AED61D5D}"/>
                </a:ext>
              </a:extLst>
            </p:cNvPr>
            <p:cNvSpPr>
              <a:spLocks/>
            </p:cNvSpPr>
            <p:nvPr/>
          </p:nvSpPr>
          <p:spPr bwMode="auto">
            <a:xfrm>
              <a:off x="6256264" y="3894652"/>
              <a:ext cx="150345" cy="166846"/>
            </a:xfrm>
            <a:custGeom>
              <a:avLst/>
              <a:gdLst>
                <a:gd name="T0" fmla="*/ 72 w 73"/>
                <a:gd name="T1" fmla="*/ 0 h 81"/>
                <a:gd name="T2" fmla="*/ 69 w 73"/>
                <a:gd name="T3" fmla="*/ 81 h 81"/>
                <a:gd name="T4" fmla="*/ 2 w 73"/>
                <a:gd name="T5" fmla="*/ 81 h 81"/>
                <a:gd name="T6" fmla="*/ 0 w 73"/>
                <a:gd name="T7" fmla="*/ 0 h 81"/>
                <a:gd name="T8" fmla="*/ 72 w 73"/>
                <a:gd name="T9" fmla="*/ 0 h 81"/>
              </a:gdLst>
              <a:ahLst/>
              <a:cxnLst>
                <a:cxn ang="0">
                  <a:pos x="T0" y="T1"/>
                </a:cxn>
                <a:cxn ang="0">
                  <a:pos x="T2" y="T3"/>
                </a:cxn>
                <a:cxn ang="0">
                  <a:pos x="T4" y="T5"/>
                </a:cxn>
                <a:cxn ang="0">
                  <a:pos x="T6" y="T7"/>
                </a:cxn>
                <a:cxn ang="0">
                  <a:pos x="T8" y="T9"/>
                </a:cxn>
              </a:cxnLst>
              <a:rect l="0" t="0" r="r" b="b"/>
              <a:pathLst>
                <a:path w="73" h="81">
                  <a:moveTo>
                    <a:pt x="72" y="0"/>
                  </a:moveTo>
                  <a:cubicBezTo>
                    <a:pt x="73" y="19"/>
                    <a:pt x="70" y="56"/>
                    <a:pt x="69" y="81"/>
                  </a:cubicBezTo>
                  <a:cubicBezTo>
                    <a:pt x="2" y="81"/>
                    <a:pt x="2" y="81"/>
                    <a:pt x="2" y="81"/>
                  </a:cubicBezTo>
                  <a:cubicBezTo>
                    <a:pt x="3" y="37"/>
                    <a:pt x="0" y="13"/>
                    <a:pt x="0" y="0"/>
                  </a:cubicBezTo>
                  <a:lnTo>
                    <a:pt x="72"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3" name="Freeform 292">
              <a:extLst>
                <a:ext uri="{FF2B5EF4-FFF2-40B4-BE49-F238E27FC236}">
                  <a16:creationId xmlns:a16="http://schemas.microsoft.com/office/drawing/2014/main" id="{291D482E-4CF2-462D-9EA9-6905FB4AE1A8}"/>
                </a:ext>
              </a:extLst>
            </p:cNvPr>
            <p:cNvSpPr>
              <a:spLocks/>
            </p:cNvSpPr>
            <p:nvPr/>
          </p:nvSpPr>
          <p:spPr bwMode="auto">
            <a:xfrm>
              <a:off x="8388595" y="3894652"/>
              <a:ext cx="128343" cy="166846"/>
            </a:xfrm>
            <a:custGeom>
              <a:avLst/>
              <a:gdLst>
                <a:gd name="T0" fmla="*/ 60 w 63"/>
                <a:gd name="T1" fmla="*/ 0 h 81"/>
                <a:gd name="T2" fmla="*/ 60 w 63"/>
                <a:gd name="T3" fmla="*/ 0 h 81"/>
                <a:gd name="T4" fmla="*/ 61 w 63"/>
                <a:gd name="T5" fmla="*/ 81 h 81"/>
                <a:gd name="T6" fmla="*/ 0 w 63"/>
                <a:gd name="T7" fmla="*/ 81 h 81"/>
                <a:gd name="T8" fmla="*/ 0 w 63"/>
                <a:gd name="T9" fmla="*/ 0 h 81"/>
                <a:gd name="T10" fmla="*/ 60 w 63"/>
                <a:gd name="T11" fmla="*/ 0 h 81"/>
              </a:gdLst>
              <a:ahLst/>
              <a:cxnLst>
                <a:cxn ang="0">
                  <a:pos x="T0" y="T1"/>
                </a:cxn>
                <a:cxn ang="0">
                  <a:pos x="T2" y="T3"/>
                </a:cxn>
                <a:cxn ang="0">
                  <a:pos x="T4" y="T5"/>
                </a:cxn>
                <a:cxn ang="0">
                  <a:pos x="T6" y="T7"/>
                </a:cxn>
                <a:cxn ang="0">
                  <a:pos x="T8" y="T9"/>
                </a:cxn>
                <a:cxn ang="0">
                  <a:pos x="T10" y="T11"/>
                </a:cxn>
              </a:cxnLst>
              <a:rect l="0" t="0" r="r" b="b"/>
              <a:pathLst>
                <a:path w="63" h="81">
                  <a:moveTo>
                    <a:pt x="60" y="0"/>
                  </a:moveTo>
                  <a:cubicBezTo>
                    <a:pt x="60" y="0"/>
                    <a:pt x="60" y="0"/>
                    <a:pt x="60" y="0"/>
                  </a:cubicBezTo>
                  <a:cubicBezTo>
                    <a:pt x="60" y="24"/>
                    <a:pt x="63" y="55"/>
                    <a:pt x="61" y="81"/>
                  </a:cubicBezTo>
                  <a:cubicBezTo>
                    <a:pt x="0" y="81"/>
                    <a:pt x="0" y="81"/>
                    <a:pt x="0" y="81"/>
                  </a:cubicBezTo>
                  <a:cubicBezTo>
                    <a:pt x="0" y="0"/>
                    <a:pt x="0" y="0"/>
                    <a:pt x="0" y="0"/>
                  </a:cubicBezTo>
                  <a:lnTo>
                    <a:pt x="60"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4" name="Freeform 293">
              <a:extLst>
                <a:ext uri="{FF2B5EF4-FFF2-40B4-BE49-F238E27FC236}">
                  <a16:creationId xmlns:a16="http://schemas.microsoft.com/office/drawing/2014/main" id="{76412B98-6BBE-4353-9247-226BFBB70E63}"/>
                </a:ext>
              </a:extLst>
            </p:cNvPr>
            <p:cNvSpPr>
              <a:spLocks/>
            </p:cNvSpPr>
            <p:nvPr/>
          </p:nvSpPr>
          <p:spPr bwMode="auto">
            <a:xfrm>
              <a:off x="8489437" y="3894652"/>
              <a:ext cx="159513" cy="166846"/>
            </a:xfrm>
            <a:custGeom>
              <a:avLst/>
              <a:gdLst>
                <a:gd name="T0" fmla="*/ 75 w 78"/>
                <a:gd name="T1" fmla="*/ 0 h 81"/>
                <a:gd name="T2" fmla="*/ 75 w 78"/>
                <a:gd name="T3" fmla="*/ 2 h 81"/>
                <a:gd name="T4" fmla="*/ 76 w 78"/>
                <a:gd name="T5" fmla="*/ 81 h 81"/>
                <a:gd name="T6" fmla="*/ 2 w 78"/>
                <a:gd name="T7" fmla="*/ 81 h 81"/>
                <a:gd name="T8" fmla="*/ 0 w 78"/>
                <a:gd name="T9" fmla="*/ 36 h 81"/>
                <a:gd name="T10" fmla="*/ 1 w 78"/>
                <a:gd name="T11" fmla="*/ 2 h 81"/>
                <a:gd name="T12" fmla="*/ 1 w 78"/>
                <a:gd name="T13" fmla="*/ 0 h 81"/>
                <a:gd name="T14" fmla="*/ 75 w 7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75" y="0"/>
                  </a:moveTo>
                  <a:cubicBezTo>
                    <a:pt x="75" y="2"/>
                    <a:pt x="75" y="2"/>
                    <a:pt x="75" y="2"/>
                  </a:cubicBezTo>
                  <a:cubicBezTo>
                    <a:pt x="75" y="25"/>
                    <a:pt x="78" y="55"/>
                    <a:pt x="76" y="81"/>
                  </a:cubicBezTo>
                  <a:cubicBezTo>
                    <a:pt x="2" y="81"/>
                    <a:pt x="2" y="81"/>
                    <a:pt x="2" y="81"/>
                  </a:cubicBezTo>
                  <a:cubicBezTo>
                    <a:pt x="1" y="66"/>
                    <a:pt x="0" y="51"/>
                    <a:pt x="0" y="36"/>
                  </a:cubicBezTo>
                  <a:cubicBezTo>
                    <a:pt x="0" y="25"/>
                    <a:pt x="2" y="13"/>
                    <a:pt x="1" y="2"/>
                  </a:cubicBezTo>
                  <a:cubicBezTo>
                    <a:pt x="1" y="1"/>
                    <a:pt x="1" y="1"/>
                    <a:pt x="1" y="0"/>
                  </a:cubicBezTo>
                  <a:lnTo>
                    <a:pt x="75"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5" name="Freeform 294">
              <a:extLst>
                <a:ext uri="{FF2B5EF4-FFF2-40B4-BE49-F238E27FC236}">
                  <a16:creationId xmlns:a16="http://schemas.microsoft.com/office/drawing/2014/main" id="{3B2A5C3F-5511-49EE-A388-F3B47878CCDB}"/>
                </a:ext>
              </a:extLst>
            </p:cNvPr>
            <p:cNvSpPr>
              <a:spLocks/>
            </p:cNvSpPr>
            <p:nvPr/>
          </p:nvSpPr>
          <p:spPr bwMode="auto">
            <a:xfrm>
              <a:off x="8755290" y="3894652"/>
              <a:ext cx="161346" cy="166846"/>
            </a:xfrm>
            <a:custGeom>
              <a:avLst/>
              <a:gdLst>
                <a:gd name="T0" fmla="*/ 75 w 78"/>
                <a:gd name="T1" fmla="*/ 0 h 81"/>
                <a:gd name="T2" fmla="*/ 76 w 78"/>
                <a:gd name="T3" fmla="*/ 81 h 81"/>
                <a:gd name="T4" fmla="*/ 2 w 78"/>
                <a:gd name="T5" fmla="*/ 81 h 81"/>
                <a:gd name="T6" fmla="*/ 0 w 78"/>
                <a:gd name="T7" fmla="*/ 33 h 81"/>
                <a:gd name="T8" fmla="*/ 1 w 78"/>
                <a:gd name="T9" fmla="*/ 0 h 81"/>
                <a:gd name="T10" fmla="*/ 75 w 78"/>
                <a:gd name="T11" fmla="*/ 0 h 81"/>
              </a:gdLst>
              <a:ahLst/>
              <a:cxnLst>
                <a:cxn ang="0">
                  <a:pos x="T0" y="T1"/>
                </a:cxn>
                <a:cxn ang="0">
                  <a:pos x="T2" y="T3"/>
                </a:cxn>
                <a:cxn ang="0">
                  <a:pos x="T4" y="T5"/>
                </a:cxn>
                <a:cxn ang="0">
                  <a:pos x="T6" y="T7"/>
                </a:cxn>
                <a:cxn ang="0">
                  <a:pos x="T8" y="T9"/>
                </a:cxn>
                <a:cxn ang="0">
                  <a:pos x="T10" y="T11"/>
                </a:cxn>
              </a:cxnLst>
              <a:rect l="0" t="0" r="r" b="b"/>
              <a:pathLst>
                <a:path w="78" h="81">
                  <a:moveTo>
                    <a:pt x="75" y="0"/>
                  </a:moveTo>
                  <a:cubicBezTo>
                    <a:pt x="75" y="24"/>
                    <a:pt x="78" y="55"/>
                    <a:pt x="76" y="81"/>
                  </a:cubicBezTo>
                  <a:cubicBezTo>
                    <a:pt x="2" y="81"/>
                    <a:pt x="2" y="81"/>
                    <a:pt x="2" y="81"/>
                  </a:cubicBezTo>
                  <a:cubicBezTo>
                    <a:pt x="1" y="65"/>
                    <a:pt x="0" y="49"/>
                    <a:pt x="0" y="33"/>
                  </a:cubicBezTo>
                  <a:cubicBezTo>
                    <a:pt x="0" y="22"/>
                    <a:pt x="1" y="11"/>
                    <a:pt x="1" y="0"/>
                  </a:cubicBezTo>
                  <a:lnTo>
                    <a:pt x="75"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6" name="Freeform 295">
              <a:extLst>
                <a:ext uri="{FF2B5EF4-FFF2-40B4-BE49-F238E27FC236}">
                  <a16:creationId xmlns:a16="http://schemas.microsoft.com/office/drawing/2014/main" id="{26D18D50-E87E-4DF2-AA71-B6B6DA6E5BC3}"/>
                </a:ext>
              </a:extLst>
            </p:cNvPr>
            <p:cNvSpPr>
              <a:spLocks/>
            </p:cNvSpPr>
            <p:nvPr/>
          </p:nvSpPr>
          <p:spPr bwMode="auto">
            <a:xfrm>
              <a:off x="9028479" y="3894652"/>
              <a:ext cx="163180" cy="166846"/>
            </a:xfrm>
            <a:custGeom>
              <a:avLst/>
              <a:gdLst>
                <a:gd name="T0" fmla="*/ 75 w 79"/>
                <a:gd name="T1" fmla="*/ 0 h 81"/>
                <a:gd name="T2" fmla="*/ 77 w 79"/>
                <a:gd name="T3" fmla="*/ 81 h 81"/>
                <a:gd name="T4" fmla="*/ 3 w 79"/>
                <a:gd name="T5" fmla="*/ 81 h 81"/>
                <a:gd name="T6" fmla="*/ 0 w 79"/>
                <a:gd name="T7" fmla="*/ 33 h 81"/>
                <a:gd name="T8" fmla="*/ 1 w 79"/>
                <a:gd name="T9" fmla="*/ 0 h 81"/>
                <a:gd name="T10" fmla="*/ 75 w 79"/>
                <a:gd name="T11" fmla="*/ 0 h 81"/>
              </a:gdLst>
              <a:ahLst/>
              <a:cxnLst>
                <a:cxn ang="0">
                  <a:pos x="T0" y="T1"/>
                </a:cxn>
                <a:cxn ang="0">
                  <a:pos x="T2" y="T3"/>
                </a:cxn>
                <a:cxn ang="0">
                  <a:pos x="T4" y="T5"/>
                </a:cxn>
                <a:cxn ang="0">
                  <a:pos x="T6" y="T7"/>
                </a:cxn>
                <a:cxn ang="0">
                  <a:pos x="T8" y="T9"/>
                </a:cxn>
                <a:cxn ang="0">
                  <a:pos x="T10" y="T11"/>
                </a:cxn>
              </a:cxnLst>
              <a:rect l="0" t="0" r="r" b="b"/>
              <a:pathLst>
                <a:path w="79" h="81">
                  <a:moveTo>
                    <a:pt x="75" y="0"/>
                  </a:moveTo>
                  <a:cubicBezTo>
                    <a:pt x="76" y="24"/>
                    <a:pt x="79" y="55"/>
                    <a:pt x="77" y="81"/>
                  </a:cubicBezTo>
                  <a:cubicBezTo>
                    <a:pt x="3" y="81"/>
                    <a:pt x="3" y="81"/>
                    <a:pt x="3" y="81"/>
                  </a:cubicBezTo>
                  <a:cubicBezTo>
                    <a:pt x="1" y="65"/>
                    <a:pt x="1" y="49"/>
                    <a:pt x="0" y="33"/>
                  </a:cubicBezTo>
                  <a:cubicBezTo>
                    <a:pt x="0" y="22"/>
                    <a:pt x="2" y="11"/>
                    <a:pt x="1" y="0"/>
                  </a:cubicBezTo>
                  <a:lnTo>
                    <a:pt x="75"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7" name="Freeform 296">
              <a:extLst>
                <a:ext uri="{FF2B5EF4-FFF2-40B4-BE49-F238E27FC236}">
                  <a16:creationId xmlns:a16="http://schemas.microsoft.com/office/drawing/2014/main" id="{93EFE9EF-4BFB-4804-BE22-AF72A4AA41C6}"/>
                </a:ext>
              </a:extLst>
            </p:cNvPr>
            <p:cNvSpPr>
              <a:spLocks/>
            </p:cNvSpPr>
            <p:nvPr/>
          </p:nvSpPr>
          <p:spPr bwMode="auto">
            <a:xfrm>
              <a:off x="8626947" y="3894652"/>
              <a:ext cx="148512" cy="166846"/>
            </a:xfrm>
            <a:custGeom>
              <a:avLst/>
              <a:gdLst>
                <a:gd name="T0" fmla="*/ 73 w 73"/>
                <a:gd name="T1" fmla="*/ 0 h 81"/>
                <a:gd name="T2" fmla="*/ 70 w 73"/>
                <a:gd name="T3" fmla="*/ 81 h 81"/>
                <a:gd name="T4" fmla="*/ 1 w 73"/>
                <a:gd name="T5" fmla="*/ 81 h 81"/>
                <a:gd name="T6" fmla="*/ 0 w 73"/>
                <a:gd name="T7" fmla="*/ 0 h 81"/>
                <a:gd name="T8" fmla="*/ 73 w 73"/>
                <a:gd name="T9" fmla="*/ 0 h 81"/>
              </a:gdLst>
              <a:ahLst/>
              <a:cxnLst>
                <a:cxn ang="0">
                  <a:pos x="T0" y="T1"/>
                </a:cxn>
                <a:cxn ang="0">
                  <a:pos x="T2" y="T3"/>
                </a:cxn>
                <a:cxn ang="0">
                  <a:pos x="T4" y="T5"/>
                </a:cxn>
                <a:cxn ang="0">
                  <a:pos x="T6" y="T7"/>
                </a:cxn>
                <a:cxn ang="0">
                  <a:pos x="T8" y="T9"/>
                </a:cxn>
              </a:cxnLst>
              <a:rect l="0" t="0" r="r" b="b"/>
              <a:pathLst>
                <a:path w="73" h="81">
                  <a:moveTo>
                    <a:pt x="73" y="0"/>
                  </a:moveTo>
                  <a:cubicBezTo>
                    <a:pt x="73" y="24"/>
                    <a:pt x="70" y="60"/>
                    <a:pt x="70" y="81"/>
                  </a:cubicBezTo>
                  <a:cubicBezTo>
                    <a:pt x="1" y="81"/>
                    <a:pt x="1" y="81"/>
                    <a:pt x="1" y="81"/>
                  </a:cubicBezTo>
                  <a:cubicBezTo>
                    <a:pt x="3" y="42"/>
                    <a:pt x="1" y="17"/>
                    <a:pt x="0" y="0"/>
                  </a:cubicBezTo>
                  <a:lnTo>
                    <a:pt x="73"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8" name="Freeform 297">
              <a:extLst>
                <a:ext uri="{FF2B5EF4-FFF2-40B4-BE49-F238E27FC236}">
                  <a16:creationId xmlns:a16="http://schemas.microsoft.com/office/drawing/2014/main" id="{C67970D3-BE39-474C-8889-ADF0746E2060}"/>
                </a:ext>
              </a:extLst>
            </p:cNvPr>
            <p:cNvSpPr>
              <a:spLocks/>
            </p:cNvSpPr>
            <p:nvPr/>
          </p:nvSpPr>
          <p:spPr bwMode="auto">
            <a:xfrm>
              <a:off x="8901968" y="3894652"/>
              <a:ext cx="148512" cy="166846"/>
            </a:xfrm>
            <a:custGeom>
              <a:avLst/>
              <a:gdLst>
                <a:gd name="T0" fmla="*/ 73 w 73"/>
                <a:gd name="T1" fmla="*/ 0 h 81"/>
                <a:gd name="T2" fmla="*/ 69 w 73"/>
                <a:gd name="T3" fmla="*/ 81 h 81"/>
                <a:gd name="T4" fmla="*/ 1 w 73"/>
                <a:gd name="T5" fmla="*/ 81 h 81"/>
                <a:gd name="T6" fmla="*/ 0 w 73"/>
                <a:gd name="T7" fmla="*/ 0 h 81"/>
                <a:gd name="T8" fmla="*/ 73 w 73"/>
                <a:gd name="T9" fmla="*/ 0 h 81"/>
              </a:gdLst>
              <a:ahLst/>
              <a:cxnLst>
                <a:cxn ang="0">
                  <a:pos x="T0" y="T1"/>
                </a:cxn>
                <a:cxn ang="0">
                  <a:pos x="T2" y="T3"/>
                </a:cxn>
                <a:cxn ang="0">
                  <a:pos x="T4" y="T5"/>
                </a:cxn>
                <a:cxn ang="0">
                  <a:pos x="T6" y="T7"/>
                </a:cxn>
                <a:cxn ang="0">
                  <a:pos x="T8" y="T9"/>
                </a:cxn>
              </a:cxnLst>
              <a:rect l="0" t="0" r="r" b="b"/>
              <a:pathLst>
                <a:path w="73" h="81">
                  <a:moveTo>
                    <a:pt x="73" y="0"/>
                  </a:moveTo>
                  <a:cubicBezTo>
                    <a:pt x="73" y="25"/>
                    <a:pt x="70" y="61"/>
                    <a:pt x="69" y="81"/>
                  </a:cubicBezTo>
                  <a:cubicBezTo>
                    <a:pt x="1" y="81"/>
                    <a:pt x="1" y="81"/>
                    <a:pt x="1" y="81"/>
                  </a:cubicBezTo>
                  <a:cubicBezTo>
                    <a:pt x="2" y="42"/>
                    <a:pt x="1" y="17"/>
                    <a:pt x="0" y="0"/>
                  </a:cubicBezTo>
                  <a:lnTo>
                    <a:pt x="7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9" name="Freeform 298">
              <a:extLst>
                <a:ext uri="{FF2B5EF4-FFF2-40B4-BE49-F238E27FC236}">
                  <a16:creationId xmlns:a16="http://schemas.microsoft.com/office/drawing/2014/main" id="{F8D10DF0-EF44-4BCB-947C-000755A257E7}"/>
                </a:ext>
              </a:extLst>
            </p:cNvPr>
            <p:cNvSpPr>
              <a:spLocks/>
            </p:cNvSpPr>
            <p:nvPr/>
          </p:nvSpPr>
          <p:spPr bwMode="auto">
            <a:xfrm>
              <a:off x="9169656" y="3894652"/>
              <a:ext cx="62338" cy="166846"/>
            </a:xfrm>
            <a:custGeom>
              <a:avLst/>
              <a:gdLst>
                <a:gd name="T0" fmla="*/ 1 w 30"/>
                <a:gd name="T1" fmla="*/ 81 h 81"/>
                <a:gd name="T2" fmla="*/ 0 w 30"/>
                <a:gd name="T3" fmla="*/ 0 h 81"/>
                <a:gd name="T4" fmla="*/ 30 w 30"/>
                <a:gd name="T5" fmla="*/ 0 h 81"/>
                <a:gd name="T6" fmla="*/ 30 w 30"/>
                <a:gd name="T7" fmla="*/ 81 h 81"/>
                <a:gd name="T8" fmla="*/ 1 w 30"/>
                <a:gd name="T9" fmla="*/ 81 h 81"/>
              </a:gdLst>
              <a:ahLst/>
              <a:cxnLst>
                <a:cxn ang="0">
                  <a:pos x="T0" y="T1"/>
                </a:cxn>
                <a:cxn ang="0">
                  <a:pos x="T2" y="T3"/>
                </a:cxn>
                <a:cxn ang="0">
                  <a:pos x="T4" y="T5"/>
                </a:cxn>
                <a:cxn ang="0">
                  <a:pos x="T6" y="T7"/>
                </a:cxn>
                <a:cxn ang="0">
                  <a:pos x="T8" y="T9"/>
                </a:cxn>
              </a:cxnLst>
              <a:rect l="0" t="0" r="r" b="b"/>
              <a:pathLst>
                <a:path w="30" h="81">
                  <a:moveTo>
                    <a:pt x="1" y="81"/>
                  </a:moveTo>
                  <a:cubicBezTo>
                    <a:pt x="2" y="41"/>
                    <a:pt x="1" y="16"/>
                    <a:pt x="0" y="0"/>
                  </a:cubicBezTo>
                  <a:cubicBezTo>
                    <a:pt x="30" y="0"/>
                    <a:pt x="30" y="0"/>
                    <a:pt x="30" y="0"/>
                  </a:cubicBezTo>
                  <a:cubicBezTo>
                    <a:pt x="30" y="81"/>
                    <a:pt x="30" y="81"/>
                    <a:pt x="30" y="81"/>
                  </a:cubicBezTo>
                  <a:lnTo>
                    <a:pt x="1"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0" name="Freeform 299">
              <a:extLst>
                <a:ext uri="{FF2B5EF4-FFF2-40B4-BE49-F238E27FC236}">
                  <a16:creationId xmlns:a16="http://schemas.microsoft.com/office/drawing/2014/main" id="{7A21A935-CDEC-462B-9DBA-9CC2ACCB07FB}"/>
                </a:ext>
              </a:extLst>
            </p:cNvPr>
            <p:cNvSpPr>
              <a:spLocks/>
            </p:cNvSpPr>
            <p:nvPr/>
          </p:nvSpPr>
          <p:spPr bwMode="auto">
            <a:xfrm>
              <a:off x="8141077" y="3894652"/>
              <a:ext cx="150345" cy="166846"/>
            </a:xfrm>
            <a:custGeom>
              <a:avLst/>
              <a:gdLst>
                <a:gd name="T0" fmla="*/ 73 w 73"/>
                <a:gd name="T1" fmla="*/ 0 h 81"/>
                <a:gd name="T2" fmla="*/ 69 w 73"/>
                <a:gd name="T3" fmla="*/ 81 h 81"/>
                <a:gd name="T4" fmla="*/ 1 w 73"/>
                <a:gd name="T5" fmla="*/ 81 h 81"/>
                <a:gd name="T6" fmla="*/ 0 w 73"/>
                <a:gd name="T7" fmla="*/ 0 h 81"/>
                <a:gd name="T8" fmla="*/ 73 w 73"/>
                <a:gd name="T9" fmla="*/ 0 h 81"/>
              </a:gdLst>
              <a:ahLst/>
              <a:cxnLst>
                <a:cxn ang="0">
                  <a:pos x="T0" y="T1"/>
                </a:cxn>
                <a:cxn ang="0">
                  <a:pos x="T2" y="T3"/>
                </a:cxn>
                <a:cxn ang="0">
                  <a:pos x="T4" y="T5"/>
                </a:cxn>
                <a:cxn ang="0">
                  <a:pos x="T6" y="T7"/>
                </a:cxn>
                <a:cxn ang="0">
                  <a:pos x="T8" y="T9"/>
                </a:cxn>
              </a:cxnLst>
              <a:rect l="0" t="0" r="r" b="b"/>
              <a:pathLst>
                <a:path w="73" h="81">
                  <a:moveTo>
                    <a:pt x="73" y="0"/>
                  </a:moveTo>
                  <a:cubicBezTo>
                    <a:pt x="73" y="21"/>
                    <a:pt x="70" y="58"/>
                    <a:pt x="69" y="81"/>
                  </a:cubicBezTo>
                  <a:cubicBezTo>
                    <a:pt x="1" y="81"/>
                    <a:pt x="1" y="81"/>
                    <a:pt x="1" y="81"/>
                  </a:cubicBezTo>
                  <a:cubicBezTo>
                    <a:pt x="3" y="39"/>
                    <a:pt x="1" y="15"/>
                    <a:pt x="0" y="0"/>
                  </a:cubicBezTo>
                  <a:lnTo>
                    <a:pt x="73"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1" name="Freeform 300">
              <a:extLst>
                <a:ext uri="{FF2B5EF4-FFF2-40B4-BE49-F238E27FC236}">
                  <a16:creationId xmlns:a16="http://schemas.microsoft.com/office/drawing/2014/main" id="{BCDA5CC8-CA39-48D8-9F82-3F764FAEB091}"/>
                </a:ext>
              </a:extLst>
            </p:cNvPr>
            <p:cNvSpPr>
              <a:spLocks/>
            </p:cNvSpPr>
            <p:nvPr/>
          </p:nvSpPr>
          <p:spPr bwMode="auto">
            <a:xfrm>
              <a:off x="7574532" y="3894652"/>
              <a:ext cx="71506" cy="166846"/>
            </a:xfrm>
            <a:custGeom>
              <a:avLst/>
              <a:gdLst>
                <a:gd name="T0" fmla="*/ 31 w 35"/>
                <a:gd name="T1" fmla="*/ 0 h 81"/>
                <a:gd name="T2" fmla="*/ 31 w 35"/>
                <a:gd name="T3" fmla="*/ 4 h 81"/>
                <a:gd name="T4" fmla="*/ 33 w 35"/>
                <a:gd name="T5" fmla="*/ 81 h 81"/>
                <a:gd name="T6" fmla="*/ 0 w 35"/>
                <a:gd name="T7" fmla="*/ 81 h 81"/>
                <a:gd name="T8" fmla="*/ 0 w 35"/>
                <a:gd name="T9" fmla="*/ 0 h 81"/>
                <a:gd name="T10" fmla="*/ 31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1" y="0"/>
                  </a:moveTo>
                  <a:cubicBezTo>
                    <a:pt x="31" y="2"/>
                    <a:pt x="31" y="3"/>
                    <a:pt x="31" y="4"/>
                  </a:cubicBezTo>
                  <a:cubicBezTo>
                    <a:pt x="32" y="27"/>
                    <a:pt x="35" y="56"/>
                    <a:pt x="33" y="81"/>
                  </a:cubicBezTo>
                  <a:cubicBezTo>
                    <a:pt x="0" y="81"/>
                    <a:pt x="0" y="81"/>
                    <a:pt x="0" y="81"/>
                  </a:cubicBezTo>
                  <a:cubicBezTo>
                    <a:pt x="0" y="0"/>
                    <a:pt x="0" y="0"/>
                    <a:pt x="0" y="0"/>
                  </a:cubicBezTo>
                  <a:lnTo>
                    <a:pt x="31"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2" name="Freeform 301">
              <a:extLst>
                <a:ext uri="{FF2B5EF4-FFF2-40B4-BE49-F238E27FC236}">
                  <a16:creationId xmlns:a16="http://schemas.microsoft.com/office/drawing/2014/main" id="{769CD0F5-6B3A-4BCE-9ACA-29A9F18ED1DF}"/>
                </a:ext>
              </a:extLst>
            </p:cNvPr>
            <p:cNvSpPr>
              <a:spLocks/>
            </p:cNvSpPr>
            <p:nvPr/>
          </p:nvSpPr>
          <p:spPr bwMode="auto">
            <a:xfrm>
              <a:off x="7748713" y="3894652"/>
              <a:ext cx="159513" cy="166846"/>
            </a:xfrm>
            <a:custGeom>
              <a:avLst/>
              <a:gdLst>
                <a:gd name="T0" fmla="*/ 73 w 77"/>
                <a:gd name="T1" fmla="*/ 0 h 81"/>
                <a:gd name="T2" fmla="*/ 74 w 77"/>
                <a:gd name="T3" fmla="*/ 8 h 81"/>
                <a:gd name="T4" fmla="*/ 75 w 77"/>
                <a:gd name="T5" fmla="*/ 81 h 81"/>
                <a:gd name="T6" fmla="*/ 2 w 77"/>
                <a:gd name="T7" fmla="*/ 81 h 81"/>
                <a:gd name="T8" fmla="*/ 0 w 77"/>
                <a:gd name="T9" fmla="*/ 40 h 81"/>
                <a:gd name="T10" fmla="*/ 0 w 77"/>
                <a:gd name="T11" fmla="*/ 8 h 81"/>
                <a:gd name="T12" fmla="*/ 1 w 77"/>
                <a:gd name="T13" fmla="*/ 0 h 81"/>
                <a:gd name="T14" fmla="*/ 73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73" y="0"/>
                  </a:moveTo>
                  <a:cubicBezTo>
                    <a:pt x="74" y="3"/>
                    <a:pt x="74" y="5"/>
                    <a:pt x="74" y="8"/>
                  </a:cubicBezTo>
                  <a:cubicBezTo>
                    <a:pt x="74" y="29"/>
                    <a:pt x="77" y="57"/>
                    <a:pt x="75" y="81"/>
                  </a:cubicBezTo>
                  <a:cubicBezTo>
                    <a:pt x="2" y="81"/>
                    <a:pt x="2" y="81"/>
                    <a:pt x="2" y="81"/>
                  </a:cubicBezTo>
                  <a:cubicBezTo>
                    <a:pt x="0" y="67"/>
                    <a:pt x="0" y="53"/>
                    <a:pt x="0" y="40"/>
                  </a:cubicBezTo>
                  <a:cubicBezTo>
                    <a:pt x="0" y="29"/>
                    <a:pt x="1" y="18"/>
                    <a:pt x="0" y="8"/>
                  </a:cubicBezTo>
                  <a:cubicBezTo>
                    <a:pt x="0" y="5"/>
                    <a:pt x="0" y="3"/>
                    <a:pt x="1" y="0"/>
                  </a:cubicBezTo>
                  <a:lnTo>
                    <a:pt x="7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3" name="Freeform 302">
              <a:extLst>
                <a:ext uri="{FF2B5EF4-FFF2-40B4-BE49-F238E27FC236}">
                  <a16:creationId xmlns:a16="http://schemas.microsoft.com/office/drawing/2014/main" id="{AC3C351C-B7C1-4461-9120-850CDF756248}"/>
                </a:ext>
              </a:extLst>
            </p:cNvPr>
            <p:cNvSpPr>
              <a:spLocks/>
            </p:cNvSpPr>
            <p:nvPr/>
          </p:nvSpPr>
          <p:spPr bwMode="auto">
            <a:xfrm>
              <a:off x="7999899" y="3894652"/>
              <a:ext cx="157679" cy="166846"/>
            </a:xfrm>
            <a:custGeom>
              <a:avLst/>
              <a:gdLst>
                <a:gd name="T0" fmla="*/ 73 w 77"/>
                <a:gd name="T1" fmla="*/ 0 h 81"/>
                <a:gd name="T2" fmla="*/ 74 w 77"/>
                <a:gd name="T3" fmla="*/ 9 h 81"/>
                <a:gd name="T4" fmla="*/ 75 w 77"/>
                <a:gd name="T5" fmla="*/ 81 h 81"/>
                <a:gd name="T6" fmla="*/ 2 w 77"/>
                <a:gd name="T7" fmla="*/ 81 h 81"/>
                <a:gd name="T8" fmla="*/ 0 w 77"/>
                <a:gd name="T9" fmla="*/ 41 h 81"/>
                <a:gd name="T10" fmla="*/ 0 w 77"/>
                <a:gd name="T11" fmla="*/ 9 h 81"/>
                <a:gd name="T12" fmla="*/ 1 w 77"/>
                <a:gd name="T13" fmla="*/ 0 h 81"/>
                <a:gd name="T14" fmla="*/ 73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73" y="0"/>
                  </a:moveTo>
                  <a:cubicBezTo>
                    <a:pt x="73" y="3"/>
                    <a:pt x="74" y="6"/>
                    <a:pt x="74" y="9"/>
                  </a:cubicBezTo>
                  <a:cubicBezTo>
                    <a:pt x="74" y="30"/>
                    <a:pt x="77" y="57"/>
                    <a:pt x="75" y="81"/>
                  </a:cubicBezTo>
                  <a:cubicBezTo>
                    <a:pt x="2" y="81"/>
                    <a:pt x="2" y="81"/>
                    <a:pt x="2" y="81"/>
                  </a:cubicBezTo>
                  <a:cubicBezTo>
                    <a:pt x="0" y="68"/>
                    <a:pt x="0" y="54"/>
                    <a:pt x="0" y="41"/>
                  </a:cubicBezTo>
                  <a:cubicBezTo>
                    <a:pt x="0" y="30"/>
                    <a:pt x="1" y="19"/>
                    <a:pt x="0" y="9"/>
                  </a:cubicBezTo>
                  <a:cubicBezTo>
                    <a:pt x="0" y="6"/>
                    <a:pt x="0" y="3"/>
                    <a:pt x="1" y="0"/>
                  </a:cubicBezTo>
                  <a:lnTo>
                    <a:pt x="7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4" name="Freeform 303">
              <a:extLst>
                <a:ext uri="{FF2B5EF4-FFF2-40B4-BE49-F238E27FC236}">
                  <a16:creationId xmlns:a16="http://schemas.microsoft.com/office/drawing/2014/main" id="{DACF7154-8102-4FE4-A659-EF4F5C842001}"/>
                </a:ext>
              </a:extLst>
            </p:cNvPr>
            <p:cNvSpPr>
              <a:spLocks/>
            </p:cNvSpPr>
            <p:nvPr/>
          </p:nvSpPr>
          <p:spPr bwMode="auto">
            <a:xfrm>
              <a:off x="8267586" y="3894652"/>
              <a:ext cx="124676" cy="166846"/>
            </a:xfrm>
            <a:custGeom>
              <a:avLst/>
              <a:gdLst>
                <a:gd name="T0" fmla="*/ 61 w 61"/>
                <a:gd name="T1" fmla="*/ 0 h 81"/>
                <a:gd name="T2" fmla="*/ 61 w 61"/>
                <a:gd name="T3" fmla="*/ 81 h 81"/>
                <a:gd name="T4" fmla="*/ 2 w 61"/>
                <a:gd name="T5" fmla="*/ 81 h 81"/>
                <a:gd name="T6" fmla="*/ 1 w 61"/>
                <a:gd name="T7" fmla="*/ 41 h 81"/>
                <a:gd name="T8" fmla="*/ 1 w 61"/>
                <a:gd name="T9" fmla="*/ 9 h 81"/>
                <a:gd name="T10" fmla="*/ 2 w 61"/>
                <a:gd name="T11" fmla="*/ 0 h 81"/>
                <a:gd name="T12" fmla="*/ 61 w 61"/>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1" h="81">
                  <a:moveTo>
                    <a:pt x="61" y="0"/>
                  </a:moveTo>
                  <a:cubicBezTo>
                    <a:pt x="61" y="81"/>
                    <a:pt x="61" y="81"/>
                    <a:pt x="61" y="81"/>
                  </a:cubicBezTo>
                  <a:cubicBezTo>
                    <a:pt x="2" y="81"/>
                    <a:pt x="2" y="81"/>
                    <a:pt x="2" y="81"/>
                  </a:cubicBezTo>
                  <a:cubicBezTo>
                    <a:pt x="1" y="68"/>
                    <a:pt x="1" y="54"/>
                    <a:pt x="1" y="41"/>
                  </a:cubicBezTo>
                  <a:cubicBezTo>
                    <a:pt x="0" y="30"/>
                    <a:pt x="2" y="19"/>
                    <a:pt x="1" y="9"/>
                  </a:cubicBezTo>
                  <a:cubicBezTo>
                    <a:pt x="1" y="6"/>
                    <a:pt x="1" y="3"/>
                    <a:pt x="2" y="0"/>
                  </a:cubicBezTo>
                  <a:lnTo>
                    <a:pt x="61"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5" name="Freeform 304">
              <a:extLst>
                <a:ext uri="{FF2B5EF4-FFF2-40B4-BE49-F238E27FC236}">
                  <a16:creationId xmlns:a16="http://schemas.microsoft.com/office/drawing/2014/main" id="{FDA92568-4A82-461E-86CE-A779EC7C1788}"/>
                </a:ext>
              </a:extLst>
            </p:cNvPr>
            <p:cNvSpPr>
              <a:spLocks/>
            </p:cNvSpPr>
            <p:nvPr/>
          </p:nvSpPr>
          <p:spPr bwMode="auto">
            <a:xfrm>
              <a:off x="7624037" y="3894652"/>
              <a:ext cx="150345" cy="166846"/>
            </a:xfrm>
            <a:custGeom>
              <a:avLst/>
              <a:gdLst>
                <a:gd name="T0" fmla="*/ 73 w 73"/>
                <a:gd name="T1" fmla="*/ 0 h 81"/>
                <a:gd name="T2" fmla="*/ 69 w 73"/>
                <a:gd name="T3" fmla="*/ 81 h 81"/>
                <a:gd name="T4" fmla="*/ 2 w 73"/>
                <a:gd name="T5" fmla="*/ 81 h 81"/>
                <a:gd name="T6" fmla="*/ 0 w 73"/>
                <a:gd name="T7" fmla="*/ 0 h 81"/>
                <a:gd name="T8" fmla="*/ 73 w 73"/>
                <a:gd name="T9" fmla="*/ 0 h 81"/>
              </a:gdLst>
              <a:ahLst/>
              <a:cxnLst>
                <a:cxn ang="0">
                  <a:pos x="T0" y="T1"/>
                </a:cxn>
                <a:cxn ang="0">
                  <a:pos x="T2" y="T3"/>
                </a:cxn>
                <a:cxn ang="0">
                  <a:pos x="T4" y="T5"/>
                </a:cxn>
                <a:cxn ang="0">
                  <a:pos x="T6" y="T7"/>
                </a:cxn>
                <a:cxn ang="0">
                  <a:pos x="T8" y="T9"/>
                </a:cxn>
              </a:cxnLst>
              <a:rect l="0" t="0" r="r" b="b"/>
              <a:pathLst>
                <a:path w="73" h="81">
                  <a:moveTo>
                    <a:pt x="73" y="0"/>
                  </a:moveTo>
                  <a:cubicBezTo>
                    <a:pt x="73" y="21"/>
                    <a:pt x="70" y="58"/>
                    <a:pt x="69" y="81"/>
                  </a:cubicBezTo>
                  <a:cubicBezTo>
                    <a:pt x="2" y="81"/>
                    <a:pt x="2" y="81"/>
                    <a:pt x="2" y="81"/>
                  </a:cubicBezTo>
                  <a:cubicBezTo>
                    <a:pt x="3" y="39"/>
                    <a:pt x="1" y="14"/>
                    <a:pt x="0" y="0"/>
                  </a:cubicBezTo>
                  <a:lnTo>
                    <a:pt x="73"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6" name="Freeform 305">
              <a:extLst>
                <a:ext uri="{FF2B5EF4-FFF2-40B4-BE49-F238E27FC236}">
                  <a16:creationId xmlns:a16="http://schemas.microsoft.com/office/drawing/2014/main" id="{F2AF0AF9-7176-47A8-98E0-B05D6A155DDD}"/>
                </a:ext>
              </a:extLst>
            </p:cNvPr>
            <p:cNvSpPr>
              <a:spLocks/>
            </p:cNvSpPr>
            <p:nvPr/>
          </p:nvSpPr>
          <p:spPr bwMode="auto">
            <a:xfrm>
              <a:off x="7884390" y="3894652"/>
              <a:ext cx="150345" cy="166846"/>
            </a:xfrm>
            <a:custGeom>
              <a:avLst/>
              <a:gdLst>
                <a:gd name="T0" fmla="*/ 73 w 73"/>
                <a:gd name="T1" fmla="*/ 0 h 81"/>
                <a:gd name="T2" fmla="*/ 69 w 73"/>
                <a:gd name="T3" fmla="*/ 81 h 81"/>
                <a:gd name="T4" fmla="*/ 2 w 73"/>
                <a:gd name="T5" fmla="*/ 81 h 81"/>
                <a:gd name="T6" fmla="*/ 0 w 73"/>
                <a:gd name="T7" fmla="*/ 0 h 81"/>
                <a:gd name="T8" fmla="*/ 73 w 73"/>
                <a:gd name="T9" fmla="*/ 0 h 81"/>
              </a:gdLst>
              <a:ahLst/>
              <a:cxnLst>
                <a:cxn ang="0">
                  <a:pos x="T0" y="T1"/>
                </a:cxn>
                <a:cxn ang="0">
                  <a:pos x="T2" y="T3"/>
                </a:cxn>
                <a:cxn ang="0">
                  <a:pos x="T4" y="T5"/>
                </a:cxn>
                <a:cxn ang="0">
                  <a:pos x="T6" y="T7"/>
                </a:cxn>
                <a:cxn ang="0">
                  <a:pos x="T8" y="T9"/>
                </a:cxn>
              </a:cxnLst>
              <a:rect l="0" t="0" r="r" b="b"/>
              <a:pathLst>
                <a:path w="73" h="81">
                  <a:moveTo>
                    <a:pt x="73" y="0"/>
                  </a:moveTo>
                  <a:cubicBezTo>
                    <a:pt x="73" y="21"/>
                    <a:pt x="70" y="58"/>
                    <a:pt x="69" y="81"/>
                  </a:cubicBezTo>
                  <a:cubicBezTo>
                    <a:pt x="2" y="81"/>
                    <a:pt x="2" y="81"/>
                    <a:pt x="2" y="81"/>
                  </a:cubicBezTo>
                  <a:cubicBezTo>
                    <a:pt x="3" y="39"/>
                    <a:pt x="0" y="14"/>
                    <a:pt x="0" y="0"/>
                  </a:cubicBezTo>
                  <a:lnTo>
                    <a:pt x="73"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7" name="Freeform 306">
              <a:extLst>
                <a:ext uri="{FF2B5EF4-FFF2-40B4-BE49-F238E27FC236}">
                  <a16:creationId xmlns:a16="http://schemas.microsoft.com/office/drawing/2014/main" id="{5876AD64-0663-4E15-B4E6-D64E4629BB44}"/>
                </a:ext>
              </a:extLst>
            </p:cNvPr>
            <p:cNvSpPr>
              <a:spLocks/>
            </p:cNvSpPr>
            <p:nvPr/>
          </p:nvSpPr>
          <p:spPr bwMode="auto">
            <a:xfrm>
              <a:off x="5233185" y="3894652"/>
              <a:ext cx="102675" cy="166846"/>
            </a:xfrm>
            <a:custGeom>
              <a:avLst/>
              <a:gdLst>
                <a:gd name="T0" fmla="*/ 3 w 50"/>
                <a:gd name="T1" fmla="*/ 0 h 81"/>
                <a:gd name="T2" fmla="*/ 3 w 50"/>
                <a:gd name="T3" fmla="*/ 4 h 81"/>
                <a:gd name="T4" fmla="*/ 2 w 50"/>
                <a:gd name="T5" fmla="*/ 81 h 81"/>
                <a:gd name="T6" fmla="*/ 50 w 50"/>
                <a:gd name="T7" fmla="*/ 81 h 81"/>
                <a:gd name="T8" fmla="*/ 50 w 50"/>
                <a:gd name="T9" fmla="*/ 0 h 81"/>
                <a:gd name="T10" fmla="*/ 3 w 50"/>
                <a:gd name="T11" fmla="*/ 0 h 81"/>
              </a:gdLst>
              <a:ahLst/>
              <a:cxnLst>
                <a:cxn ang="0">
                  <a:pos x="T0" y="T1"/>
                </a:cxn>
                <a:cxn ang="0">
                  <a:pos x="T2" y="T3"/>
                </a:cxn>
                <a:cxn ang="0">
                  <a:pos x="T4" y="T5"/>
                </a:cxn>
                <a:cxn ang="0">
                  <a:pos x="T6" y="T7"/>
                </a:cxn>
                <a:cxn ang="0">
                  <a:pos x="T8" y="T9"/>
                </a:cxn>
                <a:cxn ang="0">
                  <a:pos x="T10" y="T11"/>
                </a:cxn>
              </a:cxnLst>
              <a:rect l="0" t="0" r="r" b="b"/>
              <a:pathLst>
                <a:path w="50" h="81">
                  <a:moveTo>
                    <a:pt x="3" y="0"/>
                  </a:moveTo>
                  <a:cubicBezTo>
                    <a:pt x="3" y="2"/>
                    <a:pt x="3" y="3"/>
                    <a:pt x="3" y="4"/>
                  </a:cubicBezTo>
                  <a:cubicBezTo>
                    <a:pt x="2" y="27"/>
                    <a:pt x="0" y="56"/>
                    <a:pt x="2" y="81"/>
                  </a:cubicBezTo>
                  <a:cubicBezTo>
                    <a:pt x="50" y="81"/>
                    <a:pt x="50" y="81"/>
                    <a:pt x="50" y="81"/>
                  </a:cubicBezTo>
                  <a:cubicBezTo>
                    <a:pt x="50" y="0"/>
                    <a:pt x="50" y="0"/>
                    <a:pt x="50"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8" name="Freeform 307">
              <a:extLst>
                <a:ext uri="{FF2B5EF4-FFF2-40B4-BE49-F238E27FC236}">
                  <a16:creationId xmlns:a16="http://schemas.microsoft.com/office/drawing/2014/main" id="{1C8A1197-0812-46D2-A545-00D8E829962C}"/>
                </a:ext>
              </a:extLst>
            </p:cNvPr>
            <p:cNvSpPr>
              <a:spLocks/>
            </p:cNvSpPr>
            <p:nvPr/>
          </p:nvSpPr>
          <p:spPr bwMode="auto">
            <a:xfrm>
              <a:off x="5132343" y="3894652"/>
              <a:ext cx="126510" cy="166846"/>
            </a:xfrm>
            <a:custGeom>
              <a:avLst/>
              <a:gdLst>
                <a:gd name="T0" fmla="*/ 2 w 62"/>
                <a:gd name="T1" fmla="*/ 0 h 81"/>
                <a:gd name="T2" fmla="*/ 2 w 62"/>
                <a:gd name="T3" fmla="*/ 6 h 81"/>
                <a:gd name="T4" fmla="*/ 1 w 62"/>
                <a:gd name="T5" fmla="*/ 81 h 81"/>
                <a:gd name="T6" fmla="*/ 60 w 62"/>
                <a:gd name="T7" fmla="*/ 81 h 81"/>
                <a:gd name="T8" fmla="*/ 61 w 62"/>
                <a:gd name="T9" fmla="*/ 40 h 81"/>
                <a:gd name="T10" fmla="*/ 61 w 62"/>
                <a:gd name="T11" fmla="*/ 6 h 81"/>
                <a:gd name="T12" fmla="*/ 61 w 62"/>
                <a:gd name="T13" fmla="*/ 0 h 81"/>
                <a:gd name="T14" fmla="*/ 2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2" y="0"/>
                  </a:moveTo>
                  <a:cubicBezTo>
                    <a:pt x="2" y="2"/>
                    <a:pt x="2" y="4"/>
                    <a:pt x="2" y="6"/>
                  </a:cubicBezTo>
                  <a:cubicBezTo>
                    <a:pt x="2" y="28"/>
                    <a:pt x="0" y="56"/>
                    <a:pt x="1" y="81"/>
                  </a:cubicBezTo>
                  <a:cubicBezTo>
                    <a:pt x="60" y="81"/>
                    <a:pt x="60" y="81"/>
                    <a:pt x="60" y="81"/>
                  </a:cubicBezTo>
                  <a:cubicBezTo>
                    <a:pt x="61" y="67"/>
                    <a:pt x="61" y="54"/>
                    <a:pt x="61" y="40"/>
                  </a:cubicBezTo>
                  <a:cubicBezTo>
                    <a:pt x="62" y="29"/>
                    <a:pt x="60" y="17"/>
                    <a:pt x="61" y="6"/>
                  </a:cubicBezTo>
                  <a:cubicBezTo>
                    <a:pt x="61" y="4"/>
                    <a:pt x="61" y="2"/>
                    <a:pt x="61" y="0"/>
                  </a:cubicBezTo>
                  <a:lnTo>
                    <a:pt x="2"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9" name="Freeform 308">
              <a:extLst>
                <a:ext uri="{FF2B5EF4-FFF2-40B4-BE49-F238E27FC236}">
                  <a16:creationId xmlns:a16="http://schemas.microsoft.com/office/drawing/2014/main" id="{5AD34121-A5C2-43DF-B753-52F4C12E0A4A}"/>
                </a:ext>
              </a:extLst>
            </p:cNvPr>
            <p:cNvSpPr>
              <a:spLocks/>
            </p:cNvSpPr>
            <p:nvPr/>
          </p:nvSpPr>
          <p:spPr bwMode="auto">
            <a:xfrm>
              <a:off x="4917827" y="3894652"/>
              <a:ext cx="126510" cy="166846"/>
            </a:xfrm>
            <a:custGeom>
              <a:avLst/>
              <a:gdLst>
                <a:gd name="T0" fmla="*/ 3 w 62"/>
                <a:gd name="T1" fmla="*/ 0 h 81"/>
                <a:gd name="T2" fmla="*/ 3 w 62"/>
                <a:gd name="T3" fmla="*/ 3 h 81"/>
                <a:gd name="T4" fmla="*/ 1 w 62"/>
                <a:gd name="T5" fmla="*/ 81 h 81"/>
                <a:gd name="T6" fmla="*/ 60 w 62"/>
                <a:gd name="T7" fmla="*/ 81 h 81"/>
                <a:gd name="T8" fmla="*/ 62 w 62"/>
                <a:gd name="T9" fmla="*/ 37 h 81"/>
                <a:gd name="T10" fmla="*/ 61 w 62"/>
                <a:gd name="T11" fmla="*/ 3 h 81"/>
                <a:gd name="T12" fmla="*/ 62 w 62"/>
                <a:gd name="T13" fmla="*/ 0 h 81"/>
                <a:gd name="T14" fmla="*/ 3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3" y="0"/>
                  </a:moveTo>
                  <a:cubicBezTo>
                    <a:pt x="3" y="3"/>
                    <a:pt x="3" y="3"/>
                    <a:pt x="3" y="3"/>
                  </a:cubicBezTo>
                  <a:cubicBezTo>
                    <a:pt x="2" y="26"/>
                    <a:pt x="0" y="56"/>
                    <a:pt x="1" y="81"/>
                  </a:cubicBezTo>
                  <a:cubicBezTo>
                    <a:pt x="60" y="81"/>
                    <a:pt x="60" y="81"/>
                    <a:pt x="60" y="81"/>
                  </a:cubicBezTo>
                  <a:cubicBezTo>
                    <a:pt x="62" y="66"/>
                    <a:pt x="62" y="51"/>
                    <a:pt x="62" y="37"/>
                  </a:cubicBezTo>
                  <a:cubicBezTo>
                    <a:pt x="62" y="26"/>
                    <a:pt x="61" y="14"/>
                    <a:pt x="61" y="3"/>
                  </a:cubicBezTo>
                  <a:cubicBezTo>
                    <a:pt x="62" y="2"/>
                    <a:pt x="62" y="1"/>
                    <a:pt x="62" y="0"/>
                  </a:cubicBezTo>
                  <a:lnTo>
                    <a:pt x="3"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0" name="Freeform 309">
              <a:extLst>
                <a:ext uri="{FF2B5EF4-FFF2-40B4-BE49-F238E27FC236}">
                  <a16:creationId xmlns:a16="http://schemas.microsoft.com/office/drawing/2014/main" id="{31202A76-1B1F-4B2D-9131-FC53CE745237}"/>
                </a:ext>
              </a:extLst>
            </p:cNvPr>
            <p:cNvSpPr>
              <a:spLocks/>
            </p:cNvSpPr>
            <p:nvPr/>
          </p:nvSpPr>
          <p:spPr bwMode="auto">
            <a:xfrm>
              <a:off x="4699643" y="3894652"/>
              <a:ext cx="128343" cy="166846"/>
            </a:xfrm>
            <a:custGeom>
              <a:avLst/>
              <a:gdLst>
                <a:gd name="T0" fmla="*/ 2 w 62"/>
                <a:gd name="T1" fmla="*/ 0 h 81"/>
                <a:gd name="T2" fmla="*/ 2 w 62"/>
                <a:gd name="T3" fmla="*/ 3 h 81"/>
                <a:gd name="T4" fmla="*/ 1 w 62"/>
                <a:gd name="T5" fmla="*/ 81 h 81"/>
                <a:gd name="T6" fmla="*/ 60 w 62"/>
                <a:gd name="T7" fmla="*/ 81 h 81"/>
                <a:gd name="T8" fmla="*/ 62 w 62"/>
                <a:gd name="T9" fmla="*/ 37 h 81"/>
                <a:gd name="T10" fmla="*/ 61 w 62"/>
                <a:gd name="T11" fmla="*/ 3 h 81"/>
                <a:gd name="T12" fmla="*/ 61 w 62"/>
                <a:gd name="T13" fmla="*/ 0 h 81"/>
                <a:gd name="T14" fmla="*/ 2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2" y="0"/>
                  </a:moveTo>
                  <a:cubicBezTo>
                    <a:pt x="2" y="3"/>
                    <a:pt x="2" y="3"/>
                    <a:pt x="2" y="3"/>
                  </a:cubicBezTo>
                  <a:cubicBezTo>
                    <a:pt x="2" y="26"/>
                    <a:pt x="0" y="56"/>
                    <a:pt x="1" y="81"/>
                  </a:cubicBezTo>
                  <a:cubicBezTo>
                    <a:pt x="60" y="81"/>
                    <a:pt x="60" y="81"/>
                    <a:pt x="60" y="81"/>
                  </a:cubicBezTo>
                  <a:cubicBezTo>
                    <a:pt x="61" y="66"/>
                    <a:pt x="62" y="52"/>
                    <a:pt x="62" y="37"/>
                  </a:cubicBezTo>
                  <a:cubicBezTo>
                    <a:pt x="62" y="26"/>
                    <a:pt x="60" y="14"/>
                    <a:pt x="61" y="3"/>
                  </a:cubicBezTo>
                  <a:cubicBezTo>
                    <a:pt x="61" y="2"/>
                    <a:pt x="61" y="1"/>
                    <a:pt x="61" y="0"/>
                  </a:cubicBezTo>
                  <a:lnTo>
                    <a:pt x="2"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1" name="Freeform 310">
              <a:extLst>
                <a:ext uri="{FF2B5EF4-FFF2-40B4-BE49-F238E27FC236}">
                  <a16:creationId xmlns:a16="http://schemas.microsoft.com/office/drawing/2014/main" id="{5B28299A-5CFB-4E5A-8C1C-345DC1530952}"/>
                </a:ext>
              </a:extLst>
            </p:cNvPr>
            <p:cNvSpPr>
              <a:spLocks/>
            </p:cNvSpPr>
            <p:nvPr/>
          </p:nvSpPr>
          <p:spPr bwMode="auto">
            <a:xfrm>
              <a:off x="5029668" y="3894652"/>
              <a:ext cx="117342" cy="166846"/>
            </a:xfrm>
            <a:custGeom>
              <a:avLst/>
              <a:gdLst>
                <a:gd name="T0" fmla="*/ 0 w 58"/>
                <a:gd name="T1" fmla="*/ 0 h 81"/>
                <a:gd name="T2" fmla="*/ 3 w 58"/>
                <a:gd name="T3" fmla="*/ 81 h 81"/>
                <a:gd name="T4" fmla="*/ 57 w 58"/>
                <a:gd name="T5" fmla="*/ 81 h 81"/>
                <a:gd name="T6" fmla="*/ 58 w 58"/>
                <a:gd name="T7" fmla="*/ 0 h 81"/>
                <a:gd name="T8" fmla="*/ 0 w 58"/>
                <a:gd name="T9" fmla="*/ 0 h 81"/>
              </a:gdLst>
              <a:ahLst/>
              <a:cxnLst>
                <a:cxn ang="0">
                  <a:pos x="T0" y="T1"/>
                </a:cxn>
                <a:cxn ang="0">
                  <a:pos x="T2" y="T3"/>
                </a:cxn>
                <a:cxn ang="0">
                  <a:pos x="T4" y="T5"/>
                </a:cxn>
                <a:cxn ang="0">
                  <a:pos x="T6" y="T7"/>
                </a:cxn>
                <a:cxn ang="0">
                  <a:pos x="T8" y="T9"/>
                </a:cxn>
              </a:cxnLst>
              <a:rect l="0" t="0" r="r" b="b"/>
              <a:pathLst>
                <a:path w="58" h="81">
                  <a:moveTo>
                    <a:pt x="0" y="0"/>
                  </a:moveTo>
                  <a:cubicBezTo>
                    <a:pt x="0" y="23"/>
                    <a:pt x="2" y="58"/>
                    <a:pt x="3" y="81"/>
                  </a:cubicBezTo>
                  <a:cubicBezTo>
                    <a:pt x="57" y="81"/>
                    <a:pt x="57" y="81"/>
                    <a:pt x="57" y="81"/>
                  </a:cubicBezTo>
                  <a:cubicBezTo>
                    <a:pt x="56" y="41"/>
                    <a:pt x="57" y="16"/>
                    <a:pt x="58"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2" name="Freeform 311">
              <a:extLst>
                <a:ext uri="{FF2B5EF4-FFF2-40B4-BE49-F238E27FC236}">
                  <a16:creationId xmlns:a16="http://schemas.microsoft.com/office/drawing/2014/main" id="{E4481AA5-F741-44A3-A214-20664CA56639}"/>
                </a:ext>
              </a:extLst>
            </p:cNvPr>
            <p:cNvSpPr>
              <a:spLocks/>
            </p:cNvSpPr>
            <p:nvPr/>
          </p:nvSpPr>
          <p:spPr bwMode="auto">
            <a:xfrm>
              <a:off x="4811485" y="3894652"/>
              <a:ext cx="119176" cy="166846"/>
            </a:xfrm>
            <a:custGeom>
              <a:avLst/>
              <a:gdLst>
                <a:gd name="T0" fmla="*/ 0 w 58"/>
                <a:gd name="T1" fmla="*/ 0 h 81"/>
                <a:gd name="T2" fmla="*/ 2 w 58"/>
                <a:gd name="T3" fmla="*/ 81 h 81"/>
                <a:gd name="T4" fmla="*/ 57 w 58"/>
                <a:gd name="T5" fmla="*/ 81 h 81"/>
                <a:gd name="T6" fmla="*/ 58 w 58"/>
                <a:gd name="T7" fmla="*/ 0 h 81"/>
                <a:gd name="T8" fmla="*/ 0 w 58"/>
                <a:gd name="T9" fmla="*/ 0 h 81"/>
              </a:gdLst>
              <a:ahLst/>
              <a:cxnLst>
                <a:cxn ang="0">
                  <a:pos x="T0" y="T1"/>
                </a:cxn>
                <a:cxn ang="0">
                  <a:pos x="T2" y="T3"/>
                </a:cxn>
                <a:cxn ang="0">
                  <a:pos x="T4" y="T5"/>
                </a:cxn>
                <a:cxn ang="0">
                  <a:pos x="T6" y="T7"/>
                </a:cxn>
                <a:cxn ang="0">
                  <a:pos x="T8" y="T9"/>
                </a:cxn>
              </a:cxnLst>
              <a:rect l="0" t="0" r="r" b="b"/>
              <a:pathLst>
                <a:path w="58" h="81">
                  <a:moveTo>
                    <a:pt x="0" y="0"/>
                  </a:moveTo>
                  <a:cubicBezTo>
                    <a:pt x="0" y="23"/>
                    <a:pt x="2" y="59"/>
                    <a:pt x="2" y="81"/>
                  </a:cubicBezTo>
                  <a:cubicBezTo>
                    <a:pt x="57" y="81"/>
                    <a:pt x="57" y="81"/>
                    <a:pt x="57" y="81"/>
                  </a:cubicBezTo>
                  <a:cubicBezTo>
                    <a:pt x="56" y="41"/>
                    <a:pt x="57" y="16"/>
                    <a:pt x="58"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3" name="Freeform 312">
              <a:extLst>
                <a:ext uri="{FF2B5EF4-FFF2-40B4-BE49-F238E27FC236}">
                  <a16:creationId xmlns:a16="http://schemas.microsoft.com/office/drawing/2014/main" id="{4DC6052A-A0B0-4BA9-A689-1AF1BF1009A7}"/>
                </a:ext>
              </a:extLst>
            </p:cNvPr>
            <p:cNvSpPr>
              <a:spLocks/>
            </p:cNvSpPr>
            <p:nvPr/>
          </p:nvSpPr>
          <p:spPr bwMode="auto">
            <a:xfrm>
              <a:off x="4666640" y="3894652"/>
              <a:ext cx="49504" cy="166846"/>
            </a:xfrm>
            <a:custGeom>
              <a:avLst/>
              <a:gdLst>
                <a:gd name="T0" fmla="*/ 23 w 24"/>
                <a:gd name="T1" fmla="*/ 81 h 81"/>
                <a:gd name="T2" fmla="*/ 24 w 24"/>
                <a:gd name="T3" fmla="*/ 0 h 81"/>
                <a:gd name="T4" fmla="*/ 0 w 24"/>
                <a:gd name="T5" fmla="*/ 0 h 81"/>
                <a:gd name="T6" fmla="*/ 0 w 24"/>
                <a:gd name="T7" fmla="*/ 81 h 81"/>
                <a:gd name="T8" fmla="*/ 23 w 24"/>
                <a:gd name="T9" fmla="*/ 81 h 81"/>
              </a:gdLst>
              <a:ahLst/>
              <a:cxnLst>
                <a:cxn ang="0">
                  <a:pos x="T0" y="T1"/>
                </a:cxn>
                <a:cxn ang="0">
                  <a:pos x="T2" y="T3"/>
                </a:cxn>
                <a:cxn ang="0">
                  <a:pos x="T4" y="T5"/>
                </a:cxn>
                <a:cxn ang="0">
                  <a:pos x="T6" y="T7"/>
                </a:cxn>
                <a:cxn ang="0">
                  <a:pos x="T8" y="T9"/>
                </a:cxn>
              </a:cxnLst>
              <a:rect l="0" t="0" r="r" b="b"/>
              <a:pathLst>
                <a:path w="24" h="81">
                  <a:moveTo>
                    <a:pt x="23" y="81"/>
                  </a:moveTo>
                  <a:cubicBezTo>
                    <a:pt x="22" y="40"/>
                    <a:pt x="23" y="15"/>
                    <a:pt x="24" y="0"/>
                  </a:cubicBezTo>
                  <a:cubicBezTo>
                    <a:pt x="0" y="0"/>
                    <a:pt x="0" y="0"/>
                    <a:pt x="0" y="0"/>
                  </a:cubicBezTo>
                  <a:cubicBezTo>
                    <a:pt x="0" y="81"/>
                    <a:pt x="0" y="81"/>
                    <a:pt x="0" y="81"/>
                  </a:cubicBezTo>
                  <a:lnTo>
                    <a:pt x="23"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4" name="Freeform 313">
              <a:extLst>
                <a:ext uri="{FF2B5EF4-FFF2-40B4-BE49-F238E27FC236}">
                  <a16:creationId xmlns:a16="http://schemas.microsoft.com/office/drawing/2014/main" id="{33F1C864-CAE8-4DAD-85F4-1AF056853F80}"/>
                </a:ext>
              </a:extLst>
            </p:cNvPr>
            <p:cNvSpPr>
              <a:spLocks/>
            </p:cNvSpPr>
            <p:nvPr/>
          </p:nvSpPr>
          <p:spPr bwMode="auto">
            <a:xfrm>
              <a:off x="5412865" y="3894652"/>
              <a:ext cx="121009" cy="166846"/>
            </a:xfrm>
            <a:custGeom>
              <a:avLst/>
              <a:gdLst>
                <a:gd name="T0" fmla="*/ 1 w 59"/>
                <a:gd name="T1" fmla="*/ 0 h 81"/>
                <a:gd name="T2" fmla="*/ 4 w 59"/>
                <a:gd name="T3" fmla="*/ 81 h 81"/>
                <a:gd name="T4" fmla="*/ 58 w 59"/>
                <a:gd name="T5" fmla="*/ 81 h 81"/>
                <a:gd name="T6" fmla="*/ 59 w 59"/>
                <a:gd name="T7" fmla="*/ 0 h 81"/>
                <a:gd name="T8" fmla="*/ 1 w 59"/>
                <a:gd name="T9" fmla="*/ 0 h 81"/>
              </a:gdLst>
              <a:ahLst/>
              <a:cxnLst>
                <a:cxn ang="0">
                  <a:pos x="T0" y="T1"/>
                </a:cxn>
                <a:cxn ang="0">
                  <a:pos x="T2" y="T3"/>
                </a:cxn>
                <a:cxn ang="0">
                  <a:pos x="T4" y="T5"/>
                </a:cxn>
                <a:cxn ang="0">
                  <a:pos x="T6" y="T7"/>
                </a:cxn>
                <a:cxn ang="0">
                  <a:pos x="T8" y="T9"/>
                </a:cxn>
              </a:cxnLst>
              <a:rect l="0" t="0" r="r" b="b"/>
              <a:pathLst>
                <a:path w="59" h="81">
                  <a:moveTo>
                    <a:pt x="1" y="0"/>
                  </a:moveTo>
                  <a:cubicBezTo>
                    <a:pt x="0" y="19"/>
                    <a:pt x="3" y="56"/>
                    <a:pt x="4" y="81"/>
                  </a:cubicBezTo>
                  <a:cubicBezTo>
                    <a:pt x="58" y="81"/>
                    <a:pt x="58" y="81"/>
                    <a:pt x="58" y="81"/>
                  </a:cubicBezTo>
                  <a:cubicBezTo>
                    <a:pt x="57" y="37"/>
                    <a:pt x="59" y="13"/>
                    <a:pt x="59" y="0"/>
                  </a:cubicBezTo>
                  <a:lnTo>
                    <a:pt x="1"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5" name="Freeform 314">
              <a:extLst>
                <a:ext uri="{FF2B5EF4-FFF2-40B4-BE49-F238E27FC236}">
                  <a16:creationId xmlns:a16="http://schemas.microsoft.com/office/drawing/2014/main" id="{0850A7F9-7EB8-4B55-8EDC-D4281FADBD01}"/>
                </a:ext>
              </a:extLst>
            </p:cNvPr>
            <p:cNvSpPr>
              <a:spLocks/>
            </p:cNvSpPr>
            <p:nvPr/>
          </p:nvSpPr>
          <p:spPr bwMode="auto">
            <a:xfrm>
              <a:off x="5928071" y="3894652"/>
              <a:ext cx="55004" cy="166846"/>
            </a:xfrm>
            <a:custGeom>
              <a:avLst/>
              <a:gdLst>
                <a:gd name="T0" fmla="*/ 3 w 27"/>
                <a:gd name="T1" fmla="*/ 0 h 81"/>
                <a:gd name="T2" fmla="*/ 2 w 27"/>
                <a:gd name="T3" fmla="*/ 8 h 81"/>
                <a:gd name="T4" fmla="*/ 1 w 27"/>
                <a:gd name="T5" fmla="*/ 81 h 81"/>
                <a:gd name="T6" fmla="*/ 27 w 27"/>
                <a:gd name="T7" fmla="*/ 81 h 81"/>
                <a:gd name="T8" fmla="*/ 27 w 27"/>
                <a:gd name="T9" fmla="*/ 0 h 81"/>
                <a:gd name="T10" fmla="*/ 3 w 27"/>
                <a:gd name="T11" fmla="*/ 0 h 81"/>
              </a:gdLst>
              <a:ahLst/>
              <a:cxnLst>
                <a:cxn ang="0">
                  <a:pos x="T0" y="T1"/>
                </a:cxn>
                <a:cxn ang="0">
                  <a:pos x="T2" y="T3"/>
                </a:cxn>
                <a:cxn ang="0">
                  <a:pos x="T4" y="T5"/>
                </a:cxn>
                <a:cxn ang="0">
                  <a:pos x="T6" y="T7"/>
                </a:cxn>
                <a:cxn ang="0">
                  <a:pos x="T8" y="T9"/>
                </a:cxn>
                <a:cxn ang="0">
                  <a:pos x="T10" y="T11"/>
                </a:cxn>
              </a:cxnLst>
              <a:rect l="0" t="0" r="r" b="b"/>
              <a:pathLst>
                <a:path w="27" h="81">
                  <a:moveTo>
                    <a:pt x="3" y="0"/>
                  </a:moveTo>
                  <a:cubicBezTo>
                    <a:pt x="2" y="3"/>
                    <a:pt x="2" y="6"/>
                    <a:pt x="2" y="8"/>
                  </a:cubicBezTo>
                  <a:cubicBezTo>
                    <a:pt x="2" y="30"/>
                    <a:pt x="0" y="57"/>
                    <a:pt x="1" y="81"/>
                  </a:cubicBezTo>
                  <a:cubicBezTo>
                    <a:pt x="27" y="81"/>
                    <a:pt x="27" y="81"/>
                    <a:pt x="27" y="81"/>
                  </a:cubicBezTo>
                  <a:cubicBezTo>
                    <a:pt x="27" y="0"/>
                    <a:pt x="27" y="0"/>
                    <a:pt x="27" y="0"/>
                  </a:cubicBezTo>
                  <a:lnTo>
                    <a:pt x="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6" name="Freeform 315">
              <a:extLst>
                <a:ext uri="{FF2B5EF4-FFF2-40B4-BE49-F238E27FC236}">
                  <a16:creationId xmlns:a16="http://schemas.microsoft.com/office/drawing/2014/main" id="{188B70E7-023E-43DC-AAC8-E0BFA8A7DF2E}"/>
                </a:ext>
              </a:extLst>
            </p:cNvPr>
            <p:cNvSpPr>
              <a:spLocks/>
            </p:cNvSpPr>
            <p:nvPr/>
          </p:nvSpPr>
          <p:spPr bwMode="auto">
            <a:xfrm>
              <a:off x="5720889" y="3894652"/>
              <a:ext cx="124676" cy="166846"/>
            </a:xfrm>
            <a:custGeom>
              <a:avLst/>
              <a:gdLst>
                <a:gd name="T0" fmla="*/ 3 w 61"/>
                <a:gd name="T1" fmla="*/ 0 h 81"/>
                <a:gd name="T2" fmla="*/ 2 w 61"/>
                <a:gd name="T3" fmla="*/ 12 h 81"/>
                <a:gd name="T4" fmla="*/ 1 w 61"/>
                <a:gd name="T5" fmla="*/ 81 h 81"/>
                <a:gd name="T6" fmla="*/ 60 w 61"/>
                <a:gd name="T7" fmla="*/ 81 h 81"/>
                <a:gd name="T8" fmla="*/ 61 w 61"/>
                <a:gd name="T9" fmla="*/ 44 h 81"/>
                <a:gd name="T10" fmla="*/ 60 w 61"/>
                <a:gd name="T11" fmla="*/ 12 h 81"/>
                <a:gd name="T12" fmla="*/ 59 w 61"/>
                <a:gd name="T13" fmla="*/ 0 h 81"/>
                <a:gd name="T14" fmla="*/ 3 w 6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1">
                  <a:moveTo>
                    <a:pt x="3" y="0"/>
                  </a:moveTo>
                  <a:cubicBezTo>
                    <a:pt x="2" y="4"/>
                    <a:pt x="2" y="8"/>
                    <a:pt x="2" y="12"/>
                  </a:cubicBezTo>
                  <a:cubicBezTo>
                    <a:pt x="2" y="32"/>
                    <a:pt x="0" y="58"/>
                    <a:pt x="1" y="81"/>
                  </a:cubicBezTo>
                  <a:cubicBezTo>
                    <a:pt x="60" y="81"/>
                    <a:pt x="60" y="81"/>
                    <a:pt x="60" y="81"/>
                  </a:cubicBezTo>
                  <a:cubicBezTo>
                    <a:pt x="60" y="69"/>
                    <a:pt x="61" y="56"/>
                    <a:pt x="61" y="44"/>
                  </a:cubicBezTo>
                  <a:cubicBezTo>
                    <a:pt x="61" y="33"/>
                    <a:pt x="60" y="22"/>
                    <a:pt x="60" y="12"/>
                  </a:cubicBezTo>
                  <a:cubicBezTo>
                    <a:pt x="61" y="8"/>
                    <a:pt x="60" y="4"/>
                    <a:pt x="59"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7" name="Freeform 316">
              <a:extLst>
                <a:ext uri="{FF2B5EF4-FFF2-40B4-BE49-F238E27FC236}">
                  <a16:creationId xmlns:a16="http://schemas.microsoft.com/office/drawing/2014/main" id="{99080084-2144-4555-B8E7-84A11862CBD2}"/>
                </a:ext>
              </a:extLst>
            </p:cNvPr>
            <p:cNvSpPr>
              <a:spLocks/>
            </p:cNvSpPr>
            <p:nvPr/>
          </p:nvSpPr>
          <p:spPr bwMode="auto">
            <a:xfrm>
              <a:off x="5521040" y="3894652"/>
              <a:ext cx="126510" cy="166846"/>
            </a:xfrm>
            <a:custGeom>
              <a:avLst/>
              <a:gdLst>
                <a:gd name="T0" fmla="*/ 3 w 61"/>
                <a:gd name="T1" fmla="*/ 0 h 81"/>
                <a:gd name="T2" fmla="*/ 2 w 61"/>
                <a:gd name="T3" fmla="*/ 13 h 81"/>
                <a:gd name="T4" fmla="*/ 1 w 61"/>
                <a:gd name="T5" fmla="*/ 81 h 81"/>
                <a:gd name="T6" fmla="*/ 60 w 61"/>
                <a:gd name="T7" fmla="*/ 81 h 81"/>
                <a:gd name="T8" fmla="*/ 61 w 61"/>
                <a:gd name="T9" fmla="*/ 45 h 81"/>
                <a:gd name="T10" fmla="*/ 60 w 61"/>
                <a:gd name="T11" fmla="*/ 13 h 81"/>
                <a:gd name="T12" fmla="*/ 59 w 61"/>
                <a:gd name="T13" fmla="*/ 0 h 81"/>
                <a:gd name="T14" fmla="*/ 3 w 6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1">
                  <a:moveTo>
                    <a:pt x="3" y="0"/>
                  </a:moveTo>
                  <a:cubicBezTo>
                    <a:pt x="2" y="4"/>
                    <a:pt x="2" y="9"/>
                    <a:pt x="2" y="13"/>
                  </a:cubicBezTo>
                  <a:cubicBezTo>
                    <a:pt x="2" y="33"/>
                    <a:pt x="0" y="58"/>
                    <a:pt x="1" y="81"/>
                  </a:cubicBezTo>
                  <a:cubicBezTo>
                    <a:pt x="60" y="81"/>
                    <a:pt x="60" y="81"/>
                    <a:pt x="60" y="81"/>
                  </a:cubicBezTo>
                  <a:cubicBezTo>
                    <a:pt x="60" y="69"/>
                    <a:pt x="61" y="57"/>
                    <a:pt x="61" y="45"/>
                  </a:cubicBezTo>
                  <a:cubicBezTo>
                    <a:pt x="61" y="34"/>
                    <a:pt x="60" y="23"/>
                    <a:pt x="60" y="13"/>
                  </a:cubicBezTo>
                  <a:cubicBezTo>
                    <a:pt x="61" y="8"/>
                    <a:pt x="60" y="4"/>
                    <a:pt x="59" y="0"/>
                  </a:cubicBezTo>
                  <a:lnTo>
                    <a:pt x="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8" name="Freeform 317">
              <a:extLst>
                <a:ext uri="{FF2B5EF4-FFF2-40B4-BE49-F238E27FC236}">
                  <a16:creationId xmlns:a16="http://schemas.microsoft.com/office/drawing/2014/main" id="{53B5FBF8-FBD3-4C65-84BF-63E289880BAC}"/>
                </a:ext>
              </a:extLst>
            </p:cNvPr>
            <p:cNvSpPr>
              <a:spLocks/>
            </p:cNvSpPr>
            <p:nvPr/>
          </p:nvSpPr>
          <p:spPr bwMode="auto">
            <a:xfrm>
              <a:off x="5334025" y="3894652"/>
              <a:ext cx="99008" cy="166846"/>
            </a:xfrm>
            <a:custGeom>
              <a:avLst/>
              <a:gdLst>
                <a:gd name="T0" fmla="*/ 0 w 48"/>
                <a:gd name="T1" fmla="*/ 0 h 81"/>
                <a:gd name="T2" fmla="*/ 0 w 48"/>
                <a:gd name="T3" fmla="*/ 81 h 81"/>
                <a:gd name="T4" fmla="*/ 47 w 48"/>
                <a:gd name="T5" fmla="*/ 81 h 81"/>
                <a:gd name="T6" fmla="*/ 48 w 48"/>
                <a:gd name="T7" fmla="*/ 45 h 81"/>
                <a:gd name="T8" fmla="*/ 47 w 48"/>
                <a:gd name="T9" fmla="*/ 13 h 81"/>
                <a:gd name="T10" fmla="*/ 46 w 48"/>
                <a:gd name="T11" fmla="*/ 0 h 81"/>
                <a:gd name="T12" fmla="*/ 0 w 4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8" h="81">
                  <a:moveTo>
                    <a:pt x="0" y="0"/>
                  </a:moveTo>
                  <a:cubicBezTo>
                    <a:pt x="0" y="81"/>
                    <a:pt x="0" y="81"/>
                    <a:pt x="0" y="81"/>
                  </a:cubicBezTo>
                  <a:cubicBezTo>
                    <a:pt x="47" y="81"/>
                    <a:pt x="47" y="81"/>
                    <a:pt x="47" y="81"/>
                  </a:cubicBezTo>
                  <a:cubicBezTo>
                    <a:pt x="47" y="69"/>
                    <a:pt x="48" y="57"/>
                    <a:pt x="48" y="45"/>
                  </a:cubicBezTo>
                  <a:cubicBezTo>
                    <a:pt x="48" y="34"/>
                    <a:pt x="46" y="23"/>
                    <a:pt x="47" y="13"/>
                  </a:cubicBezTo>
                  <a:cubicBezTo>
                    <a:pt x="48" y="8"/>
                    <a:pt x="47" y="4"/>
                    <a:pt x="46"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9" name="Freeform 318">
              <a:extLst>
                <a:ext uri="{FF2B5EF4-FFF2-40B4-BE49-F238E27FC236}">
                  <a16:creationId xmlns:a16="http://schemas.microsoft.com/office/drawing/2014/main" id="{E85383CA-AE28-4644-92D6-53B5BDA04965}"/>
                </a:ext>
              </a:extLst>
            </p:cNvPr>
            <p:cNvSpPr>
              <a:spLocks/>
            </p:cNvSpPr>
            <p:nvPr/>
          </p:nvSpPr>
          <p:spPr bwMode="auto">
            <a:xfrm>
              <a:off x="5825397" y="3894652"/>
              <a:ext cx="119176" cy="166846"/>
            </a:xfrm>
            <a:custGeom>
              <a:avLst/>
              <a:gdLst>
                <a:gd name="T0" fmla="*/ 0 w 58"/>
                <a:gd name="T1" fmla="*/ 0 h 81"/>
                <a:gd name="T2" fmla="*/ 3 w 58"/>
                <a:gd name="T3" fmla="*/ 81 h 81"/>
                <a:gd name="T4" fmla="*/ 57 w 58"/>
                <a:gd name="T5" fmla="*/ 81 h 81"/>
                <a:gd name="T6" fmla="*/ 58 w 58"/>
                <a:gd name="T7" fmla="*/ 0 h 81"/>
                <a:gd name="T8" fmla="*/ 0 w 58"/>
                <a:gd name="T9" fmla="*/ 0 h 81"/>
              </a:gdLst>
              <a:ahLst/>
              <a:cxnLst>
                <a:cxn ang="0">
                  <a:pos x="T0" y="T1"/>
                </a:cxn>
                <a:cxn ang="0">
                  <a:pos x="T2" y="T3"/>
                </a:cxn>
                <a:cxn ang="0">
                  <a:pos x="T4" y="T5"/>
                </a:cxn>
                <a:cxn ang="0">
                  <a:pos x="T6" y="T7"/>
                </a:cxn>
                <a:cxn ang="0">
                  <a:pos x="T8" y="T9"/>
                </a:cxn>
              </a:cxnLst>
              <a:rect l="0" t="0" r="r" b="b"/>
              <a:pathLst>
                <a:path w="58" h="81">
                  <a:moveTo>
                    <a:pt x="0" y="0"/>
                  </a:moveTo>
                  <a:cubicBezTo>
                    <a:pt x="0" y="19"/>
                    <a:pt x="2" y="56"/>
                    <a:pt x="3" y="81"/>
                  </a:cubicBezTo>
                  <a:cubicBezTo>
                    <a:pt x="57" y="81"/>
                    <a:pt x="57" y="81"/>
                    <a:pt x="57" y="81"/>
                  </a:cubicBezTo>
                  <a:cubicBezTo>
                    <a:pt x="56" y="37"/>
                    <a:pt x="58" y="13"/>
                    <a:pt x="58"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0" name="Freeform 319">
              <a:extLst>
                <a:ext uri="{FF2B5EF4-FFF2-40B4-BE49-F238E27FC236}">
                  <a16:creationId xmlns:a16="http://schemas.microsoft.com/office/drawing/2014/main" id="{8506B285-8187-4C76-8D55-59216B223521}"/>
                </a:ext>
              </a:extLst>
            </p:cNvPr>
            <p:cNvSpPr>
              <a:spLocks/>
            </p:cNvSpPr>
            <p:nvPr/>
          </p:nvSpPr>
          <p:spPr bwMode="auto">
            <a:xfrm>
              <a:off x="5618215" y="3894652"/>
              <a:ext cx="119176" cy="166846"/>
            </a:xfrm>
            <a:custGeom>
              <a:avLst/>
              <a:gdLst>
                <a:gd name="T0" fmla="*/ 1 w 58"/>
                <a:gd name="T1" fmla="*/ 0 h 81"/>
                <a:gd name="T2" fmla="*/ 3 w 58"/>
                <a:gd name="T3" fmla="*/ 81 h 81"/>
                <a:gd name="T4" fmla="*/ 57 w 58"/>
                <a:gd name="T5" fmla="*/ 81 h 81"/>
                <a:gd name="T6" fmla="*/ 58 w 58"/>
                <a:gd name="T7" fmla="*/ 0 h 81"/>
                <a:gd name="T8" fmla="*/ 1 w 58"/>
                <a:gd name="T9" fmla="*/ 0 h 81"/>
              </a:gdLst>
              <a:ahLst/>
              <a:cxnLst>
                <a:cxn ang="0">
                  <a:pos x="T0" y="T1"/>
                </a:cxn>
                <a:cxn ang="0">
                  <a:pos x="T2" y="T3"/>
                </a:cxn>
                <a:cxn ang="0">
                  <a:pos x="T4" y="T5"/>
                </a:cxn>
                <a:cxn ang="0">
                  <a:pos x="T6" y="T7"/>
                </a:cxn>
                <a:cxn ang="0">
                  <a:pos x="T8" y="T9"/>
                </a:cxn>
              </a:cxnLst>
              <a:rect l="0" t="0" r="r" b="b"/>
              <a:pathLst>
                <a:path w="58" h="81">
                  <a:moveTo>
                    <a:pt x="1" y="0"/>
                  </a:moveTo>
                  <a:cubicBezTo>
                    <a:pt x="0" y="19"/>
                    <a:pt x="2" y="56"/>
                    <a:pt x="3" y="81"/>
                  </a:cubicBezTo>
                  <a:cubicBezTo>
                    <a:pt x="57" y="81"/>
                    <a:pt x="57" y="81"/>
                    <a:pt x="57" y="81"/>
                  </a:cubicBezTo>
                  <a:cubicBezTo>
                    <a:pt x="56" y="37"/>
                    <a:pt x="58" y="13"/>
                    <a:pt x="58"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1" name="Freeform 320">
              <a:extLst>
                <a:ext uri="{FF2B5EF4-FFF2-40B4-BE49-F238E27FC236}">
                  <a16:creationId xmlns:a16="http://schemas.microsoft.com/office/drawing/2014/main" id="{BA0BBF80-C01B-4EBE-A81B-1199FD0F6DC1}"/>
                </a:ext>
              </a:extLst>
            </p:cNvPr>
            <p:cNvSpPr>
              <a:spLocks/>
            </p:cNvSpPr>
            <p:nvPr/>
          </p:nvSpPr>
          <p:spPr bwMode="auto">
            <a:xfrm>
              <a:off x="3918582" y="3894652"/>
              <a:ext cx="104509" cy="166846"/>
            </a:xfrm>
            <a:custGeom>
              <a:avLst/>
              <a:gdLst>
                <a:gd name="T0" fmla="*/ 3 w 51"/>
                <a:gd name="T1" fmla="*/ 0 h 81"/>
                <a:gd name="T2" fmla="*/ 3 w 51"/>
                <a:gd name="T3" fmla="*/ 0 h 81"/>
                <a:gd name="T4" fmla="*/ 2 w 51"/>
                <a:gd name="T5" fmla="*/ 81 h 81"/>
                <a:gd name="T6" fmla="*/ 51 w 51"/>
                <a:gd name="T7" fmla="*/ 81 h 81"/>
                <a:gd name="T8" fmla="*/ 51 w 51"/>
                <a:gd name="T9" fmla="*/ 0 h 81"/>
                <a:gd name="T10" fmla="*/ 3 w 51"/>
                <a:gd name="T11" fmla="*/ 0 h 81"/>
              </a:gdLst>
              <a:ahLst/>
              <a:cxnLst>
                <a:cxn ang="0">
                  <a:pos x="T0" y="T1"/>
                </a:cxn>
                <a:cxn ang="0">
                  <a:pos x="T2" y="T3"/>
                </a:cxn>
                <a:cxn ang="0">
                  <a:pos x="T4" y="T5"/>
                </a:cxn>
                <a:cxn ang="0">
                  <a:pos x="T6" y="T7"/>
                </a:cxn>
                <a:cxn ang="0">
                  <a:pos x="T8" y="T9"/>
                </a:cxn>
                <a:cxn ang="0">
                  <a:pos x="T10" y="T11"/>
                </a:cxn>
              </a:cxnLst>
              <a:rect l="0" t="0" r="r" b="b"/>
              <a:pathLst>
                <a:path w="51" h="81">
                  <a:moveTo>
                    <a:pt x="3" y="0"/>
                  </a:moveTo>
                  <a:cubicBezTo>
                    <a:pt x="3" y="0"/>
                    <a:pt x="3" y="0"/>
                    <a:pt x="3" y="0"/>
                  </a:cubicBezTo>
                  <a:cubicBezTo>
                    <a:pt x="3" y="24"/>
                    <a:pt x="0" y="55"/>
                    <a:pt x="2" y="81"/>
                  </a:cubicBezTo>
                  <a:cubicBezTo>
                    <a:pt x="51" y="81"/>
                    <a:pt x="51" y="81"/>
                    <a:pt x="51" y="81"/>
                  </a:cubicBezTo>
                  <a:cubicBezTo>
                    <a:pt x="51" y="0"/>
                    <a:pt x="51" y="0"/>
                    <a:pt x="51"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2" name="Freeform 321">
              <a:extLst>
                <a:ext uri="{FF2B5EF4-FFF2-40B4-BE49-F238E27FC236}">
                  <a16:creationId xmlns:a16="http://schemas.microsoft.com/office/drawing/2014/main" id="{D9EA4146-8BAE-4383-8027-329E7DDE54B8}"/>
                </a:ext>
              </a:extLst>
            </p:cNvPr>
            <p:cNvSpPr>
              <a:spLocks/>
            </p:cNvSpPr>
            <p:nvPr/>
          </p:nvSpPr>
          <p:spPr bwMode="auto">
            <a:xfrm>
              <a:off x="3814075" y="3894652"/>
              <a:ext cx="128343" cy="166846"/>
            </a:xfrm>
            <a:custGeom>
              <a:avLst/>
              <a:gdLst>
                <a:gd name="T0" fmla="*/ 3 w 63"/>
                <a:gd name="T1" fmla="*/ 0 h 81"/>
                <a:gd name="T2" fmla="*/ 3 w 63"/>
                <a:gd name="T3" fmla="*/ 2 h 81"/>
                <a:gd name="T4" fmla="*/ 1 w 63"/>
                <a:gd name="T5" fmla="*/ 81 h 81"/>
                <a:gd name="T6" fmla="*/ 61 w 63"/>
                <a:gd name="T7" fmla="*/ 81 h 81"/>
                <a:gd name="T8" fmla="*/ 63 w 63"/>
                <a:gd name="T9" fmla="*/ 36 h 81"/>
                <a:gd name="T10" fmla="*/ 62 w 63"/>
                <a:gd name="T11" fmla="*/ 2 h 81"/>
                <a:gd name="T12" fmla="*/ 62 w 63"/>
                <a:gd name="T13" fmla="*/ 0 h 81"/>
                <a:gd name="T14" fmla="*/ 3 w 63"/>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1">
                  <a:moveTo>
                    <a:pt x="3" y="0"/>
                  </a:moveTo>
                  <a:cubicBezTo>
                    <a:pt x="3" y="2"/>
                    <a:pt x="3" y="2"/>
                    <a:pt x="3" y="2"/>
                  </a:cubicBezTo>
                  <a:cubicBezTo>
                    <a:pt x="2" y="25"/>
                    <a:pt x="0" y="55"/>
                    <a:pt x="1" y="81"/>
                  </a:cubicBezTo>
                  <a:cubicBezTo>
                    <a:pt x="61" y="81"/>
                    <a:pt x="61" y="81"/>
                    <a:pt x="61" y="81"/>
                  </a:cubicBezTo>
                  <a:cubicBezTo>
                    <a:pt x="62" y="66"/>
                    <a:pt x="63" y="51"/>
                    <a:pt x="63" y="36"/>
                  </a:cubicBezTo>
                  <a:cubicBezTo>
                    <a:pt x="63" y="25"/>
                    <a:pt x="61" y="13"/>
                    <a:pt x="62" y="2"/>
                  </a:cubicBezTo>
                  <a:cubicBezTo>
                    <a:pt x="62" y="1"/>
                    <a:pt x="62" y="1"/>
                    <a:pt x="62" y="0"/>
                  </a:cubicBezTo>
                  <a:lnTo>
                    <a:pt x="3"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3" name="Freeform 322">
              <a:extLst>
                <a:ext uri="{FF2B5EF4-FFF2-40B4-BE49-F238E27FC236}">
                  <a16:creationId xmlns:a16="http://schemas.microsoft.com/office/drawing/2014/main" id="{A8CA86DB-E8C8-4DDC-A708-11B98AA83EFE}"/>
                </a:ext>
              </a:extLst>
            </p:cNvPr>
            <p:cNvSpPr>
              <a:spLocks/>
            </p:cNvSpPr>
            <p:nvPr/>
          </p:nvSpPr>
          <p:spPr bwMode="auto">
            <a:xfrm>
              <a:off x="3597725" y="3894652"/>
              <a:ext cx="128343" cy="166846"/>
            </a:xfrm>
            <a:custGeom>
              <a:avLst/>
              <a:gdLst>
                <a:gd name="T0" fmla="*/ 3 w 63"/>
                <a:gd name="T1" fmla="*/ 0 h 81"/>
                <a:gd name="T2" fmla="*/ 2 w 63"/>
                <a:gd name="T3" fmla="*/ 81 h 81"/>
                <a:gd name="T4" fmla="*/ 61 w 63"/>
                <a:gd name="T5" fmla="*/ 81 h 81"/>
                <a:gd name="T6" fmla="*/ 63 w 63"/>
                <a:gd name="T7" fmla="*/ 33 h 81"/>
                <a:gd name="T8" fmla="*/ 62 w 63"/>
                <a:gd name="T9" fmla="*/ 0 h 81"/>
                <a:gd name="T10" fmla="*/ 3 w 63"/>
                <a:gd name="T11" fmla="*/ 0 h 81"/>
              </a:gdLst>
              <a:ahLst/>
              <a:cxnLst>
                <a:cxn ang="0">
                  <a:pos x="T0" y="T1"/>
                </a:cxn>
                <a:cxn ang="0">
                  <a:pos x="T2" y="T3"/>
                </a:cxn>
                <a:cxn ang="0">
                  <a:pos x="T4" y="T5"/>
                </a:cxn>
                <a:cxn ang="0">
                  <a:pos x="T6" y="T7"/>
                </a:cxn>
                <a:cxn ang="0">
                  <a:pos x="T8" y="T9"/>
                </a:cxn>
                <a:cxn ang="0">
                  <a:pos x="T10" y="T11"/>
                </a:cxn>
              </a:cxnLst>
              <a:rect l="0" t="0" r="r" b="b"/>
              <a:pathLst>
                <a:path w="63" h="81">
                  <a:moveTo>
                    <a:pt x="3" y="0"/>
                  </a:moveTo>
                  <a:cubicBezTo>
                    <a:pt x="2" y="24"/>
                    <a:pt x="0" y="55"/>
                    <a:pt x="2" y="81"/>
                  </a:cubicBezTo>
                  <a:cubicBezTo>
                    <a:pt x="61" y="81"/>
                    <a:pt x="61" y="81"/>
                    <a:pt x="61" y="81"/>
                  </a:cubicBezTo>
                  <a:cubicBezTo>
                    <a:pt x="63" y="65"/>
                    <a:pt x="63" y="49"/>
                    <a:pt x="63" y="33"/>
                  </a:cubicBezTo>
                  <a:cubicBezTo>
                    <a:pt x="63" y="22"/>
                    <a:pt x="62" y="11"/>
                    <a:pt x="62" y="0"/>
                  </a:cubicBezTo>
                  <a:lnTo>
                    <a:pt x="3"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4" name="Freeform 323">
              <a:extLst>
                <a:ext uri="{FF2B5EF4-FFF2-40B4-BE49-F238E27FC236}">
                  <a16:creationId xmlns:a16="http://schemas.microsoft.com/office/drawing/2014/main" id="{33D745AD-0260-4710-A570-64285B1E9B2B}"/>
                </a:ext>
              </a:extLst>
            </p:cNvPr>
            <p:cNvSpPr>
              <a:spLocks/>
            </p:cNvSpPr>
            <p:nvPr/>
          </p:nvSpPr>
          <p:spPr bwMode="auto">
            <a:xfrm>
              <a:off x="3377708" y="3894652"/>
              <a:ext cx="130177" cy="166846"/>
            </a:xfrm>
            <a:custGeom>
              <a:avLst/>
              <a:gdLst>
                <a:gd name="T0" fmla="*/ 3 w 63"/>
                <a:gd name="T1" fmla="*/ 0 h 81"/>
                <a:gd name="T2" fmla="*/ 1 w 63"/>
                <a:gd name="T3" fmla="*/ 81 h 81"/>
                <a:gd name="T4" fmla="*/ 61 w 63"/>
                <a:gd name="T5" fmla="*/ 81 h 81"/>
                <a:gd name="T6" fmla="*/ 63 w 63"/>
                <a:gd name="T7" fmla="*/ 33 h 81"/>
                <a:gd name="T8" fmla="*/ 62 w 63"/>
                <a:gd name="T9" fmla="*/ 0 h 81"/>
                <a:gd name="T10" fmla="*/ 3 w 63"/>
                <a:gd name="T11" fmla="*/ 0 h 81"/>
              </a:gdLst>
              <a:ahLst/>
              <a:cxnLst>
                <a:cxn ang="0">
                  <a:pos x="T0" y="T1"/>
                </a:cxn>
                <a:cxn ang="0">
                  <a:pos x="T2" y="T3"/>
                </a:cxn>
                <a:cxn ang="0">
                  <a:pos x="T4" y="T5"/>
                </a:cxn>
                <a:cxn ang="0">
                  <a:pos x="T6" y="T7"/>
                </a:cxn>
                <a:cxn ang="0">
                  <a:pos x="T8" y="T9"/>
                </a:cxn>
                <a:cxn ang="0">
                  <a:pos x="T10" y="T11"/>
                </a:cxn>
              </a:cxnLst>
              <a:rect l="0" t="0" r="r" b="b"/>
              <a:pathLst>
                <a:path w="63" h="81">
                  <a:moveTo>
                    <a:pt x="3" y="0"/>
                  </a:moveTo>
                  <a:cubicBezTo>
                    <a:pt x="2" y="24"/>
                    <a:pt x="0" y="55"/>
                    <a:pt x="1" y="81"/>
                  </a:cubicBezTo>
                  <a:cubicBezTo>
                    <a:pt x="61" y="81"/>
                    <a:pt x="61" y="81"/>
                    <a:pt x="61" y="81"/>
                  </a:cubicBezTo>
                  <a:cubicBezTo>
                    <a:pt x="62" y="65"/>
                    <a:pt x="63" y="49"/>
                    <a:pt x="63" y="33"/>
                  </a:cubicBezTo>
                  <a:cubicBezTo>
                    <a:pt x="63" y="22"/>
                    <a:pt x="61" y="11"/>
                    <a:pt x="62" y="0"/>
                  </a:cubicBezTo>
                  <a:lnTo>
                    <a:pt x="3"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5" name="Freeform 324">
              <a:extLst>
                <a:ext uri="{FF2B5EF4-FFF2-40B4-BE49-F238E27FC236}">
                  <a16:creationId xmlns:a16="http://schemas.microsoft.com/office/drawing/2014/main" id="{3F9BB563-3D8C-4064-A593-C63B23AD4946}"/>
                </a:ext>
              </a:extLst>
            </p:cNvPr>
            <p:cNvSpPr>
              <a:spLocks/>
            </p:cNvSpPr>
            <p:nvPr/>
          </p:nvSpPr>
          <p:spPr bwMode="auto">
            <a:xfrm>
              <a:off x="3711400" y="3894652"/>
              <a:ext cx="121009" cy="166846"/>
            </a:xfrm>
            <a:custGeom>
              <a:avLst/>
              <a:gdLst>
                <a:gd name="T0" fmla="*/ 0 w 59"/>
                <a:gd name="T1" fmla="*/ 0 h 81"/>
                <a:gd name="T2" fmla="*/ 3 w 59"/>
                <a:gd name="T3" fmla="*/ 81 h 81"/>
                <a:gd name="T4" fmla="*/ 58 w 59"/>
                <a:gd name="T5" fmla="*/ 81 h 81"/>
                <a:gd name="T6" fmla="*/ 59 w 59"/>
                <a:gd name="T7" fmla="*/ 0 h 81"/>
                <a:gd name="T8" fmla="*/ 0 w 59"/>
                <a:gd name="T9" fmla="*/ 0 h 81"/>
              </a:gdLst>
              <a:ahLst/>
              <a:cxnLst>
                <a:cxn ang="0">
                  <a:pos x="T0" y="T1"/>
                </a:cxn>
                <a:cxn ang="0">
                  <a:pos x="T2" y="T3"/>
                </a:cxn>
                <a:cxn ang="0">
                  <a:pos x="T4" y="T5"/>
                </a:cxn>
                <a:cxn ang="0">
                  <a:pos x="T6" y="T7"/>
                </a:cxn>
                <a:cxn ang="0">
                  <a:pos x="T8" y="T9"/>
                </a:cxn>
              </a:cxnLst>
              <a:rect l="0" t="0" r="r" b="b"/>
              <a:pathLst>
                <a:path w="59" h="81">
                  <a:moveTo>
                    <a:pt x="0" y="0"/>
                  </a:moveTo>
                  <a:cubicBezTo>
                    <a:pt x="0" y="24"/>
                    <a:pt x="2" y="60"/>
                    <a:pt x="3" y="81"/>
                  </a:cubicBezTo>
                  <a:cubicBezTo>
                    <a:pt x="58" y="81"/>
                    <a:pt x="58" y="81"/>
                    <a:pt x="58" y="81"/>
                  </a:cubicBezTo>
                  <a:cubicBezTo>
                    <a:pt x="57" y="42"/>
                    <a:pt x="58" y="17"/>
                    <a:pt x="59"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6" name="Freeform 325">
              <a:extLst>
                <a:ext uri="{FF2B5EF4-FFF2-40B4-BE49-F238E27FC236}">
                  <a16:creationId xmlns:a16="http://schemas.microsoft.com/office/drawing/2014/main" id="{40BEBC4E-6187-4607-A53E-9EE91230B1DE}"/>
                </a:ext>
              </a:extLst>
            </p:cNvPr>
            <p:cNvSpPr>
              <a:spLocks/>
            </p:cNvSpPr>
            <p:nvPr/>
          </p:nvSpPr>
          <p:spPr bwMode="auto">
            <a:xfrm>
              <a:off x="3489549" y="3894652"/>
              <a:ext cx="121009" cy="166846"/>
            </a:xfrm>
            <a:custGeom>
              <a:avLst/>
              <a:gdLst>
                <a:gd name="T0" fmla="*/ 0 w 59"/>
                <a:gd name="T1" fmla="*/ 0 h 81"/>
                <a:gd name="T2" fmla="*/ 3 w 59"/>
                <a:gd name="T3" fmla="*/ 81 h 81"/>
                <a:gd name="T4" fmla="*/ 58 w 59"/>
                <a:gd name="T5" fmla="*/ 81 h 81"/>
                <a:gd name="T6" fmla="*/ 59 w 59"/>
                <a:gd name="T7" fmla="*/ 0 h 81"/>
                <a:gd name="T8" fmla="*/ 0 w 59"/>
                <a:gd name="T9" fmla="*/ 0 h 81"/>
              </a:gdLst>
              <a:ahLst/>
              <a:cxnLst>
                <a:cxn ang="0">
                  <a:pos x="T0" y="T1"/>
                </a:cxn>
                <a:cxn ang="0">
                  <a:pos x="T2" y="T3"/>
                </a:cxn>
                <a:cxn ang="0">
                  <a:pos x="T4" y="T5"/>
                </a:cxn>
                <a:cxn ang="0">
                  <a:pos x="T6" y="T7"/>
                </a:cxn>
                <a:cxn ang="0">
                  <a:pos x="T8" y="T9"/>
                </a:cxn>
              </a:cxnLst>
              <a:rect l="0" t="0" r="r" b="b"/>
              <a:pathLst>
                <a:path w="59" h="81">
                  <a:moveTo>
                    <a:pt x="0" y="0"/>
                  </a:moveTo>
                  <a:cubicBezTo>
                    <a:pt x="1" y="25"/>
                    <a:pt x="3" y="61"/>
                    <a:pt x="3" y="81"/>
                  </a:cubicBezTo>
                  <a:cubicBezTo>
                    <a:pt x="58" y="81"/>
                    <a:pt x="58" y="81"/>
                    <a:pt x="58" y="81"/>
                  </a:cubicBezTo>
                  <a:cubicBezTo>
                    <a:pt x="57" y="42"/>
                    <a:pt x="58" y="17"/>
                    <a:pt x="59"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7" name="Freeform 326">
              <a:extLst>
                <a:ext uri="{FF2B5EF4-FFF2-40B4-BE49-F238E27FC236}">
                  <a16:creationId xmlns:a16="http://schemas.microsoft.com/office/drawing/2014/main" id="{84C0A72D-494A-4A9A-A922-4C77AFF97935}"/>
                </a:ext>
              </a:extLst>
            </p:cNvPr>
            <p:cNvSpPr>
              <a:spLocks/>
            </p:cNvSpPr>
            <p:nvPr/>
          </p:nvSpPr>
          <p:spPr bwMode="auto">
            <a:xfrm>
              <a:off x="3344705" y="3894652"/>
              <a:ext cx="49504" cy="166846"/>
            </a:xfrm>
            <a:custGeom>
              <a:avLst/>
              <a:gdLst>
                <a:gd name="T0" fmla="*/ 23 w 24"/>
                <a:gd name="T1" fmla="*/ 81 h 81"/>
                <a:gd name="T2" fmla="*/ 24 w 24"/>
                <a:gd name="T3" fmla="*/ 0 h 81"/>
                <a:gd name="T4" fmla="*/ 0 w 24"/>
                <a:gd name="T5" fmla="*/ 0 h 81"/>
                <a:gd name="T6" fmla="*/ 0 w 24"/>
                <a:gd name="T7" fmla="*/ 81 h 81"/>
                <a:gd name="T8" fmla="*/ 23 w 24"/>
                <a:gd name="T9" fmla="*/ 81 h 81"/>
              </a:gdLst>
              <a:ahLst/>
              <a:cxnLst>
                <a:cxn ang="0">
                  <a:pos x="T0" y="T1"/>
                </a:cxn>
                <a:cxn ang="0">
                  <a:pos x="T2" y="T3"/>
                </a:cxn>
                <a:cxn ang="0">
                  <a:pos x="T4" y="T5"/>
                </a:cxn>
                <a:cxn ang="0">
                  <a:pos x="T6" y="T7"/>
                </a:cxn>
                <a:cxn ang="0">
                  <a:pos x="T8" y="T9"/>
                </a:cxn>
              </a:cxnLst>
              <a:rect l="0" t="0" r="r" b="b"/>
              <a:pathLst>
                <a:path w="24" h="81">
                  <a:moveTo>
                    <a:pt x="23" y="81"/>
                  </a:moveTo>
                  <a:cubicBezTo>
                    <a:pt x="22" y="41"/>
                    <a:pt x="23" y="16"/>
                    <a:pt x="24" y="0"/>
                  </a:cubicBezTo>
                  <a:cubicBezTo>
                    <a:pt x="0" y="0"/>
                    <a:pt x="0" y="0"/>
                    <a:pt x="0" y="0"/>
                  </a:cubicBezTo>
                  <a:cubicBezTo>
                    <a:pt x="0" y="81"/>
                    <a:pt x="0" y="81"/>
                    <a:pt x="0" y="81"/>
                  </a:cubicBezTo>
                  <a:lnTo>
                    <a:pt x="23"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8" name="Freeform 327">
              <a:extLst>
                <a:ext uri="{FF2B5EF4-FFF2-40B4-BE49-F238E27FC236}">
                  <a16:creationId xmlns:a16="http://schemas.microsoft.com/office/drawing/2014/main" id="{FE719CFE-9330-4B8F-BE9E-2DDDC5BF30F6}"/>
                </a:ext>
              </a:extLst>
            </p:cNvPr>
            <p:cNvSpPr>
              <a:spLocks/>
            </p:cNvSpPr>
            <p:nvPr/>
          </p:nvSpPr>
          <p:spPr bwMode="auto">
            <a:xfrm>
              <a:off x="4100097" y="3894652"/>
              <a:ext cx="121009" cy="166846"/>
            </a:xfrm>
            <a:custGeom>
              <a:avLst/>
              <a:gdLst>
                <a:gd name="T0" fmla="*/ 0 w 59"/>
                <a:gd name="T1" fmla="*/ 0 h 81"/>
                <a:gd name="T2" fmla="*/ 3 w 59"/>
                <a:gd name="T3" fmla="*/ 81 h 81"/>
                <a:gd name="T4" fmla="*/ 58 w 59"/>
                <a:gd name="T5" fmla="*/ 81 h 81"/>
                <a:gd name="T6" fmla="*/ 59 w 59"/>
                <a:gd name="T7" fmla="*/ 0 h 81"/>
                <a:gd name="T8" fmla="*/ 0 w 59"/>
                <a:gd name="T9" fmla="*/ 0 h 81"/>
              </a:gdLst>
              <a:ahLst/>
              <a:cxnLst>
                <a:cxn ang="0">
                  <a:pos x="T0" y="T1"/>
                </a:cxn>
                <a:cxn ang="0">
                  <a:pos x="T2" y="T3"/>
                </a:cxn>
                <a:cxn ang="0">
                  <a:pos x="T4" y="T5"/>
                </a:cxn>
                <a:cxn ang="0">
                  <a:pos x="T6" y="T7"/>
                </a:cxn>
                <a:cxn ang="0">
                  <a:pos x="T8" y="T9"/>
                </a:cxn>
              </a:cxnLst>
              <a:rect l="0" t="0" r="r" b="b"/>
              <a:pathLst>
                <a:path w="59" h="81">
                  <a:moveTo>
                    <a:pt x="0" y="0"/>
                  </a:moveTo>
                  <a:cubicBezTo>
                    <a:pt x="0" y="21"/>
                    <a:pt x="2" y="58"/>
                    <a:pt x="3" y="81"/>
                  </a:cubicBezTo>
                  <a:cubicBezTo>
                    <a:pt x="58" y="81"/>
                    <a:pt x="58" y="81"/>
                    <a:pt x="58" y="81"/>
                  </a:cubicBezTo>
                  <a:cubicBezTo>
                    <a:pt x="57" y="39"/>
                    <a:pt x="58" y="15"/>
                    <a:pt x="59" y="0"/>
                  </a:cubicBezTo>
                  <a:lnTo>
                    <a:pt x="0"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9" name="Freeform 328">
              <a:extLst>
                <a:ext uri="{FF2B5EF4-FFF2-40B4-BE49-F238E27FC236}">
                  <a16:creationId xmlns:a16="http://schemas.microsoft.com/office/drawing/2014/main" id="{DFCFE49F-E772-4FA0-82AE-9A216B8760B1}"/>
                </a:ext>
              </a:extLst>
            </p:cNvPr>
            <p:cNvSpPr>
              <a:spLocks/>
            </p:cNvSpPr>
            <p:nvPr/>
          </p:nvSpPr>
          <p:spPr bwMode="auto">
            <a:xfrm>
              <a:off x="4620804" y="3894652"/>
              <a:ext cx="56838" cy="166846"/>
            </a:xfrm>
            <a:custGeom>
              <a:avLst/>
              <a:gdLst>
                <a:gd name="T0" fmla="*/ 3 w 28"/>
                <a:gd name="T1" fmla="*/ 0 h 81"/>
                <a:gd name="T2" fmla="*/ 3 w 28"/>
                <a:gd name="T3" fmla="*/ 4 h 81"/>
                <a:gd name="T4" fmla="*/ 1 w 28"/>
                <a:gd name="T5" fmla="*/ 81 h 81"/>
                <a:gd name="T6" fmla="*/ 28 w 28"/>
                <a:gd name="T7" fmla="*/ 81 h 81"/>
                <a:gd name="T8" fmla="*/ 28 w 28"/>
                <a:gd name="T9" fmla="*/ 0 h 81"/>
                <a:gd name="T10" fmla="*/ 3 w 28"/>
                <a:gd name="T11" fmla="*/ 0 h 81"/>
              </a:gdLst>
              <a:ahLst/>
              <a:cxnLst>
                <a:cxn ang="0">
                  <a:pos x="T0" y="T1"/>
                </a:cxn>
                <a:cxn ang="0">
                  <a:pos x="T2" y="T3"/>
                </a:cxn>
                <a:cxn ang="0">
                  <a:pos x="T4" y="T5"/>
                </a:cxn>
                <a:cxn ang="0">
                  <a:pos x="T6" y="T7"/>
                </a:cxn>
                <a:cxn ang="0">
                  <a:pos x="T8" y="T9"/>
                </a:cxn>
                <a:cxn ang="0">
                  <a:pos x="T10" y="T11"/>
                </a:cxn>
              </a:cxnLst>
              <a:rect l="0" t="0" r="r" b="b"/>
              <a:pathLst>
                <a:path w="28" h="81">
                  <a:moveTo>
                    <a:pt x="3" y="0"/>
                  </a:moveTo>
                  <a:cubicBezTo>
                    <a:pt x="3" y="2"/>
                    <a:pt x="3" y="3"/>
                    <a:pt x="3" y="4"/>
                  </a:cubicBezTo>
                  <a:cubicBezTo>
                    <a:pt x="2" y="27"/>
                    <a:pt x="0" y="56"/>
                    <a:pt x="1" y="81"/>
                  </a:cubicBezTo>
                  <a:cubicBezTo>
                    <a:pt x="28" y="81"/>
                    <a:pt x="28" y="81"/>
                    <a:pt x="28" y="81"/>
                  </a:cubicBezTo>
                  <a:cubicBezTo>
                    <a:pt x="28" y="0"/>
                    <a:pt x="28" y="0"/>
                    <a:pt x="28" y="0"/>
                  </a:cubicBezTo>
                  <a:lnTo>
                    <a:pt x="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0" name="Freeform 329">
              <a:extLst>
                <a:ext uri="{FF2B5EF4-FFF2-40B4-BE49-F238E27FC236}">
                  <a16:creationId xmlns:a16="http://schemas.microsoft.com/office/drawing/2014/main" id="{731311B7-81CB-432B-8DAE-ED191FA3FA4B}"/>
                </a:ext>
              </a:extLst>
            </p:cNvPr>
            <p:cNvSpPr>
              <a:spLocks/>
            </p:cNvSpPr>
            <p:nvPr/>
          </p:nvSpPr>
          <p:spPr bwMode="auto">
            <a:xfrm>
              <a:off x="4409954" y="3894652"/>
              <a:ext cx="128343" cy="166846"/>
            </a:xfrm>
            <a:custGeom>
              <a:avLst/>
              <a:gdLst>
                <a:gd name="T0" fmla="*/ 2 w 62"/>
                <a:gd name="T1" fmla="*/ 0 h 81"/>
                <a:gd name="T2" fmla="*/ 2 w 62"/>
                <a:gd name="T3" fmla="*/ 8 h 81"/>
                <a:gd name="T4" fmla="*/ 1 w 62"/>
                <a:gd name="T5" fmla="*/ 81 h 81"/>
                <a:gd name="T6" fmla="*/ 60 w 62"/>
                <a:gd name="T7" fmla="*/ 81 h 81"/>
                <a:gd name="T8" fmla="*/ 62 w 62"/>
                <a:gd name="T9" fmla="*/ 40 h 81"/>
                <a:gd name="T10" fmla="*/ 61 w 62"/>
                <a:gd name="T11" fmla="*/ 8 h 81"/>
                <a:gd name="T12" fmla="*/ 61 w 62"/>
                <a:gd name="T13" fmla="*/ 0 h 81"/>
                <a:gd name="T14" fmla="*/ 2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2" y="0"/>
                  </a:moveTo>
                  <a:cubicBezTo>
                    <a:pt x="2" y="3"/>
                    <a:pt x="2" y="5"/>
                    <a:pt x="2" y="8"/>
                  </a:cubicBezTo>
                  <a:cubicBezTo>
                    <a:pt x="2" y="29"/>
                    <a:pt x="0" y="57"/>
                    <a:pt x="1" y="81"/>
                  </a:cubicBezTo>
                  <a:cubicBezTo>
                    <a:pt x="60" y="81"/>
                    <a:pt x="60" y="81"/>
                    <a:pt x="60" y="81"/>
                  </a:cubicBezTo>
                  <a:cubicBezTo>
                    <a:pt x="61" y="67"/>
                    <a:pt x="62" y="53"/>
                    <a:pt x="62" y="40"/>
                  </a:cubicBezTo>
                  <a:cubicBezTo>
                    <a:pt x="62" y="29"/>
                    <a:pt x="60" y="18"/>
                    <a:pt x="61" y="8"/>
                  </a:cubicBezTo>
                  <a:cubicBezTo>
                    <a:pt x="61" y="5"/>
                    <a:pt x="61" y="3"/>
                    <a:pt x="61" y="0"/>
                  </a:cubicBezTo>
                  <a:lnTo>
                    <a:pt x="2"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1" name="Freeform 330">
              <a:extLst>
                <a:ext uri="{FF2B5EF4-FFF2-40B4-BE49-F238E27FC236}">
                  <a16:creationId xmlns:a16="http://schemas.microsoft.com/office/drawing/2014/main" id="{A7E9C333-8E06-4F8E-B96F-B7DEF3D00457}"/>
                </a:ext>
              </a:extLst>
            </p:cNvPr>
            <p:cNvSpPr>
              <a:spLocks/>
            </p:cNvSpPr>
            <p:nvPr/>
          </p:nvSpPr>
          <p:spPr bwMode="auto">
            <a:xfrm>
              <a:off x="4208271" y="3894652"/>
              <a:ext cx="126510" cy="166846"/>
            </a:xfrm>
            <a:custGeom>
              <a:avLst/>
              <a:gdLst>
                <a:gd name="T0" fmla="*/ 3 w 62"/>
                <a:gd name="T1" fmla="*/ 0 h 81"/>
                <a:gd name="T2" fmla="*/ 3 w 62"/>
                <a:gd name="T3" fmla="*/ 9 h 81"/>
                <a:gd name="T4" fmla="*/ 2 w 62"/>
                <a:gd name="T5" fmla="*/ 81 h 81"/>
                <a:gd name="T6" fmla="*/ 61 w 62"/>
                <a:gd name="T7" fmla="*/ 81 h 81"/>
                <a:gd name="T8" fmla="*/ 62 w 62"/>
                <a:gd name="T9" fmla="*/ 41 h 81"/>
                <a:gd name="T10" fmla="*/ 62 w 62"/>
                <a:gd name="T11" fmla="*/ 9 h 81"/>
                <a:gd name="T12" fmla="*/ 61 w 62"/>
                <a:gd name="T13" fmla="*/ 0 h 81"/>
                <a:gd name="T14" fmla="*/ 3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3" y="0"/>
                  </a:moveTo>
                  <a:cubicBezTo>
                    <a:pt x="3" y="3"/>
                    <a:pt x="3" y="6"/>
                    <a:pt x="3" y="9"/>
                  </a:cubicBezTo>
                  <a:cubicBezTo>
                    <a:pt x="2" y="30"/>
                    <a:pt x="0" y="57"/>
                    <a:pt x="2" y="81"/>
                  </a:cubicBezTo>
                  <a:cubicBezTo>
                    <a:pt x="61" y="81"/>
                    <a:pt x="61" y="81"/>
                    <a:pt x="61" y="81"/>
                  </a:cubicBezTo>
                  <a:cubicBezTo>
                    <a:pt x="62" y="68"/>
                    <a:pt x="62" y="54"/>
                    <a:pt x="62" y="41"/>
                  </a:cubicBezTo>
                  <a:cubicBezTo>
                    <a:pt x="62" y="30"/>
                    <a:pt x="61" y="19"/>
                    <a:pt x="62" y="9"/>
                  </a:cubicBezTo>
                  <a:cubicBezTo>
                    <a:pt x="62" y="6"/>
                    <a:pt x="62" y="3"/>
                    <a:pt x="61" y="0"/>
                  </a:cubicBezTo>
                  <a:lnTo>
                    <a:pt x="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2" name="Freeform 331">
              <a:extLst>
                <a:ext uri="{FF2B5EF4-FFF2-40B4-BE49-F238E27FC236}">
                  <a16:creationId xmlns:a16="http://schemas.microsoft.com/office/drawing/2014/main" id="{9234C6C6-B5ED-4FFE-A10C-005426A00F63}"/>
                </a:ext>
              </a:extLst>
            </p:cNvPr>
            <p:cNvSpPr>
              <a:spLocks/>
            </p:cNvSpPr>
            <p:nvPr/>
          </p:nvSpPr>
          <p:spPr bwMode="auto">
            <a:xfrm>
              <a:off x="4021257" y="3894652"/>
              <a:ext cx="97175" cy="166846"/>
            </a:xfrm>
            <a:custGeom>
              <a:avLst/>
              <a:gdLst>
                <a:gd name="T0" fmla="*/ 0 w 48"/>
                <a:gd name="T1" fmla="*/ 0 h 81"/>
                <a:gd name="T2" fmla="*/ 0 w 48"/>
                <a:gd name="T3" fmla="*/ 81 h 81"/>
                <a:gd name="T4" fmla="*/ 47 w 48"/>
                <a:gd name="T5" fmla="*/ 81 h 81"/>
                <a:gd name="T6" fmla="*/ 48 w 48"/>
                <a:gd name="T7" fmla="*/ 41 h 81"/>
                <a:gd name="T8" fmla="*/ 48 w 48"/>
                <a:gd name="T9" fmla="*/ 9 h 81"/>
                <a:gd name="T10" fmla="*/ 47 w 48"/>
                <a:gd name="T11" fmla="*/ 0 h 81"/>
                <a:gd name="T12" fmla="*/ 0 w 4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8" h="81">
                  <a:moveTo>
                    <a:pt x="0" y="0"/>
                  </a:moveTo>
                  <a:cubicBezTo>
                    <a:pt x="0" y="81"/>
                    <a:pt x="0" y="81"/>
                    <a:pt x="0" y="81"/>
                  </a:cubicBezTo>
                  <a:cubicBezTo>
                    <a:pt x="47" y="81"/>
                    <a:pt x="47" y="81"/>
                    <a:pt x="47" y="81"/>
                  </a:cubicBezTo>
                  <a:cubicBezTo>
                    <a:pt x="48" y="68"/>
                    <a:pt x="48" y="54"/>
                    <a:pt x="48" y="41"/>
                  </a:cubicBezTo>
                  <a:cubicBezTo>
                    <a:pt x="48" y="30"/>
                    <a:pt x="47" y="19"/>
                    <a:pt x="48" y="9"/>
                  </a:cubicBezTo>
                  <a:cubicBezTo>
                    <a:pt x="48" y="6"/>
                    <a:pt x="48" y="3"/>
                    <a:pt x="47"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3" name="Freeform 332">
              <a:extLst>
                <a:ext uri="{FF2B5EF4-FFF2-40B4-BE49-F238E27FC236}">
                  <a16:creationId xmlns:a16="http://schemas.microsoft.com/office/drawing/2014/main" id="{2CFD2744-27BC-48B5-A5CB-74CB5D128CDF}"/>
                </a:ext>
              </a:extLst>
            </p:cNvPr>
            <p:cNvSpPr>
              <a:spLocks/>
            </p:cNvSpPr>
            <p:nvPr/>
          </p:nvSpPr>
          <p:spPr bwMode="auto">
            <a:xfrm>
              <a:off x="4516295" y="3894652"/>
              <a:ext cx="121009" cy="166846"/>
            </a:xfrm>
            <a:custGeom>
              <a:avLst/>
              <a:gdLst>
                <a:gd name="T0" fmla="*/ 1 w 59"/>
                <a:gd name="T1" fmla="*/ 0 h 81"/>
                <a:gd name="T2" fmla="*/ 4 w 59"/>
                <a:gd name="T3" fmla="*/ 81 h 81"/>
                <a:gd name="T4" fmla="*/ 58 w 59"/>
                <a:gd name="T5" fmla="*/ 81 h 81"/>
                <a:gd name="T6" fmla="*/ 59 w 59"/>
                <a:gd name="T7" fmla="*/ 0 h 81"/>
                <a:gd name="T8" fmla="*/ 1 w 59"/>
                <a:gd name="T9" fmla="*/ 0 h 81"/>
              </a:gdLst>
              <a:ahLst/>
              <a:cxnLst>
                <a:cxn ang="0">
                  <a:pos x="T0" y="T1"/>
                </a:cxn>
                <a:cxn ang="0">
                  <a:pos x="T2" y="T3"/>
                </a:cxn>
                <a:cxn ang="0">
                  <a:pos x="T4" y="T5"/>
                </a:cxn>
                <a:cxn ang="0">
                  <a:pos x="T6" y="T7"/>
                </a:cxn>
                <a:cxn ang="0">
                  <a:pos x="T8" y="T9"/>
                </a:cxn>
              </a:cxnLst>
              <a:rect l="0" t="0" r="r" b="b"/>
              <a:pathLst>
                <a:path w="59" h="81">
                  <a:moveTo>
                    <a:pt x="1" y="0"/>
                  </a:moveTo>
                  <a:cubicBezTo>
                    <a:pt x="0" y="21"/>
                    <a:pt x="3" y="58"/>
                    <a:pt x="4" y="81"/>
                  </a:cubicBezTo>
                  <a:cubicBezTo>
                    <a:pt x="58" y="81"/>
                    <a:pt x="58" y="81"/>
                    <a:pt x="58" y="81"/>
                  </a:cubicBezTo>
                  <a:cubicBezTo>
                    <a:pt x="57" y="39"/>
                    <a:pt x="59" y="14"/>
                    <a:pt x="59" y="0"/>
                  </a:cubicBezTo>
                  <a:lnTo>
                    <a:pt x="1"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4" name="Freeform 333">
              <a:extLst>
                <a:ext uri="{FF2B5EF4-FFF2-40B4-BE49-F238E27FC236}">
                  <a16:creationId xmlns:a16="http://schemas.microsoft.com/office/drawing/2014/main" id="{61E0DAEE-A858-4622-8F73-1111FA091411}"/>
                </a:ext>
              </a:extLst>
            </p:cNvPr>
            <p:cNvSpPr>
              <a:spLocks/>
            </p:cNvSpPr>
            <p:nvPr/>
          </p:nvSpPr>
          <p:spPr bwMode="auto">
            <a:xfrm>
              <a:off x="4305446" y="3894652"/>
              <a:ext cx="121009" cy="166846"/>
            </a:xfrm>
            <a:custGeom>
              <a:avLst/>
              <a:gdLst>
                <a:gd name="T0" fmla="*/ 1 w 59"/>
                <a:gd name="T1" fmla="*/ 0 h 81"/>
                <a:gd name="T2" fmla="*/ 4 w 59"/>
                <a:gd name="T3" fmla="*/ 81 h 81"/>
                <a:gd name="T4" fmla="*/ 58 w 59"/>
                <a:gd name="T5" fmla="*/ 81 h 81"/>
                <a:gd name="T6" fmla="*/ 59 w 59"/>
                <a:gd name="T7" fmla="*/ 0 h 81"/>
                <a:gd name="T8" fmla="*/ 1 w 59"/>
                <a:gd name="T9" fmla="*/ 0 h 81"/>
              </a:gdLst>
              <a:ahLst/>
              <a:cxnLst>
                <a:cxn ang="0">
                  <a:pos x="T0" y="T1"/>
                </a:cxn>
                <a:cxn ang="0">
                  <a:pos x="T2" y="T3"/>
                </a:cxn>
                <a:cxn ang="0">
                  <a:pos x="T4" y="T5"/>
                </a:cxn>
                <a:cxn ang="0">
                  <a:pos x="T6" y="T7"/>
                </a:cxn>
                <a:cxn ang="0">
                  <a:pos x="T8" y="T9"/>
                </a:cxn>
              </a:cxnLst>
              <a:rect l="0" t="0" r="r" b="b"/>
              <a:pathLst>
                <a:path w="59" h="81">
                  <a:moveTo>
                    <a:pt x="1" y="0"/>
                  </a:moveTo>
                  <a:cubicBezTo>
                    <a:pt x="0" y="21"/>
                    <a:pt x="3" y="58"/>
                    <a:pt x="4" y="81"/>
                  </a:cubicBezTo>
                  <a:cubicBezTo>
                    <a:pt x="58" y="81"/>
                    <a:pt x="58" y="81"/>
                    <a:pt x="58" y="81"/>
                  </a:cubicBezTo>
                  <a:cubicBezTo>
                    <a:pt x="57" y="39"/>
                    <a:pt x="59" y="14"/>
                    <a:pt x="59"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5" name="Freeform 334">
              <a:extLst>
                <a:ext uri="{FF2B5EF4-FFF2-40B4-BE49-F238E27FC236}">
                  <a16:creationId xmlns:a16="http://schemas.microsoft.com/office/drawing/2014/main" id="{2821DF29-0B39-4AF1-B808-F36CB1A464EB}"/>
                </a:ext>
              </a:extLst>
            </p:cNvPr>
            <p:cNvSpPr>
              <a:spLocks/>
            </p:cNvSpPr>
            <p:nvPr/>
          </p:nvSpPr>
          <p:spPr bwMode="auto">
            <a:xfrm>
              <a:off x="768672" y="3894652"/>
              <a:ext cx="132010" cy="166846"/>
            </a:xfrm>
            <a:custGeom>
              <a:avLst/>
              <a:gdLst>
                <a:gd name="T0" fmla="*/ 61 w 65"/>
                <a:gd name="T1" fmla="*/ 0 h 81"/>
                <a:gd name="T2" fmla="*/ 61 w 65"/>
                <a:gd name="T3" fmla="*/ 4 h 81"/>
                <a:gd name="T4" fmla="*/ 63 w 65"/>
                <a:gd name="T5" fmla="*/ 81 h 81"/>
                <a:gd name="T6" fmla="*/ 0 w 65"/>
                <a:gd name="T7" fmla="*/ 81 h 81"/>
                <a:gd name="T8" fmla="*/ 0 w 65"/>
                <a:gd name="T9" fmla="*/ 0 h 81"/>
                <a:gd name="T10" fmla="*/ 61 w 65"/>
                <a:gd name="T11" fmla="*/ 0 h 81"/>
              </a:gdLst>
              <a:ahLst/>
              <a:cxnLst>
                <a:cxn ang="0">
                  <a:pos x="T0" y="T1"/>
                </a:cxn>
                <a:cxn ang="0">
                  <a:pos x="T2" y="T3"/>
                </a:cxn>
                <a:cxn ang="0">
                  <a:pos x="T4" y="T5"/>
                </a:cxn>
                <a:cxn ang="0">
                  <a:pos x="T6" y="T7"/>
                </a:cxn>
                <a:cxn ang="0">
                  <a:pos x="T8" y="T9"/>
                </a:cxn>
                <a:cxn ang="0">
                  <a:pos x="T10" y="T11"/>
                </a:cxn>
              </a:cxnLst>
              <a:rect l="0" t="0" r="r" b="b"/>
              <a:pathLst>
                <a:path w="65" h="81">
                  <a:moveTo>
                    <a:pt x="61" y="0"/>
                  </a:moveTo>
                  <a:cubicBezTo>
                    <a:pt x="61" y="2"/>
                    <a:pt x="61" y="3"/>
                    <a:pt x="61" y="4"/>
                  </a:cubicBezTo>
                  <a:cubicBezTo>
                    <a:pt x="62" y="27"/>
                    <a:pt x="65" y="56"/>
                    <a:pt x="63" y="81"/>
                  </a:cubicBezTo>
                  <a:cubicBezTo>
                    <a:pt x="0" y="81"/>
                    <a:pt x="0" y="81"/>
                    <a:pt x="0" y="81"/>
                  </a:cubicBezTo>
                  <a:cubicBezTo>
                    <a:pt x="0" y="0"/>
                    <a:pt x="0" y="0"/>
                    <a:pt x="0" y="0"/>
                  </a:cubicBezTo>
                  <a:lnTo>
                    <a:pt x="61"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6" name="Freeform 335">
              <a:extLst>
                <a:ext uri="{FF2B5EF4-FFF2-40B4-BE49-F238E27FC236}">
                  <a16:creationId xmlns:a16="http://schemas.microsoft.com/office/drawing/2014/main" id="{E82FD0D7-3EA8-49FB-8035-3975606D8BB6}"/>
                </a:ext>
              </a:extLst>
            </p:cNvPr>
            <p:cNvSpPr>
              <a:spLocks/>
            </p:cNvSpPr>
            <p:nvPr/>
          </p:nvSpPr>
          <p:spPr bwMode="auto">
            <a:xfrm>
              <a:off x="871346" y="3894652"/>
              <a:ext cx="165013" cy="166846"/>
            </a:xfrm>
            <a:custGeom>
              <a:avLst/>
              <a:gdLst>
                <a:gd name="T0" fmla="*/ 78 w 81"/>
                <a:gd name="T1" fmla="*/ 0 h 81"/>
                <a:gd name="T2" fmla="*/ 78 w 81"/>
                <a:gd name="T3" fmla="*/ 6 h 81"/>
                <a:gd name="T4" fmla="*/ 80 w 81"/>
                <a:gd name="T5" fmla="*/ 81 h 81"/>
                <a:gd name="T6" fmla="*/ 2 w 81"/>
                <a:gd name="T7" fmla="*/ 81 h 81"/>
                <a:gd name="T8" fmla="*/ 0 w 81"/>
                <a:gd name="T9" fmla="*/ 40 h 81"/>
                <a:gd name="T10" fmla="*/ 1 w 81"/>
                <a:gd name="T11" fmla="*/ 6 h 81"/>
                <a:gd name="T12" fmla="*/ 1 w 81"/>
                <a:gd name="T13" fmla="*/ 0 h 81"/>
                <a:gd name="T14" fmla="*/ 78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78" y="0"/>
                  </a:moveTo>
                  <a:cubicBezTo>
                    <a:pt x="78" y="2"/>
                    <a:pt x="78" y="4"/>
                    <a:pt x="78" y="6"/>
                  </a:cubicBezTo>
                  <a:cubicBezTo>
                    <a:pt x="79" y="28"/>
                    <a:pt x="81" y="56"/>
                    <a:pt x="80" y="81"/>
                  </a:cubicBezTo>
                  <a:cubicBezTo>
                    <a:pt x="2" y="81"/>
                    <a:pt x="2" y="81"/>
                    <a:pt x="2" y="81"/>
                  </a:cubicBezTo>
                  <a:cubicBezTo>
                    <a:pt x="1" y="67"/>
                    <a:pt x="0" y="54"/>
                    <a:pt x="0" y="40"/>
                  </a:cubicBezTo>
                  <a:cubicBezTo>
                    <a:pt x="0" y="29"/>
                    <a:pt x="2" y="17"/>
                    <a:pt x="1" y="6"/>
                  </a:cubicBezTo>
                  <a:cubicBezTo>
                    <a:pt x="1" y="4"/>
                    <a:pt x="1" y="2"/>
                    <a:pt x="1" y="0"/>
                  </a:cubicBezTo>
                  <a:lnTo>
                    <a:pt x="78"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7" name="Freeform 336">
              <a:extLst>
                <a:ext uri="{FF2B5EF4-FFF2-40B4-BE49-F238E27FC236}">
                  <a16:creationId xmlns:a16="http://schemas.microsoft.com/office/drawing/2014/main" id="{78245C54-9DA8-418D-B591-7F36FD9B1125}"/>
                </a:ext>
              </a:extLst>
            </p:cNvPr>
            <p:cNvSpPr>
              <a:spLocks/>
            </p:cNvSpPr>
            <p:nvPr/>
          </p:nvSpPr>
          <p:spPr bwMode="auto">
            <a:xfrm>
              <a:off x="1150034" y="3894652"/>
              <a:ext cx="166847" cy="166846"/>
            </a:xfrm>
            <a:custGeom>
              <a:avLst/>
              <a:gdLst>
                <a:gd name="T0" fmla="*/ 78 w 81"/>
                <a:gd name="T1" fmla="*/ 0 h 81"/>
                <a:gd name="T2" fmla="*/ 78 w 81"/>
                <a:gd name="T3" fmla="*/ 3 h 81"/>
                <a:gd name="T4" fmla="*/ 80 w 81"/>
                <a:gd name="T5" fmla="*/ 81 h 81"/>
                <a:gd name="T6" fmla="*/ 2 w 81"/>
                <a:gd name="T7" fmla="*/ 81 h 81"/>
                <a:gd name="T8" fmla="*/ 0 w 81"/>
                <a:gd name="T9" fmla="*/ 37 h 81"/>
                <a:gd name="T10" fmla="*/ 1 w 81"/>
                <a:gd name="T11" fmla="*/ 3 h 81"/>
                <a:gd name="T12" fmla="*/ 1 w 81"/>
                <a:gd name="T13" fmla="*/ 0 h 81"/>
                <a:gd name="T14" fmla="*/ 78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78" y="0"/>
                  </a:moveTo>
                  <a:cubicBezTo>
                    <a:pt x="78" y="3"/>
                    <a:pt x="78" y="3"/>
                    <a:pt x="78" y="3"/>
                  </a:cubicBezTo>
                  <a:cubicBezTo>
                    <a:pt x="79" y="26"/>
                    <a:pt x="81" y="56"/>
                    <a:pt x="80" y="81"/>
                  </a:cubicBezTo>
                  <a:cubicBezTo>
                    <a:pt x="2" y="81"/>
                    <a:pt x="2" y="81"/>
                    <a:pt x="2" y="81"/>
                  </a:cubicBezTo>
                  <a:cubicBezTo>
                    <a:pt x="1" y="66"/>
                    <a:pt x="0" y="51"/>
                    <a:pt x="0" y="37"/>
                  </a:cubicBezTo>
                  <a:cubicBezTo>
                    <a:pt x="0" y="26"/>
                    <a:pt x="2" y="14"/>
                    <a:pt x="1" y="3"/>
                  </a:cubicBezTo>
                  <a:cubicBezTo>
                    <a:pt x="1" y="2"/>
                    <a:pt x="1" y="1"/>
                    <a:pt x="1" y="0"/>
                  </a:cubicBezTo>
                  <a:lnTo>
                    <a:pt x="78"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8" name="Freeform 337">
              <a:extLst>
                <a:ext uri="{FF2B5EF4-FFF2-40B4-BE49-F238E27FC236}">
                  <a16:creationId xmlns:a16="http://schemas.microsoft.com/office/drawing/2014/main" id="{4CF2D8D3-D663-46B3-A168-1D8140F5B2F8}"/>
                </a:ext>
              </a:extLst>
            </p:cNvPr>
            <p:cNvSpPr>
              <a:spLocks/>
            </p:cNvSpPr>
            <p:nvPr/>
          </p:nvSpPr>
          <p:spPr bwMode="auto">
            <a:xfrm>
              <a:off x="1436057" y="3894652"/>
              <a:ext cx="166847" cy="166846"/>
            </a:xfrm>
            <a:custGeom>
              <a:avLst/>
              <a:gdLst>
                <a:gd name="T0" fmla="*/ 78 w 82"/>
                <a:gd name="T1" fmla="*/ 0 h 81"/>
                <a:gd name="T2" fmla="*/ 78 w 82"/>
                <a:gd name="T3" fmla="*/ 3 h 81"/>
                <a:gd name="T4" fmla="*/ 80 w 82"/>
                <a:gd name="T5" fmla="*/ 81 h 81"/>
                <a:gd name="T6" fmla="*/ 2 w 82"/>
                <a:gd name="T7" fmla="*/ 81 h 81"/>
                <a:gd name="T8" fmla="*/ 0 w 82"/>
                <a:gd name="T9" fmla="*/ 37 h 81"/>
                <a:gd name="T10" fmla="*/ 1 w 82"/>
                <a:gd name="T11" fmla="*/ 3 h 81"/>
                <a:gd name="T12" fmla="*/ 1 w 82"/>
                <a:gd name="T13" fmla="*/ 0 h 81"/>
                <a:gd name="T14" fmla="*/ 78 w 8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78" y="0"/>
                  </a:moveTo>
                  <a:cubicBezTo>
                    <a:pt x="78" y="3"/>
                    <a:pt x="78" y="3"/>
                    <a:pt x="78" y="3"/>
                  </a:cubicBezTo>
                  <a:cubicBezTo>
                    <a:pt x="79" y="26"/>
                    <a:pt x="82" y="56"/>
                    <a:pt x="80" y="81"/>
                  </a:cubicBezTo>
                  <a:cubicBezTo>
                    <a:pt x="2" y="81"/>
                    <a:pt x="2" y="81"/>
                    <a:pt x="2" y="81"/>
                  </a:cubicBezTo>
                  <a:cubicBezTo>
                    <a:pt x="1" y="66"/>
                    <a:pt x="0" y="52"/>
                    <a:pt x="0" y="37"/>
                  </a:cubicBezTo>
                  <a:cubicBezTo>
                    <a:pt x="0" y="26"/>
                    <a:pt x="2" y="14"/>
                    <a:pt x="1" y="3"/>
                  </a:cubicBezTo>
                  <a:cubicBezTo>
                    <a:pt x="1" y="2"/>
                    <a:pt x="1" y="1"/>
                    <a:pt x="1" y="0"/>
                  </a:cubicBezTo>
                  <a:lnTo>
                    <a:pt x="78"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9" name="Freeform 338">
              <a:extLst>
                <a:ext uri="{FF2B5EF4-FFF2-40B4-BE49-F238E27FC236}">
                  <a16:creationId xmlns:a16="http://schemas.microsoft.com/office/drawing/2014/main" id="{9FCF78F5-749D-44AF-A0AB-8D372ADB72FD}"/>
                </a:ext>
              </a:extLst>
            </p:cNvPr>
            <p:cNvSpPr>
              <a:spLocks/>
            </p:cNvSpPr>
            <p:nvPr/>
          </p:nvSpPr>
          <p:spPr bwMode="auto">
            <a:xfrm>
              <a:off x="1014357" y="3894652"/>
              <a:ext cx="157679" cy="166846"/>
            </a:xfrm>
            <a:custGeom>
              <a:avLst/>
              <a:gdLst>
                <a:gd name="T0" fmla="*/ 77 w 77"/>
                <a:gd name="T1" fmla="*/ 0 h 81"/>
                <a:gd name="T2" fmla="*/ 73 w 77"/>
                <a:gd name="T3" fmla="*/ 81 h 81"/>
                <a:gd name="T4" fmla="*/ 2 w 77"/>
                <a:gd name="T5" fmla="*/ 81 h 81"/>
                <a:gd name="T6" fmla="*/ 0 w 77"/>
                <a:gd name="T7" fmla="*/ 0 h 81"/>
                <a:gd name="T8" fmla="*/ 77 w 77"/>
                <a:gd name="T9" fmla="*/ 0 h 81"/>
              </a:gdLst>
              <a:ahLst/>
              <a:cxnLst>
                <a:cxn ang="0">
                  <a:pos x="T0" y="T1"/>
                </a:cxn>
                <a:cxn ang="0">
                  <a:pos x="T2" y="T3"/>
                </a:cxn>
                <a:cxn ang="0">
                  <a:pos x="T4" y="T5"/>
                </a:cxn>
                <a:cxn ang="0">
                  <a:pos x="T6" y="T7"/>
                </a:cxn>
                <a:cxn ang="0">
                  <a:pos x="T8" y="T9"/>
                </a:cxn>
              </a:cxnLst>
              <a:rect l="0" t="0" r="r" b="b"/>
              <a:pathLst>
                <a:path w="77" h="81">
                  <a:moveTo>
                    <a:pt x="77" y="0"/>
                  </a:moveTo>
                  <a:cubicBezTo>
                    <a:pt x="77" y="23"/>
                    <a:pt x="74" y="58"/>
                    <a:pt x="73" y="81"/>
                  </a:cubicBezTo>
                  <a:cubicBezTo>
                    <a:pt x="2" y="81"/>
                    <a:pt x="2" y="81"/>
                    <a:pt x="2" y="81"/>
                  </a:cubicBezTo>
                  <a:cubicBezTo>
                    <a:pt x="3" y="41"/>
                    <a:pt x="1" y="16"/>
                    <a:pt x="0" y="0"/>
                  </a:cubicBezTo>
                  <a:lnTo>
                    <a:pt x="77"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0" name="Freeform 339">
              <a:extLst>
                <a:ext uri="{FF2B5EF4-FFF2-40B4-BE49-F238E27FC236}">
                  <a16:creationId xmlns:a16="http://schemas.microsoft.com/office/drawing/2014/main" id="{13233962-EE12-4DBA-8DAB-6AF6D991F727}"/>
                </a:ext>
              </a:extLst>
            </p:cNvPr>
            <p:cNvSpPr>
              <a:spLocks/>
            </p:cNvSpPr>
            <p:nvPr/>
          </p:nvSpPr>
          <p:spPr bwMode="auto">
            <a:xfrm>
              <a:off x="1302213" y="3894652"/>
              <a:ext cx="155846" cy="166846"/>
            </a:xfrm>
            <a:custGeom>
              <a:avLst/>
              <a:gdLst>
                <a:gd name="T0" fmla="*/ 76 w 76"/>
                <a:gd name="T1" fmla="*/ 0 h 81"/>
                <a:gd name="T2" fmla="*/ 72 w 76"/>
                <a:gd name="T3" fmla="*/ 81 h 81"/>
                <a:gd name="T4" fmla="*/ 1 w 76"/>
                <a:gd name="T5" fmla="*/ 81 h 81"/>
                <a:gd name="T6" fmla="*/ 0 w 76"/>
                <a:gd name="T7" fmla="*/ 0 h 81"/>
                <a:gd name="T8" fmla="*/ 76 w 76"/>
                <a:gd name="T9" fmla="*/ 0 h 81"/>
              </a:gdLst>
              <a:ahLst/>
              <a:cxnLst>
                <a:cxn ang="0">
                  <a:pos x="T0" y="T1"/>
                </a:cxn>
                <a:cxn ang="0">
                  <a:pos x="T2" y="T3"/>
                </a:cxn>
                <a:cxn ang="0">
                  <a:pos x="T4" y="T5"/>
                </a:cxn>
                <a:cxn ang="0">
                  <a:pos x="T6" y="T7"/>
                </a:cxn>
                <a:cxn ang="0">
                  <a:pos x="T8" y="T9"/>
                </a:cxn>
              </a:cxnLst>
              <a:rect l="0" t="0" r="r" b="b"/>
              <a:pathLst>
                <a:path w="76" h="81">
                  <a:moveTo>
                    <a:pt x="76" y="0"/>
                  </a:moveTo>
                  <a:cubicBezTo>
                    <a:pt x="76" y="23"/>
                    <a:pt x="73" y="59"/>
                    <a:pt x="72" y="81"/>
                  </a:cubicBezTo>
                  <a:cubicBezTo>
                    <a:pt x="1" y="81"/>
                    <a:pt x="1" y="81"/>
                    <a:pt x="1" y="81"/>
                  </a:cubicBezTo>
                  <a:cubicBezTo>
                    <a:pt x="2" y="41"/>
                    <a:pt x="1" y="16"/>
                    <a:pt x="0" y="0"/>
                  </a:cubicBezTo>
                  <a:lnTo>
                    <a:pt x="76"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1" name="Freeform 340">
              <a:extLst>
                <a:ext uri="{FF2B5EF4-FFF2-40B4-BE49-F238E27FC236}">
                  <a16:creationId xmlns:a16="http://schemas.microsoft.com/office/drawing/2014/main" id="{4ACF8A51-E2FD-4675-8E60-83A09F6917AE}"/>
                </a:ext>
              </a:extLst>
            </p:cNvPr>
            <p:cNvSpPr>
              <a:spLocks/>
            </p:cNvSpPr>
            <p:nvPr/>
          </p:nvSpPr>
          <p:spPr bwMode="auto">
            <a:xfrm>
              <a:off x="1580902" y="3894652"/>
              <a:ext cx="66005" cy="166846"/>
            </a:xfrm>
            <a:custGeom>
              <a:avLst/>
              <a:gdLst>
                <a:gd name="T0" fmla="*/ 2 w 32"/>
                <a:gd name="T1" fmla="*/ 81 h 81"/>
                <a:gd name="T2" fmla="*/ 0 w 32"/>
                <a:gd name="T3" fmla="*/ 0 h 81"/>
                <a:gd name="T4" fmla="*/ 32 w 32"/>
                <a:gd name="T5" fmla="*/ 0 h 81"/>
                <a:gd name="T6" fmla="*/ 31 w 32"/>
                <a:gd name="T7" fmla="*/ 81 h 81"/>
                <a:gd name="T8" fmla="*/ 2 w 32"/>
                <a:gd name="T9" fmla="*/ 81 h 81"/>
              </a:gdLst>
              <a:ahLst/>
              <a:cxnLst>
                <a:cxn ang="0">
                  <a:pos x="T0" y="T1"/>
                </a:cxn>
                <a:cxn ang="0">
                  <a:pos x="T2" y="T3"/>
                </a:cxn>
                <a:cxn ang="0">
                  <a:pos x="T4" y="T5"/>
                </a:cxn>
                <a:cxn ang="0">
                  <a:pos x="T6" y="T7"/>
                </a:cxn>
                <a:cxn ang="0">
                  <a:pos x="T8" y="T9"/>
                </a:cxn>
              </a:cxnLst>
              <a:rect l="0" t="0" r="r" b="b"/>
              <a:pathLst>
                <a:path w="32" h="81">
                  <a:moveTo>
                    <a:pt x="2" y="81"/>
                  </a:moveTo>
                  <a:cubicBezTo>
                    <a:pt x="3" y="40"/>
                    <a:pt x="1" y="15"/>
                    <a:pt x="0" y="0"/>
                  </a:cubicBezTo>
                  <a:cubicBezTo>
                    <a:pt x="32" y="0"/>
                    <a:pt x="32" y="0"/>
                    <a:pt x="32" y="0"/>
                  </a:cubicBezTo>
                  <a:cubicBezTo>
                    <a:pt x="31" y="81"/>
                    <a:pt x="31" y="81"/>
                    <a:pt x="31" y="81"/>
                  </a:cubicBezTo>
                  <a:lnTo>
                    <a:pt x="2"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2" name="Freeform 341">
              <a:extLst>
                <a:ext uri="{FF2B5EF4-FFF2-40B4-BE49-F238E27FC236}">
                  <a16:creationId xmlns:a16="http://schemas.microsoft.com/office/drawing/2014/main" id="{A6582E7D-FEA4-4726-91AB-198E741B3F82}"/>
                </a:ext>
              </a:extLst>
            </p:cNvPr>
            <p:cNvSpPr>
              <a:spLocks/>
            </p:cNvSpPr>
            <p:nvPr/>
          </p:nvSpPr>
          <p:spPr bwMode="auto">
            <a:xfrm>
              <a:off x="510152" y="3894652"/>
              <a:ext cx="157679" cy="166846"/>
            </a:xfrm>
            <a:custGeom>
              <a:avLst/>
              <a:gdLst>
                <a:gd name="T0" fmla="*/ 76 w 77"/>
                <a:gd name="T1" fmla="*/ 0 h 81"/>
                <a:gd name="T2" fmla="*/ 73 w 77"/>
                <a:gd name="T3" fmla="*/ 81 h 81"/>
                <a:gd name="T4" fmla="*/ 2 w 77"/>
                <a:gd name="T5" fmla="*/ 81 h 81"/>
                <a:gd name="T6" fmla="*/ 0 w 77"/>
                <a:gd name="T7" fmla="*/ 0 h 81"/>
                <a:gd name="T8" fmla="*/ 76 w 77"/>
                <a:gd name="T9" fmla="*/ 0 h 81"/>
              </a:gdLst>
              <a:ahLst/>
              <a:cxnLst>
                <a:cxn ang="0">
                  <a:pos x="T0" y="T1"/>
                </a:cxn>
                <a:cxn ang="0">
                  <a:pos x="T2" y="T3"/>
                </a:cxn>
                <a:cxn ang="0">
                  <a:pos x="T4" y="T5"/>
                </a:cxn>
                <a:cxn ang="0">
                  <a:pos x="T6" y="T7"/>
                </a:cxn>
                <a:cxn ang="0">
                  <a:pos x="T8" y="T9"/>
                </a:cxn>
              </a:cxnLst>
              <a:rect l="0" t="0" r="r" b="b"/>
              <a:pathLst>
                <a:path w="77" h="81">
                  <a:moveTo>
                    <a:pt x="76" y="0"/>
                  </a:moveTo>
                  <a:cubicBezTo>
                    <a:pt x="77" y="19"/>
                    <a:pt x="74" y="56"/>
                    <a:pt x="73" y="81"/>
                  </a:cubicBezTo>
                  <a:cubicBezTo>
                    <a:pt x="2" y="81"/>
                    <a:pt x="2" y="81"/>
                    <a:pt x="2" y="81"/>
                  </a:cubicBezTo>
                  <a:cubicBezTo>
                    <a:pt x="3" y="37"/>
                    <a:pt x="0" y="13"/>
                    <a:pt x="0" y="0"/>
                  </a:cubicBezTo>
                  <a:lnTo>
                    <a:pt x="76"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3" name="Freeform 342">
              <a:extLst>
                <a:ext uri="{FF2B5EF4-FFF2-40B4-BE49-F238E27FC236}">
                  <a16:creationId xmlns:a16="http://schemas.microsoft.com/office/drawing/2014/main" id="{E2ECFEFD-0594-4E95-92DB-3ABE137A8C5F}"/>
                </a:ext>
              </a:extLst>
            </p:cNvPr>
            <p:cNvSpPr>
              <a:spLocks/>
            </p:cNvSpPr>
            <p:nvPr/>
          </p:nvSpPr>
          <p:spPr bwMode="auto">
            <a:xfrm>
              <a:off x="-82061" y="3894652"/>
              <a:ext cx="73339" cy="166846"/>
            </a:xfrm>
            <a:custGeom>
              <a:avLst/>
              <a:gdLst>
                <a:gd name="T0" fmla="*/ 33 w 36"/>
                <a:gd name="T1" fmla="*/ 0 h 81"/>
                <a:gd name="T2" fmla="*/ 33 w 36"/>
                <a:gd name="T3" fmla="*/ 8 h 81"/>
                <a:gd name="T4" fmla="*/ 35 w 36"/>
                <a:gd name="T5" fmla="*/ 81 h 81"/>
                <a:gd name="T6" fmla="*/ 0 w 36"/>
                <a:gd name="T7" fmla="*/ 81 h 81"/>
                <a:gd name="T8" fmla="*/ 0 w 36"/>
                <a:gd name="T9" fmla="*/ 0 h 81"/>
                <a:gd name="T10" fmla="*/ 33 w 36"/>
                <a:gd name="T11" fmla="*/ 0 h 81"/>
              </a:gdLst>
              <a:ahLst/>
              <a:cxnLst>
                <a:cxn ang="0">
                  <a:pos x="T0" y="T1"/>
                </a:cxn>
                <a:cxn ang="0">
                  <a:pos x="T2" y="T3"/>
                </a:cxn>
                <a:cxn ang="0">
                  <a:pos x="T4" y="T5"/>
                </a:cxn>
                <a:cxn ang="0">
                  <a:pos x="T6" y="T7"/>
                </a:cxn>
                <a:cxn ang="0">
                  <a:pos x="T8" y="T9"/>
                </a:cxn>
                <a:cxn ang="0">
                  <a:pos x="T10" y="T11"/>
                </a:cxn>
              </a:cxnLst>
              <a:rect l="0" t="0" r="r" b="b"/>
              <a:pathLst>
                <a:path w="36" h="81">
                  <a:moveTo>
                    <a:pt x="33" y="0"/>
                  </a:moveTo>
                  <a:cubicBezTo>
                    <a:pt x="33" y="3"/>
                    <a:pt x="33" y="6"/>
                    <a:pt x="33" y="8"/>
                  </a:cubicBezTo>
                  <a:cubicBezTo>
                    <a:pt x="34" y="30"/>
                    <a:pt x="36" y="57"/>
                    <a:pt x="35" y="81"/>
                  </a:cubicBezTo>
                  <a:cubicBezTo>
                    <a:pt x="0" y="81"/>
                    <a:pt x="0" y="81"/>
                    <a:pt x="0" y="81"/>
                  </a:cubicBezTo>
                  <a:cubicBezTo>
                    <a:pt x="0" y="0"/>
                    <a:pt x="0" y="0"/>
                    <a:pt x="0" y="0"/>
                  </a:cubicBezTo>
                  <a:lnTo>
                    <a:pt x="3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4" name="Freeform 343">
              <a:extLst>
                <a:ext uri="{FF2B5EF4-FFF2-40B4-BE49-F238E27FC236}">
                  <a16:creationId xmlns:a16="http://schemas.microsoft.com/office/drawing/2014/main" id="{4CC705AC-5C6E-4A11-A52E-DC79DB494AFE}"/>
                </a:ext>
              </a:extLst>
            </p:cNvPr>
            <p:cNvSpPr>
              <a:spLocks/>
            </p:cNvSpPr>
            <p:nvPr/>
          </p:nvSpPr>
          <p:spPr bwMode="auto">
            <a:xfrm>
              <a:off x="101287" y="3894652"/>
              <a:ext cx="163180" cy="166846"/>
            </a:xfrm>
            <a:custGeom>
              <a:avLst/>
              <a:gdLst>
                <a:gd name="T0" fmla="*/ 76 w 80"/>
                <a:gd name="T1" fmla="*/ 0 h 81"/>
                <a:gd name="T2" fmla="*/ 77 w 80"/>
                <a:gd name="T3" fmla="*/ 12 h 81"/>
                <a:gd name="T4" fmla="*/ 79 w 80"/>
                <a:gd name="T5" fmla="*/ 81 h 81"/>
                <a:gd name="T6" fmla="*/ 1 w 80"/>
                <a:gd name="T7" fmla="*/ 81 h 81"/>
                <a:gd name="T8" fmla="*/ 0 w 80"/>
                <a:gd name="T9" fmla="*/ 44 h 81"/>
                <a:gd name="T10" fmla="*/ 0 w 80"/>
                <a:gd name="T11" fmla="*/ 12 h 81"/>
                <a:gd name="T12" fmla="*/ 2 w 80"/>
                <a:gd name="T13" fmla="*/ 0 h 81"/>
                <a:gd name="T14" fmla="*/ 76 w 80"/>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1">
                  <a:moveTo>
                    <a:pt x="76" y="0"/>
                  </a:moveTo>
                  <a:cubicBezTo>
                    <a:pt x="77" y="4"/>
                    <a:pt x="77" y="8"/>
                    <a:pt x="77" y="12"/>
                  </a:cubicBezTo>
                  <a:cubicBezTo>
                    <a:pt x="77" y="32"/>
                    <a:pt x="80" y="58"/>
                    <a:pt x="79" y="81"/>
                  </a:cubicBezTo>
                  <a:cubicBezTo>
                    <a:pt x="1" y="81"/>
                    <a:pt x="1" y="81"/>
                    <a:pt x="1" y="81"/>
                  </a:cubicBezTo>
                  <a:cubicBezTo>
                    <a:pt x="0" y="69"/>
                    <a:pt x="0" y="56"/>
                    <a:pt x="0" y="44"/>
                  </a:cubicBezTo>
                  <a:cubicBezTo>
                    <a:pt x="0" y="33"/>
                    <a:pt x="1" y="22"/>
                    <a:pt x="0" y="12"/>
                  </a:cubicBezTo>
                  <a:cubicBezTo>
                    <a:pt x="0" y="8"/>
                    <a:pt x="1" y="4"/>
                    <a:pt x="2" y="0"/>
                  </a:cubicBezTo>
                  <a:lnTo>
                    <a:pt x="76"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5" name="Freeform 344">
              <a:extLst>
                <a:ext uri="{FF2B5EF4-FFF2-40B4-BE49-F238E27FC236}">
                  <a16:creationId xmlns:a16="http://schemas.microsoft.com/office/drawing/2014/main" id="{F2C3B377-920F-4117-97D3-CA8F8C3EA16C}"/>
                </a:ext>
              </a:extLst>
            </p:cNvPr>
            <p:cNvSpPr>
              <a:spLocks/>
            </p:cNvSpPr>
            <p:nvPr/>
          </p:nvSpPr>
          <p:spPr bwMode="auto">
            <a:xfrm>
              <a:off x="361640" y="3894652"/>
              <a:ext cx="163180" cy="166846"/>
            </a:xfrm>
            <a:custGeom>
              <a:avLst/>
              <a:gdLst>
                <a:gd name="T0" fmla="*/ 76 w 80"/>
                <a:gd name="T1" fmla="*/ 0 h 81"/>
                <a:gd name="T2" fmla="*/ 77 w 80"/>
                <a:gd name="T3" fmla="*/ 13 h 81"/>
                <a:gd name="T4" fmla="*/ 79 w 80"/>
                <a:gd name="T5" fmla="*/ 81 h 81"/>
                <a:gd name="T6" fmla="*/ 1 w 80"/>
                <a:gd name="T7" fmla="*/ 81 h 81"/>
                <a:gd name="T8" fmla="*/ 0 w 80"/>
                <a:gd name="T9" fmla="*/ 45 h 81"/>
                <a:gd name="T10" fmla="*/ 1 w 80"/>
                <a:gd name="T11" fmla="*/ 13 h 81"/>
                <a:gd name="T12" fmla="*/ 2 w 80"/>
                <a:gd name="T13" fmla="*/ 0 h 81"/>
                <a:gd name="T14" fmla="*/ 76 w 80"/>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1">
                  <a:moveTo>
                    <a:pt x="76" y="0"/>
                  </a:moveTo>
                  <a:cubicBezTo>
                    <a:pt x="77" y="4"/>
                    <a:pt x="77" y="9"/>
                    <a:pt x="77" y="13"/>
                  </a:cubicBezTo>
                  <a:cubicBezTo>
                    <a:pt x="78" y="33"/>
                    <a:pt x="80" y="58"/>
                    <a:pt x="79" y="81"/>
                  </a:cubicBezTo>
                  <a:cubicBezTo>
                    <a:pt x="1" y="81"/>
                    <a:pt x="1" y="81"/>
                    <a:pt x="1" y="81"/>
                  </a:cubicBezTo>
                  <a:cubicBezTo>
                    <a:pt x="0" y="69"/>
                    <a:pt x="0" y="57"/>
                    <a:pt x="0" y="45"/>
                  </a:cubicBezTo>
                  <a:cubicBezTo>
                    <a:pt x="0" y="34"/>
                    <a:pt x="2" y="23"/>
                    <a:pt x="1" y="13"/>
                  </a:cubicBezTo>
                  <a:cubicBezTo>
                    <a:pt x="0" y="8"/>
                    <a:pt x="1" y="4"/>
                    <a:pt x="2" y="0"/>
                  </a:cubicBezTo>
                  <a:lnTo>
                    <a:pt x="76"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6" name="Freeform 345">
              <a:extLst>
                <a:ext uri="{FF2B5EF4-FFF2-40B4-BE49-F238E27FC236}">
                  <a16:creationId xmlns:a16="http://schemas.microsoft.com/office/drawing/2014/main" id="{7EB16490-CFCB-4987-B25B-DB5AD29F6B05}"/>
                </a:ext>
              </a:extLst>
            </p:cNvPr>
            <p:cNvSpPr>
              <a:spLocks/>
            </p:cNvSpPr>
            <p:nvPr/>
          </p:nvSpPr>
          <p:spPr bwMode="auto">
            <a:xfrm>
              <a:off x="640328" y="3894652"/>
              <a:ext cx="130177" cy="166846"/>
            </a:xfrm>
            <a:custGeom>
              <a:avLst/>
              <a:gdLst>
                <a:gd name="T0" fmla="*/ 63 w 63"/>
                <a:gd name="T1" fmla="*/ 0 h 81"/>
                <a:gd name="T2" fmla="*/ 63 w 63"/>
                <a:gd name="T3" fmla="*/ 81 h 81"/>
                <a:gd name="T4" fmla="*/ 2 w 63"/>
                <a:gd name="T5" fmla="*/ 81 h 81"/>
                <a:gd name="T6" fmla="*/ 0 w 63"/>
                <a:gd name="T7" fmla="*/ 45 h 81"/>
                <a:gd name="T8" fmla="*/ 1 w 63"/>
                <a:gd name="T9" fmla="*/ 13 h 81"/>
                <a:gd name="T10" fmla="*/ 3 w 63"/>
                <a:gd name="T11" fmla="*/ 0 h 81"/>
                <a:gd name="T12" fmla="*/ 63 w 6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3" h="81">
                  <a:moveTo>
                    <a:pt x="63" y="0"/>
                  </a:moveTo>
                  <a:cubicBezTo>
                    <a:pt x="63" y="81"/>
                    <a:pt x="63" y="81"/>
                    <a:pt x="63" y="81"/>
                  </a:cubicBezTo>
                  <a:cubicBezTo>
                    <a:pt x="2" y="81"/>
                    <a:pt x="2" y="81"/>
                    <a:pt x="2" y="81"/>
                  </a:cubicBezTo>
                  <a:cubicBezTo>
                    <a:pt x="1" y="69"/>
                    <a:pt x="0" y="57"/>
                    <a:pt x="0" y="45"/>
                  </a:cubicBezTo>
                  <a:cubicBezTo>
                    <a:pt x="0" y="34"/>
                    <a:pt x="2" y="23"/>
                    <a:pt x="1" y="13"/>
                  </a:cubicBezTo>
                  <a:cubicBezTo>
                    <a:pt x="1" y="8"/>
                    <a:pt x="2" y="4"/>
                    <a:pt x="3" y="0"/>
                  </a:cubicBezTo>
                  <a:lnTo>
                    <a:pt x="63"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7" name="Freeform 346">
              <a:extLst>
                <a:ext uri="{FF2B5EF4-FFF2-40B4-BE49-F238E27FC236}">
                  <a16:creationId xmlns:a16="http://schemas.microsoft.com/office/drawing/2014/main" id="{67275836-1122-4005-8CE0-23441C4E5D9B}"/>
                </a:ext>
              </a:extLst>
            </p:cNvPr>
            <p:cNvSpPr>
              <a:spLocks/>
            </p:cNvSpPr>
            <p:nvPr/>
          </p:nvSpPr>
          <p:spPr bwMode="auto">
            <a:xfrm>
              <a:off x="-28890" y="3894652"/>
              <a:ext cx="155846" cy="166846"/>
            </a:xfrm>
            <a:custGeom>
              <a:avLst/>
              <a:gdLst>
                <a:gd name="T0" fmla="*/ 75 w 76"/>
                <a:gd name="T1" fmla="*/ 0 h 81"/>
                <a:gd name="T2" fmla="*/ 72 w 76"/>
                <a:gd name="T3" fmla="*/ 81 h 81"/>
                <a:gd name="T4" fmla="*/ 1 w 76"/>
                <a:gd name="T5" fmla="*/ 81 h 81"/>
                <a:gd name="T6" fmla="*/ 0 w 76"/>
                <a:gd name="T7" fmla="*/ 0 h 81"/>
                <a:gd name="T8" fmla="*/ 75 w 76"/>
                <a:gd name="T9" fmla="*/ 0 h 81"/>
              </a:gdLst>
              <a:ahLst/>
              <a:cxnLst>
                <a:cxn ang="0">
                  <a:pos x="T0" y="T1"/>
                </a:cxn>
                <a:cxn ang="0">
                  <a:pos x="T2" y="T3"/>
                </a:cxn>
                <a:cxn ang="0">
                  <a:pos x="T4" y="T5"/>
                </a:cxn>
                <a:cxn ang="0">
                  <a:pos x="T6" y="T7"/>
                </a:cxn>
                <a:cxn ang="0">
                  <a:pos x="T8" y="T9"/>
                </a:cxn>
              </a:cxnLst>
              <a:rect l="0" t="0" r="r" b="b"/>
              <a:pathLst>
                <a:path w="76" h="81">
                  <a:moveTo>
                    <a:pt x="75" y="0"/>
                  </a:moveTo>
                  <a:cubicBezTo>
                    <a:pt x="76" y="19"/>
                    <a:pt x="73" y="56"/>
                    <a:pt x="72" y="81"/>
                  </a:cubicBezTo>
                  <a:cubicBezTo>
                    <a:pt x="1" y="81"/>
                    <a:pt x="1" y="81"/>
                    <a:pt x="1" y="81"/>
                  </a:cubicBezTo>
                  <a:cubicBezTo>
                    <a:pt x="2" y="37"/>
                    <a:pt x="0" y="13"/>
                    <a:pt x="0" y="0"/>
                  </a:cubicBezTo>
                  <a:lnTo>
                    <a:pt x="75"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8" name="Freeform 347">
              <a:extLst>
                <a:ext uri="{FF2B5EF4-FFF2-40B4-BE49-F238E27FC236}">
                  <a16:creationId xmlns:a16="http://schemas.microsoft.com/office/drawing/2014/main" id="{867E7F58-19FC-4407-B66D-22E689F4D9FD}"/>
                </a:ext>
              </a:extLst>
            </p:cNvPr>
            <p:cNvSpPr>
              <a:spLocks/>
            </p:cNvSpPr>
            <p:nvPr/>
          </p:nvSpPr>
          <p:spPr bwMode="auto">
            <a:xfrm>
              <a:off x="242465" y="3894652"/>
              <a:ext cx="155846" cy="166846"/>
            </a:xfrm>
            <a:custGeom>
              <a:avLst/>
              <a:gdLst>
                <a:gd name="T0" fmla="*/ 75 w 76"/>
                <a:gd name="T1" fmla="*/ 0 h 81"/>
                <a:gd name="T2" fmla="*/ 72 w 76"/>
                <a:gd name="T3" fmla="*/ 81 h 81"/>
                <a:gd name="T4" fmla="*/ 2 w 76"/>
                <a:gd name="T5" fmla="*/ 81 h 81"/>
                <a:gd name="T6" fmla="*/ 0 w 76"/>
                <a:gd name="T7" fmla="*/ 0 h 81"/>
                <a:gd name="T8" fmla="*/ 75 w 76"/>
                <a:gd name="T9" fmla="*/ 0 h 81"/>
              </a:gdLst>
              <a:ahLst/>
              <a:cxnLst>
                <a:cxn ang="0">
                  <a:pos x="T0" y="T1"/>
                </a:cxn>
                <a:cxn ang="0">
                  <a:pos x="T2" y="T3"/>
                </a:cxn>
                <a:cxn ang="0">
                  <a:pos x="T4" y="T5"/>
                </a:cxn>
                <a:cxn ang="0">
                  <a:pos x="T6" y="T7"/>
                </a:cxn>
                <a:cxn ang="0">
                  <a:pos x="T8" y="T9"/>
                </a:cxn>
              </a:cxnLst>
              <a:rect l="0" t="0" r="r" b="b"/>
              <a:pathLst>
                <a:path w="76" h="81">
                  <a:moveTo>
                    <a:pt x="75" y="0"/>
                  </a:moveTo>
                  <a:cubicBezTo>
                    <a:pt x="76" y="19"/>
                    <a:pt x="73" y="56"/>
                    <a:pt x="72" y="81"/>
                  </a:cubicBezTo>
                  <a:cubicBezTo>
                    <a:pt x="2" y="81"/>
                    <a:pt x="2" y="81"/>
                    <a:pt x="2" y="81"/>
                  </a:cubicBezTo>
                  <a:cubicBezTo>
                    <a:pt x="3" y="37"/>
                    <a:pt x="0" y="13"/>
                    <a:pt x="0" y="0"/>
                  </a:cubicBezTo>
                  <a:lnTo>
                    <a:pt x="75"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9" name="Freeform 348">
              <a:extLst>
                <a:ext uri="{FF2B5EF4-FFF2-40B4-BE49-F238E27FC236}">
                  <a16:creationId xmlns:a16="http://schemas.microsoft.com/office/drawing/2014/main" id="{9CECD61A-3DA6-4A91-AFE7-6333018BFBAD}"/>
                </a:ext>
              </a:extLst>
            </p:cNvPr>
            <p:cNvSpPr>
              <a:spLocks/>
            </p:cNvSpPr>
            <p:nvPr/>
          </p:nvSpPr>
          <p:spPr bwMode="auto">
            <a:xfrm>
              <a:off x="2490306" y="3894652"/>
              <a:ext cx="135677" cy="166846"/>
            </a:xfrm>
            <a:custGeom>
              <a:avLst/>
              <a:gdLst>
                <a:gd name="T0" fmla="*/ 63 w 66"/>
                <a:gd name="T1" fmla="*/ 0 h 81"/>
                <a:gd name="T2" fmla="*/ 63 w 66"/>
                <a:gd name="T3" fmla="*/ 0 h 81"/>
                <a:gd name="T4" fmla="*/ 64 w 66"/>
                <a:gd name="T5" fmla="*/ 81 h 81"/>
                <a:gd name="T6" fmla="*/ 0 w 66"/>
                <a:gd name="T7" fmla="*/ 81 h 81"/>
                <a:gd name="T8" fmla="*/ 0 w 66"/>
                <a:gd name="T9" fmla="*/ 0 h 81"/>
                <a:gd name="T10" fmla="*/ 63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63" y="0"/>
                  </a:moveTo>
                  <a:cubicBezTo>
                    <a:pt x="63" y="0"/>
                    <a:pt x="63" y="0"/>
                    <a:pt x="63" y="0"/>
                  </a:cubicBezTo>
                  <a:cubicBezTo>
                    <a:pt x="64" y="24"/>
                    <a:pt x="66" y="55"/>
                    <a:pt x="64" y="81"/>
                  </a:cubicBezTo>
                  <a:cubicBezTo>
                    <a:pt x="0" y="81"/>
                    <a:pt x="0" y="81"/>
                    <a:pt x="0" y="81"/>
                  </a:cubicBezTo>
                  <a:cubicBezTo>
                    <a:pt x="0" y="0"/>
                    <a:pt x="0" y="0"/>
                    <a:pt x="0" y="0"/>
                  </a:cubicBezTo>
                  <a:lnTo>
                    <a:pt x="6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0" name="Freeform 349">
              <a:extLst>
                <a:ext uri="{FF2B5EF4-FFF2-40B4-BE49-F238E27FC236}">
                  <a16:creationId xmlns:a16="http://schemas.microsoft.com/office/drawing/2014/main" id="{EC0786B2-2F6C-45E2-94CB-7E8736779A89}"/>
                </a:ext>
              </a:extLst>
            </p:cNvPr>
            <p:cNvSpPr>
              <a:spLocks/>
            </p:cNvSpPr>
            <p:nvPr/>
          </p:nvSpPr>
          <p:spPr bwMode="auto">
            <a:xfrm>
              <a:off x="2598480" y="3894652"/>
              <a:ext cx="166847" cy="166846"/>
            </a:xfrm>
            <a:custGeom>
              <a:avLst/>
              <a:gdLst>
                <a:gd name="T0" fmla="*/ 78 w 82"/>
                <a:gd name="T1" fmla="*/ 0 h 81"/>
                <a:gd name="T2" fmla="*/ 78 w 82"/>
                <a:gd name="T3" fmla="*/ 2 h 81"/>
                <a:gd name="T4" fmla="*/ 80 w 82"/>
                <a:gd name="T5" fmla="*/ 81 h 81"/>
                <a:gd name="T6" fmla="*/ 2 w 82"/>
                <a:gd name="T7" fmla="*/ 81 h 81"/>
                <a:gd name="T8" fmla="*/ 0 w 82"/>
                <a:gd name="T9" fmla="*/ 36 h 81"/>
                <a:gd name="T10" fmla="*/ 0 w 82"/>
                <a:gd name="T11" fmla="*/ 2 h 81"/>
                <a:gd name="T12" fmla="*/ 0 w 82"/>
                <a:gd name="T13" fmla="*/ 0 h 81"/>
                <a:gd name="T14" fmla="*/ 78 w 8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78" y="0"/>
                  </a:moveTo>
                  <a:cubicBezTo>
                    <a:pt x="78" y="2"/>
                    <a:pt x="78" y="2"/>
                    <a:pt x="78" y="2"/>
                  </a:cubicBezTo>
                  <a:cubicBezTo>
                    <a:pt x="79" y="25"/>
                    <a:pt x="82" y="55"/>
                    <a:pt x="80" y="81"/>
                  </a:cubicBezTo>
                  <a:cubicBezTo>
                    <a:pt x="2" y="81"/>
                    <a:pt x="2" y="81"/>
                    <a:pt x="2" y="81"/>
                  </a:cubicBezTo>
                  <a:cubicBezTo>
                    <a:pt x="0" y="66"/>
                    <a:pt x="0" y="51"/>
                    <a:pt x="0" y="36"/>
                  </a:cubicBezTo>
                  <a:cubicBezTo>
                    <a:pt x="0" y="25"/>
                    <a:pt x="1" y="13"/>
                    <a:pt x="0" y="2"/>
                  </a:cubicBezTo>
                  <a:cubicBezTo>
                    <a:pt x="0" y="1"/>
                    <a:pt x="0" y="1"/>
                    <a:pt x="0" y="0"/>
                  </a:cubicBezTo>
                  <a:lnTo>
                    <a:pt x="78"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1" name="Freeform 350">
              <a:extLst>
                <a:ext uri="{FF2B5EF4-FFF2-40B4-BE49-F238E27FC236}">
                  <a16:creationId xmlns:a16="http://schemas.microsoft.com/office/drawing/2014/main" id="{38CA3007-F2EB-47CA-81F9-B43F11B09289}"/>
                </a:ext>
              </a:extLst>
            </p:cNvPr>
            <p:cNvSpPr>
              <a:spLocks/>
            </p:cNvSpPr>
            <p:nvPr/>
          </p:nvSpPr>
          <p:spPr bwMode="auto">
            <a:xfrm>
              <a:off x="2879002" y="3894652"/>
              <a:ext cx="168680" cy="166846"/>
            </a:xfrm>
            <a:custGeom>
              <a:avLst/>
              <a:gdLst>
                <a:gd name="T0" fmla="*/ 79 w 82"/>
                <a:gd name="T1" fmla="*/ 0 h 81"/>
                <a:gd name="T2" fmla="*/ 80 w 82"/>
                <a:gd name="T3" fmla="*/ 81 h 81"/>
                <a:gd name="T4" fmla="*/ 2 w 82"/>
                <a:gd name="T5" fmla="*/ 81 h 81"/>
                <a:gd name="T6" fmla="*/ 0 w 82"/>
                <a:gd name="T7" fmla="*/ 33 h 81"/>
                <a:gd name="T8" fmla="*/ 1 w 82"/>
                <a:gd name="T9" fmla="*/ 0 h 81"/>
                <a:gd name="T10" fmla="*/ 79 w 82"/>
                <a:gd name="T11" fmla="*/ 0 h 81"/>
              </a:gdLst>
              <a:ahLst/>
              <a:cxnLst>
                <a:cxn ang="0">
                  <a:pos x="T0" y="T1"/>
                </a:cxn>
                <a:cxn ang="0">
                  <a:pos x="T2" y="T3"/>
                </a:cxn>
                <a:cxn ang="0">
                  <a:pos x="T4" y="T5"/>
                </a:cxn>
                <a:cxn ang="0">
                  <a:pos x="T6" y="T7"/>
                </a:cxn>
                <a:cxn ang="0">
                  <a:pos x="T8" y="T9"/>
                </a:cxn>
                <a:cxn ang="0">
                  <a:pos x="T10" y="T11"/>
                </a:cxn>
              </a:cxnLst>
              <a:rect l="0" t="0" r="r" b="b"/>
              <a:pathLst>
                <a:path w="82" h="81">
                  <a:moveTo>
                    <a:pt x="79" y="0"/>
                  </a:moveTo>
                  <a:cubicBezTo>
                    <a:pt x="79" y="24"/>
                    <a:pt x="82" y="55"/>
                    <a:pt x="80" y="81"/>
                  </a:cubicBezTo>
                  <a:cubicBezTo>
                    <a:pt x="2" y="81"/>
                    <a:pt x="2" y="81"/>
                    <a:pt x="2" y="81"/>
                  </a:cubicBezTo>
                  <a:cubicBezTo>
                    <a:pt x="1" y="65"/>
                    <a:pt x="0" y="49"/>
                    <a:pt x="0" y="33"/>
                  </a:cubicBezTo>
                  <a:cubicBezTo>
                    <a:pt x="0" y="22"/>
                    <a:pt x="1" y="11"/>
                    <a:pt x="1" y="0"/>
                  </a:cubicBezTo>
                  <a:lnTo>
                    <a:pt x="79"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2" name="Freeform 351">
              <a:extLst>
                <a:ext uri="{FF2B5EF4-FFF2-40B4-BE49-F238E27FC236}">
                  <a16:creationId xmlns:a16="http://schemas.microsoft.com/office/drawing/2014/main" id="{3ECF75FB-68EC-45A6-A2A1-0B23CCE6EBF8}"/>
                </a:ext>
              </a:extLst>
            </p:cNvPr>
            <p:cNvSpPr>
              <a:spLocks/>
            </p:cNvSpPr>
            <p:nvPr/>
          </p:nvSpPr>
          <p:spPr bwMode="auto">
            <a:xfrm>
              <a:off x="3168691" y="3894652"/>
              <a:ext cx="168680" cy="166846"/>
            </a:xfrm>
            <a:custGeom>
              <a:avLst/>
              <a:gdLst>
                <a:gd name="T0" fmla="*/ 79 w 82"/>
                <a:gd name="T1" fmla="*/ 0 h 81"/>
                <a:gd name="T2" fmla="*/ 80 w 82"/>
                <a:gd name="T3" fmla="*/ 81 h 81"/>
                <a:gd name="T4" fmla="*/ 2 w 82"/>
                <a:gd name="T5" fmla="*/ 81 h 81"/>
                <a:gd name="T6" fmla="*/ 0 w 82"/>
                <a:gd name="T7" fmla="*/ 33 h 81"/>
                <a:gd name="T8" fmla="*/ 1 w 82"/>
                <a:gd name="T9" fmla="*/ 0 h 81"/>
                <a:gd name="T10" fmla="*/ 79 w 82"/>
                <a:gd name="T11" fmla="*/ 0 h 81"/>
              </a:gdLst>
              <a:ahLst/>
              <a:cxnLst>
                <a:cxn ang="0">
                  <a:pos x="T0" y="T1"/>
                </a:cxn>
                <a:cxn ang="0">
                  <a:pos x="T2" y="T3"/>
                </a:cxn>
                <a:cxn ang="0">
                  <a:pos x="T4" y="T5"/>
                </a:cxn>
                <a:cxn ang="0">
                  <a:pos x="T6" y="T7"/>
                </a:cxn>
                <a:cxn ang="0">
                  <a:pos x="T8" y="T9"/>
                </a:cxn>
                <a:cxn ang="0">
                  <a:pos x="T10" y="T11"/>
                </a:cxn>
              </a:cxnLst>
              <a:rect l="0" t="0" r="r" b="b"/>
              <a:pathLst>
                <a:path w="82" h="81">
                  <a:moveTo>
                    <a:pt x="79" y="0"/>
                  </a:moveTo>
                  <a:cubicBezTo>
                    <a:pt x="79" y="24"/>
                    <a:pt x="82" y="55"/>
                    <a:pt x="80" y="81"/>
                  </a:cubicBezTo>
                  <a:cubicBezTo>
                    <a:pt x="2" y="81"/>
                    <a:pt x="2" y="81"/>
                    <a:pt x="2" y="81"/>
                  </a:cubicBezTo>
                  <a:cubicBezTo>
                    <a:pt x="1" y="65"/>
                    <a:pt x="0" y="49"/>
                    <a:pt x="0" y="33"/>
                  </a:cubicBezTo>
                  <a:cubicBezTo>
                    <a:pt x="0" y="22"/>
                    <a:pt x="1" y="11"/>
                    <a:pt x="1" y="0"/>
                  </a:cubicBezTo>
                  <a:lnTo>
                    <a:pt x="79"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3" name="Freeform 352">
              <a:extLst>
                <a:ext uri="{FF2B5EF4-FFF2-40B4-BE49-F238E27FC236}">
                  <a16:creationId xmlns:a16="http://schemas.microsoft.com/office/drawing/2014/main" id="{1DBF6ACB-9E40-460E-B8CD-31B78C3EBC6C}"/>
                </a:ext>
              </a:extLst>
            </p:cNvPr>
            <p:cNvSpPr>
              <a:spLocks/>
            </p:cNvSpPr>
            <p:nvPr/>
          </p:nvSpPr>
          <p:spPr bwMode="auto">
            <a:xfrm>
              <a:off x="2743325" y="3894652"/>
              <a:ext cx="157679" cy="166846"/>
            </a:xfrm>
            <a:custGeom>
              <a:avLst/>
              <a:gdLst>
                <a:gd name="T0" fmla="*/ 77 w 77"/>
                <a:gd name="T1" fmla="*/ 0 h 81"/>
                <a:gd name="T2" fmla="*/ 73 w 77"/>
                <a:gd name="T3" fmla="*/ 81 h 81"/>
                <a:gd name="T4" fmla="*/ 1 w 77"/>
                <a:gd name="T5" fmla="*/ 81 h 81"/>
                <a:gd name="T6" fmla="*/ 0 w 77"/>
                <a:gd name="T7" fmla="*/ 0 h 81"/>
                <a:gd name="T8" fmla="*/ 77 w 77"/>
                <a:gd name="T9" fmla="*/ 0 h 81"/>
              </a:gdLst>
              <a:ahLst/>
              <a:cxnLst>
                <a:cxn ang="0">
                  <a:pos x="T0" y="T1"/>
                </a:cxn>
                <a:cxn ang="0">
                  <a:pos x="T2" y="T3"/>
                </a:cxn>
                <a:cxn ang="0">
                  <a:pos x="T4" y="T5"/>
                </a:cxn>
                <a:cxn ang="0">
                  <a:pos x="T6" y="T7"/>
                </a:cxn>
                <a:cxn ang="0">
                  <a:pos x="T8" y="T9"/>
                </a:cxn>
              </a:cxnLst>
              <a:rect l="0" t="0" r="r" b="b"/>
              <a:pathLst>
                <a:path w="77" h="81">
                  <a:moveTo>
                    <a:pt x="77" y="0"/>
                  </a:moveTo>
                  <a:cubicBezTo>
                    <a:pt x="76" y="24"/>
                    <a:pt x="74" y="60"/>
                    <a:pt x="73" y="81"/>
                  </a:cubicBezTo>
                  <a:cubicBezTo>
                    <a:pt x="1" y="81"/>
                    <a:pt x="1" y="81"/>
                    <a:pt x="1" y="81"/>
                  </a:cubicBezTo>
                  <a:cubicBezTo>
                    <a:pt x="2" y="42"/>
                    <a:pt x="1" y="17"/>
                    <a:pt x="0" y="0"/>
                  </a:cubicBezTo>
                  <a:lnTo>
                    <a:pt x="77"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4" name="Freeform 353">
              <a:extLst>
                <a:ext uri="{FF2B5EF4-FFF2-40B4-BE49-F238E27FC236}">
                  <a16:creationId xmlns:a16="http://schemas.microsoft.com/office/drawing/2014/main" id="{8043C808-792F-418B-85B7-10ED47FF2E97}"/>
                </a:ext>
              </a:extLst>
            </p:cNvPr>
            <p:cNvSpPr>
              <a:spLocks/>
            </p:cNvSpPr>
            <p:nvPr/>
          </p:nvSpPr>
          <p:spPr bwMode="auto">
            <a:xfrm>
              <a:off x="3033014" y="3894652"/>
              <a:ext cx="157679" cy="166846"/>
            </a:xfrm>
            <a:custGeom>
              <a:avLst/>
              <a:gdLst>
                <a:gd name="T0" fmla="*/ 77 w 77"/>
                <a:gd name="T1" fmla="*/ 0 h 81"/>
                <a:gd name="T2" fmla="*/ 73 w 77"/>
                <a:gd name="T3" fmla="*/ 81 h 81"/>
                <a:gd name="T4" fmla="*/ 1 w 77"/>
                <a:gd name="T5" fmla="*/ 81 h 81"/>
                <a:gd name="T6" fmla="*/ 0 w 77"/>
                <a:gd name="T7" fmla="*/ 0 h 81"/>
                <a:gd name="T8" fmla="*/ 77 w 77"/>
                <a:gd name="T9" fmla="*/ 0 h 81"/>
              </a:gdLst>
              <a:ahLst/>
              <a:cxnLst>
                <a:cxn ang="0">
                  <a:pos x="T0" y="T1"/>
                </a:cxn>
                <a:cxn ang="0">
                  <a:pos x="T2" y="T3"/>
                </a:cxn>
                <a:cxn ang="0">
                  <a:pos x="T4" y="T5"/>
                </a:cxn>
                <a:cxn ang="0">
                  <a:pos x="T6" y="T7"/>
                </a:cxn>
                <a:cxn ang="0">
                  <a:pos x="T8" y="T9"/>
                </a:cxn>
              </a:cxnLst>
              <a:rect l="0" t="0" r="r" b="b"/>
              <a:pathLst>
                <a:path w="77" h="81">
                  <a:moveTo>
                    <a:pt x="77" y="0"/>
                  </a:moveTo>
                  <a:cubicBezTo>
                    <a:pt x="76" y="25"/>
                    <a:pt x="73" y="61"/>
                    <a:pt x="73" y="81"/>
                  </a:cubicBezTo>
                  <a:cubicBezTo>
                    <a:pt x="1" y="81"/>
                    <a:pt x="1" y="81"/>
                    <a:pt x="1" y="81"/>
                  </a:cubicBezTo>
                  <a:cubicBezTo>
                    <a:pt x="2" y="42"/>
                    <a:pt x="1" y="17"/>
                    <a:pt x="0" y="0"/>
                  </a:cubicBezTo>
                  <a:lnTo>
                    <a:pt x="77"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5" name="Freeform 354">
              <a:extLst>
                <a:ext uri="{FF2B5EF4-FFF2-40B4-BE49-F238E27FC236}">
                  <a16:creationId xmlns:a16="http://schemas.microsoft.com/office/drawing/2014/main" id="{2B549989-6109-4B36-BBD8-5697CF9659C6}"/>
                </a:ext>
              </a:extLst>
            </p:cNvPr>
            <p:cNvSpPr>
              <a:spLocks/>
            </p:cNvSpPr>
            <p:nvPr/>
          </p:nvSpPr>
          <p:spPr bwMode="auto">
            <a:xfrm>
              <a:off x="3315369" y="3894652"/>
              <a:ext cx="64172" cy="166846"/>
            </a:xfrm>
            <a:custGeom>
              <a:avLst/>
              <a:gdLst>
                <a:gd name="T0" fmla="*/ 1 w 31"/>
                <a:gd name="T1" fmla="*/ 81 h 81"/>
                <a:gd name="T2" fmla="*/ 0 w 31"/>
                <a:gd name="T3" fmla="*/ 0 h 81"/>
                <a:gd name="T4" fmla="*/ 31 w 31"/>
                <a:gd name="T5" fmla="*/ 0 h 81"/>
                <a:gd name="T6" fmla="*/ 31 w 31"/>
                <a:gd name="T7" fmla="*/ 81 h 81"/>
                <a:gd name="T8" fmla="*/ 1 w 31"/>
                <a:gd name="T9" fmla="*/ 81 h 81"/>
              </a:gdLst>
              <a:ahLst/>
              <a:cxnLst>
                <a:cxn ang="0">
                  <a:pos x="T0" y="T1"/>
                </a:cxn>
                <a:cxn ang="0">
                  <a:pos x="T2" y="T3"/>
                </a:cxn>
                <a:cxn ang="0">
                  <a:pos x="T4" y="T5"/>
                </a:cxn>
                <a:cxn ang="0">
                  <a:pos x="T6" y="T7"/>
                </a:cxn>
                <a:cxn ang="0">
                  <a:pos x="T8" y="T9"/>
                </a:cxn>
              </a:cxnLst>
              <a:rect l="0" t="0" r="r" b="b"/>
              <a:pathLst>
                <a:path w="31" h="81">
                  <a:moveTo>
                    <a:pt x="1" y="81"/>
                  </a:moveTo>
                  <a:cubicBezTo>
                    <a:pt x="2" y="41"/>
                    <a:pt x="1" y="16"/>
                    <a:pt x="0" y="0"/>
                  </a:cubicBezTo>
                  <a:cubicBezTo>
                    <a:pt x="31" y="0"/>
                    <a:pt x="31" y="0"/>
                    <a:pt x="31" y="0"/>
                  </a:cubicBezTo>
                  <a:cubicBezTo>
                    <a:pt x="31" y="81"/>
                    <a:pt x="31" y="81"/>
                    <a:pt x="31" y="81"/>
                  </a:cubicBezTo>
                  <a:lnTo>
                    <a:pt x="1"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6" name="Freeform 355">
              <a:extLst>
                <a:ext uri="{FF2B5EF4-FFF2-40B4-BE49-F238E27FC236}">
                  <a16:creationId xmlns:a16="http://schemas.microsoft.com/office/drawing/2014/main" id="{9C0524A5-DB9F-487F-9B4C-8790CC491EBE}"/>
                </a:ext>
              </a:extLst>
            </p:cNvPr>
            <p:cNvSpPr>
              <a:spLocks/>
            </p:cNvSpPr>
            <p:nvPr/>
          </p:nvSpPr>
          <p:spPr bwMode="auto">
            <a:xfrm>
              <a:off x="2229952" y="3894652"/>
              <a:ext cx="157679" cy="166846"/>
            </a:xfrm>
            <a:custGeom>
              <a:avLst/>
              <a:gdLst>
                <a:gd name="T0" fmla="*/ 77 w 77"/>
                <a:gd name="T1" fmla="*/ 0 h 81"/>
                <a:gd name="T2" fmla="*/ 73 w 77"/>
                <a:gd name="T3" fmla="*/ 81 h 81"/>
                <a:gd name="T4" fmla="*/ 2 w 77"/>
                <a:gd name="T5" fmla="*/ 81 h 81"/>
                <a:gd name="T6" fmla="*/ 0 w 77"/>
                <a:gd name="T7" fmla="*/ 0 h 81"/>
                <a:gd name="T8" fmla="*/ 77 w 77"/>
                <a:gd name="T9" fmla="*/ 0 h 81"/>
              </a:gdLst>
              <a:ahLst/>
              <a:cxnLst>
                <a:cxn ang="0">
                  <a:pos x="T0" y="T1"/>
                </a:cxn>
                <a:cxn ang="0">
                  <a:pos x="T2" y="T3"/>
                </a:cxn>
                <a:cxn ang="0">
                  <a:pos x="T4" y="T5"/>
                </a:cxn>
                <a:cxn ang="0">
                  <a:pos x="T6" y="T7"/>
                </a:cxn>
                <a:cxn ang="0">
                  <a:pos x="T8" y="T9"/>
                </a:cxn>
              </a:cxnLst>
              <a:rect l="0" t="0" r="r" b="b"/>
              <a:pathLst>
                <a:path w="77" h="81">
                  <a:moveTo>
                    <a:pt x="77" y="0"/>
                  </a:moveTo>
                  <a:cubicBezTo>
                    <a:pt x="77" y="21"/>
                    <a:pt x="74" y="58"/>
                    <a:pt x="73" y="81"/>
                  </a:cubicBezTo>
                  <a:cubicBezTo>
                    <a:pt x="2" y="81"/>
                    <a:pt x="2" y="81"/>
                    <a:pt x="2" y="81"/>
                  </a:cubicBezTo>
                  <a:cubicBezTo>
                    <a:pt x="3" y="39"/>
                    <a:pt x="1" y="15"/>
                    <a:pt x="0" y="0"/>
                  </a:cubicBezTo>
                  <a:lnTo>
                    <a:pt x="77"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7" name="Freeform 356">
              <a:extLst>
                <a:ext uri="{FF2B5EF4-FFF2-40B4-BE49-F238E27FC236}">
                  <a16:creationId xmlns:a16="http://schemas.microsoft.com/office/drawing/2014/main" id="{E378C9A5-2F63-4C98-8DEB-4E007A1F3E6F}"/>
                </a:ext>
              </a:extLst>
            </p:cNvPr>
            <p:cNvSpPr>
              <a:spLocks/>
            </p:cNvSpPr>
            <p:nvPr/>
          </p:nvSpPr>
          <p:spPr bwMode="auto">
            <a:xfrm>
              <a:off x="1632239" y="3894652"/>
              <a:ext cx="77006" cy="166846"/>
            </a:xfrm>
            <a:custGeom>
              <a:avLst/>
              <a:gdLst>
                <a:gd name="T0" fmla="*/ 33 w 37"/>
                <a:gd name="T1" fmla="*/ 0 h 81"/>
                <a:gd name="T2" fmla="*/ 33 w 37"/>
                <a:gd name="T3" fmla="*/ 4 h 81"/>
                <a:gd name="T4" fmla="*/ 35 w 37"/>
                <a:gd name="T5" fmla="*/ 81 h 81"/>
                <a:gd name="T6" fmla="*/ 0 w 37"/>
                <a:gd name="T7" fmla="*/ 81 h 81"/>
                <a:gd name="T8" fmla="*/ 0 w 37"/>
                <a:gd name="T9" fmla="*/ 0 h 81"/>
                <a:gd name="T10" fmla="*/ 33 w 37"/>
                <a:gd name="T11" fmla="*/ 0 h 81"/>
              </a:gdLst>
              <a:ahLst/>
              <a:cxnLst>
                <a:cxn ang="0">
                  <a:pos x="T0" y="T1"/>
                </a:cxn>
                <a:cxn ang="0">
                  <a:pos x="T2" y="T3"/>
                </a:cxn>
                <a:cxn ang="0">
                  <a:pos x="T4" y="T5"/>
                </a:cxn>
                <a:cxn ang="0">
                  <a:pos x="T6" y="T7"/>
                </a:cxn>
                <a:cxn ang="0">
                  <a:pos x="T8" y="T9"/>
                </a:cxn>
                <a:cxn ang="0">
                  <a:pos x="T10" y="T11"/>
                </a:cxn>
              </a:cxnLst>
              <a:rect l="0" t="0" r="r" b="b"/>
              <a:pathLst>
                <a:path w="37" h="81">
                  <a:moveTo>
                    <a:pt x="33" y="0"/>
                  </a:moveTo>
                  <a:cubicBezTo>
                    <a:pt x="33" y="2"/>
                    <a:pt x="33" y="3"/>
                    <a:pt x="33" y="4"/>
                  </a:cubicBezTo>
                  <a:cubicBezTo>
                    <a:pt x="34" y="27"/>
                    <a:pt x="37" y="56"/>
                    <a:pt x="35" y="81"/>
                  </a:cubicBezTo>
                  <a:cubicBezTo>
                    <a:pt x="0" y="81"/>
                    <a:pt x="0" y="81"/>
                    <a:pt x="0" y="81"/>
                  </a:cubicBezTo>
                  <a:cubicBezTo>
                    <a:pt x="0" y="0"/>
                    <a:pt x="0" y="0"/>
                    <a:pt x="0" y="0"/>
                  </a:cubicBezTo>
                  <a:lnTo>
                    <a:pt x="3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8" name="Freeform 357">
              <a:extLst>
                <a:ext uri="{FF2B5EF4-FFF2-40B4-BE49-F238E27FC236}">
                  <a16:creationId xmlns:a16="http://schemas.microsoft.com/office/drawing/2014/main" id="{DB94AA46-1A0D-46A6-A1AD-CE293D06737F}"/>
                </a:ext>
              </a:extLst>
            </p:cNvPr>
            <p:cNvSpPr>
              <a:spLocks/>
            </p:cNvSpPr>
            <p:nvPr/>
          </p:nvSpPr>
          <p:spPr bwMode="auto">
            <a:xfrm>
              <a:off x="1815587" y="3894652"/>
              <a:ext cx="168680" cy="166846"/>
            </a:xfrm>
            <a:custGeom>
              <a:avLst/>
              <a:gdLst>
                <a:gd name="T0" fmla="*/ 78 w 82"/>
                <a:gd name="T1" fmla="*/ 0 h 81"/>
                <a:gd name="T2" fmla="*/ 79 w 82"/>
                <a:gd name="T3" fmla="*/ 8 h 81"/>
                <a:gd name="T4" fmla="*/ 80 w 82"/>
                <a:gd name="T5" fmla="*/ 81 h 81"/>
                <a:gd name="T6" fmla="*/ 3 w 82"/>
                <a:gd name="T7" fmla="*/ 81 h 81"/>
                <a:gd name="T8" fmla="*/ 0 w 82"/>
                <a:gd name="T9" fmla="*/ 40 h 81"/>
                <a:gd name="T10" fmla="*/ 1 w 82"/>
                <a:gd name="T11" fmla="*/ 8 h 81"/>
                <a:gd name="T12" fmla="*/ 2 w 82"/>
                <a:gd name="T13" fmla="*/ 0 h 81"/>
                <a:gd name="T14" fmla="*/ 78 w 8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78" y="0"/>
                  </a:moveTo>
                  <a:cubicBezTo>
                    <a:pt x="78" y="3"/>
                    <a:pt x="78" y="5"/>
                    <a:pt x="79" y="8"/>
                  </a:cubicBezTo>
                  <a:cubicBezTo>
                    <a:pt x="79" y="29"/>
                    <a:pt x="82" y="57"/>
                    <a:pt x="80" y="81"/>
                  </a:cubicBezTo>
                  <a:cubicBezTo>
                    <a:pt x="3" y="81"/>
                    <a:pt x="3" y="81"/>
                    <a:pt x="3" y="81"/>
                  </a:cubicBezTo>
                  <a:cubicBezTo>
                    <a:pt x="1" y="67"/>
                    <a:pt x="0" y="53"/>
                    <a:pt x="0" y="40"/>
                  </a:cubicBezTo>
                  <a:cubicBezTo>
                    <a:pt x="0" y="29"/>
                    <a:pt x="2" y="18"/>
                    <a:pt x="1" y="8"/>
                  </a:cubicBezTo>
                  <a:cubicBezTo>
                    <a:pt x="1" y="5"/>
                    <a:pt x="1" y="3"/>
                    <a:pt x="2" y="0"/>
                  </a:cubicBezTo>
                  <a:lnTo>
                    <a:pt x="78"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9" name="Freeform 358">
              <a:extLst>
                <a:ext uri="{FF2B5EF4-FFF2-40B4-BE49-F238E27FC236}">
                  <a16:creationId xmlns:a16="http://schemas.microsoft.com/office/drawing/2014/main" id="{B3E33D39-2539-4AB9-B766-97D78824A1B7}"/>
                </a:ext>
              </a:extLst>
            </p:cNvPr>
            <p:cNvSpPr>
              <a:spLocks/>
            </p:cNvSpPr>
            <p:nvPr/>
          </p:nvSpPr>
          <p:spPr bwMode="auto">
            <a:xfrm>
              <a:off x="2079607" y="3894652"/>
              <a:ext cx="166847" cy="166846"/>
            </a:xfrm>
            <a:custGeom>
              <a:avLst/>
              <a:gdLst>
                <a:gd name="T0" fmla="*/ 78 w 81"/>
                <a:gd name="T1" fmla="*/ 0 h 81"/>
                <a:gd name="T2" fmla="*/ 78 w 81"/>
                <a:gd name="T3" fmla="*/ 9 h 81"/>
                <a:gd name="T4" fmla="*/ 80 w 81"/>
                <a:gd name="T5" fmla="*/ 81 h 81"/>
                <a:gd name="T6" fmla="*/ 2 w 81"/>
                <a:gd name="T7" fmla="*/ 81 h 81"/>
                <a:gd name="T8" fmla="*/ 0 w 81"/>
                <a:gd name="T9" fmla="*/ 41 h 81"/>
                <a:gd name="T10" fmla="*/ 1 w 81"/>
                <a:gd name="T11" fmla="*/ 9 h 81"/>
                <a:gd name="T12" fmla="*/ 2 w 81"/>
                <a:gd name="T13" fmla="*/ 0 h 81"/>
                <a:gd name="T14" fmla="*/ 78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78" y="0"/>
                  </a:moveTo>
                  <a:cubicBezTo>
                    <a:pt x="78" y="3"/>
                    <a:pt x="78" y="6"/>
                    <a:pt x="78" y="9"/>
                  </a:cubicBezTo>
                  <a:cubicBezTo>
                    <a:pt x="79" y="30"/>
                    <a:pt x="81" y="57"/>
                    <a:pt x="80" y="81"/>
                  </a:cubicBezTo>
                  <a:cubicBezTo>
                    <a:pt x="2" y="81"/>
                    <a:pt x="2" y="81"/>
                    <a:pt x="2" y="81"/>
                  </a:cubicBezTo>
                  <a:cubicBezTo>
                    <a:pt x="1" y="68"/>
                    <a:pt x="0" y="54"/>
                    <a:pt x="0" y="41"/>
                  </a:cubicBezTo>
                  <a:cubicBezTo>
                    <a:pt x="0" y="30"/>
                    <a:pt x="2" y="19"/>
                    <a:pt x="1" y="9"/>
                  </a:cubicBezTo>
                  <a:cubicBezTo>
                    <a:pt x="1" y="6"/>
                    <a:pt x="1" y="3"/>
                    <a:pt x="2" y="0"/>
                  </a:cubicBezTo>
                  <a:lnTo>
                    <a:pt x="78"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0" name="Freeform 359">
              <a:extLst>
                <a:ext uri="{FF2B5EF4-FFF2-40B4-BE49-F238E27FC236}">
                  <a16:creationId xmlns:a16="http://schemas.microsoft.com/office/drawing/2014/main" id="{8DBF2C0E-6519-4ABA-8345-4ABE11D91C48}"/>
                </a:ext>
              </a:extLst>
            </p:cNvPr>
            <p:cNvSpPr>
              <a:spLocks/>
            </p:cNvSpPr>
            <p:nvPr/>
          </p:nvSpPr>
          <p:spPr bwMode="auto">
            <a:xfrm>
              <a:off x="2363795" y="3894652"/>
              <a:ext cx="132010" cy="166846"/>
            </a:xfrm>
            <a:custGeom>
              <a:avLst/>
              <a:gdLst>
                <a:gd name="T0" fmla="*/ 64 w 64"/>
                <a:gd name="T1" fmla="*/ 0 h 81"/>
                <a:gd name="T2" fmla="*/ 64 w 64"/>
                <a:gd name="T3" fmla="*/ 81 h 81"/>
                <a:gd name="T4" fmla="*/ 2 w 64"/>
                <a:gd name="T5" fmla="*/ 81 h 81"/>
                <a:gd name="T6" fmla="*/ 0 w 64"/>
                <a:gd name="T7" fmla="*/ 41 h 81"/>
                <a:gd name="T8" fmla="*/ 1 w 64"/>
                <a:gd name="T9" fmla="*/ 9 h 81"/>
                <a:gd name="T10" fmla="*/ 2 w 64"/>
                <a:gd name="T11" fmla="*/ 0 h 81"/>
                <a:gd name="T12" fmla="*/ 64 w 6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4" h="81">
                  <a:moveTo>
                    <a:pt x="64" y="0"/>
                  </a:moveTo>
                  <a:cubicBezTo>
                    <a:pt x="64" y="81"/>
                    <a:pt x="64" y="81"/>
                    <a:pt x="64" y="81"/>
                  </a:cubicBezTo>
                  <a:cubicBezTo>
                    <a:pt x="2" y="81"/>
                    <a:pt x="2" y="81"/>
                    <a:pt x="2" y="81"/>
                  </a:cubicBezTo>
                  <a:cubicBezTo>
                    <a:pt x="1" y="68"/>
                    <a:pt x="0" y="54"/>
                    <a:pt x="0" y="41"/>
                  </a:cubicBezTo>
                  <a:cubicBezTo>
                    <a:pt x="0" y="30"/>
                    <a:pt x="2" y="19"/>
                    <a:pt x="1" y="9"/>
                  </a:cubicBezTo>
                  <a:cubicBezTo>
                    <a:pt x="1" y="6"/>
                    <a:pt x="1" y="3"/>
                    <a:pt x="2" y="0"/>
                  </a:cubicBezTo>
                  <a:lnTo>
                    <a:pt x="64"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1" name="Freeform 360">
              <a:extLst>
                <a:ext uri="{FF2B5EF4-FFF2-40B4-BE49-F238E27FC236}">
                  <a16:creationId xmlns:a16="http://schemas.microsoft.com/office/drawing/2014/main" id="{C211293E-F24B-402C-9D10-04C5324A9F28}"/>
                </a:ext>
              </a:extLst>
            </p:cNvPr>
            <p:cNvSpPr>
              <a:spLocks/>
            </p:cNvSpPr>
            <p:nvPr/>
          </p:nvSpPr>
          <p:spPr bwMode="auto">
            <a:xfrm>
              <a:off x="1685409" y="3894652"/>
              <a:ext cx="157679" cy="166846"/>
            </a:xfrm>
            <a:custGeom>
              <a:avLst/>
              <a:gdLst>
                <a:gd name="T0" fmla="*/ 76 w 77"/>
                <a:gd name="T1" fmla="*/ 0 h 81"/>
                <a:gd name="T2" fmla="*/ 73 w 77"/>
                <a:gd name="T3" fmla="*/ 81 h 81"/>
                <a:gd name="T4" fmla="*/ 1 w 77"/>
                <a:gd name="T5" fmla="*/ 81 h 81"/>
                <a:gd name="T6" fmla="*/ 0 w 77"/>
                <a:gd name="T7" fmla="*/ 0 h 81"/>
                <a:gd name="T8" fmla="*/ 76 w 77"/>
                <a:gd name="T9" fmla="*/ 0 h 81"/>
              </a:gdLst>
              <a:ahLst/>
              <a:cxnLst>
                <a:cxn ang="0">
                  <a:pos x="T0" y="T1"/>
                </a:cxn>
                <a:cxn ang="0">
                  <a:pos x="T2" y="T3"/>
                </a:cxn>
                <a:cxn ang="0">
                  <a:pos x="T4" y="T5"/>
                </a:cxn>
                <a:cxn ang="0">
                  <a:pos x="T6" y="T7"/>
                </a:cxn>
                <a:cxn ang="0">
                  <a:pos x="T8" y="T9"/>
                </a:cxn>
              </a:cxnLst>
              <a:rect l="0" t="0" r="r" b="b"/>
              <a:pathLst>
                <a:path w="77" h="81">
                  <a:moveTo>
                    <a:pt x="76" y="0"/>
                  </a:moveTo>
                  <a:cubicBezTo>
                    <a:pt x="77" y="21"/>
                    <a:pt x="74" y="58"/>
                    <a:pt x="73" y="81"/>
                  </a:cubicBezTo>
                  <a:cubicBezTo>
                    <a:pt x="1" y="81"/>
                    <a:pt x="1" y="81"/>
                    <a:pt x="1" y="81"/>
                  </a:cubicBezTo>
                  <a:cubicBezTo>
                    <a:pt x="2" y="39"/>
                    <a:pt x="0" y="14"/>
                    <a:pt x="0" y="0"/>
                  </a:cubicBezTo>
                  <a:lnTo>
                    <a:pt x="76"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2" name="Freeform 361">
              <a:extLst>
                <a:ext uri="{FF2B5EF4-FFF2-40B4-BE49-F238E27FC236}">
                  <a16:creationId xmlns:a16="http://schemas.microsoft.com/office/drawing/2014/main" id="{C1B99D8D-89E5-4387-979D-DE26D7755F16}"/>
                </a:ext>
              </a:extLst>
            </p:cNvPr>
            <p:cNvSpPr>
              <a:spLocks/>
            </p:cNvSpPr>
            <p:nvPr/>
          </p:nvSpPr>
          <p:spPr bwMode="auto">
            <a:xfrm>
              <a:off x="1960431" y="3894652"/>
              <a:ext cx="159513" cy="166846"/>
            </a:xfrm>
            <a:custGeom>
              <a:avLst/>
              <a:gdLst>
                <a:gd name="T0" fmla="*/ 76 w 77"/>
                <a:gd name="T1" fmla="*/ 0 h 81"/>
                <a:gd name="T2" fmla="*/ 73 w 77"/>
                <a:gd name="T3" fmla="*/ 81 h 81"/>
                <a:gd name="T4" fmla="*/ 1 w 77"/>
                <a:gd name="T5" fmla="*/ 81 h 81"/>
                <a:gd name="T6" fmla="*/ 0 w 77"/>
                <a:gd name="T7" fmla="*/ 0 h 81"/>
                <a:gd name="T8" fmla="*/ 76 w 77"/>
                <a:gd name="T9" fmla="*/ 0 h 81"/>
              </a:gdLst>
              <a:ahLst/>
              <a:cxnLst>
                <a:cxn ang="0">
                  <a:pos x="T0" y="T1"/>
                </a:cxn>
                <a:cxn ang="0">
                  <a:pos x="T2" y="T3"/>
                </a:cxn>
                <a:cxn ang="0">
                  <a:pos x="T4" y="T5"/>
                </a:cxn>
                <a:cxn ang="0">
                  <a:pos x="T6" y="T7"/>
                </a:cxn>
                <a:cxn ang="0">
                  <a:pos x="T8" y="T9"/>
                </a:cxn>
              </a:cxnLst>
              <a:rect l="0" t="0" r="r" b="b"/>
              <a:pathLst>
                <a:path w="77" h="81">
                  <a:moveTo>
                    <a:pt x="76" y="0"/>
                  </a:moveTo>
                  <a:cubicBezTo>
                    <a:pt x="77" y="21"/>
                    <a:pt x="74" y="58"/>
                    <a:pt x="73" y="81"/>
                  </a:cubicBezTo>
                  <a:cubicBezTo>
                    <a:pt x="1" y="81"/>
                    <a:pt x="1" y="81"/>
                    <a:pt x="1" y="81"/>
                  </a:cubicBezTo>
                  <a:cubicBezTo>
                    <a:pt x="2" y="39"/>
                    <a:pt x="0" y="14"/>
                    <a:pt x="0" y="0"/>
                  </a:cubicBezTo>
                  <a:lnTo>
                    <a:pt x="76"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773" name="Grup 772">
            <a:extLst>
              <a:ext uri="{FF2B5EF4-FFF2-40B4-BE49-F238E27FC236}">
                <a16:creationId xmlns:a16="http://schemas.microsoft.com/office/drawing/2014/main" id="{7D3486F0-B56A-40ED-898A-79F4D20F80A3}"/>
              </a:ext>
            </a:extLst>
          </p:cNvPr>
          <p:cNvGrpSpPr/>
          <p:nvPr/>
        </p:nvGrpSpPr>
        <p:grpSpPr>
          <a:xfrm>
            <a:off x="1439887" y="3079361"/>
            <a:ext cx="9312222" cy="166846"/>
            <a:chOff x="-87993" y="2796503"/>
            <a:chExt cx="9312222" cy="166846"/>
          </a:xfrm>
        </p:grpSpPr>
        <p:sp>
          <p:nvSpPr>
            <p:cNvPr id="774" name="Freeform 194">
              <a:extLst>
                <a:ext uri="{FF2B5EF4-FFF2-40B4-BE49-F238E27FC236}">
                  <a16:creationId xmlns:a16="http://schemas.microsoft.com/office/drawing/2014/main" id="{3197FE92-7181-4B29-B863-3669BC61881F}"/>
                </a:ext>
              </a:extLst>
            </p:cNvPr>
            <p:cNvSpPr>
              <a:spLocks/>
            </p:cNvSpPr>
            <p:nvPr/>
          </p:nvSpPr>
          <p:spPr bwMode="auto">
            <a:xfrm>
              <a:off x="2260690" y="2796503"/>
              <a:ext cx="128343" cy="166846"/>
            </a:xfrm>
            <a:custGeom>
              <a:avLst/>
              <a:gdLst>
                <a:gd name="T0" fmla="*/ 4 w 62"/>
                <a:gd name="T1" fmla="*/ 0 h 81"/>
                <a:gd name="T2" fmla="*/ 3 w 62"/>
                <a:gd name="T3" fmla="*/ 4 h 81"/>
                <a:gd name="T4" fmla="*/ 2 w 62"/>
                <a:gd name="T5" fmla="*/ 81 h 81"/>
                <a:gd name="T6" fmla="*/ 62 w 62"/>
                <a:gd name="T7" fmla="*/ 81 h 81"/>
                <a:gd name="T8" fmla="*/ 62 w 62"/>
                <a:gd name="T9" fmla="*/ 0 h 81"/>
                <a:gd name="T10" fmla="*/ 4 w 62"/>
                <a:gd name="T11" fmla="*/ 0 h 81"/>
              </a:gdLst>
              <a:ahLst/>
              <a:cxnLst>
                <a:cxn ang="0">
                  <a:pos x="T0" y="T1"/>
                </a:cxn>
                <a:cxn ang="0">
                  <a:pos x="T2" y="T3"/>
                </a:cxn>
                <a:cxn ang="0">
                  <a:pos x="T4" y="T5"/>
                </a:cxn>
                <a:cxn ang="0">
                  <a:pos x="T6" y="T7"/>
                </a:cxn>
                <a:cxn ang="0">
                  <a:pos x="T8" y="T9"/>
                </a:cxn>
                <a:cxn ang="0">
                  <a:pos x="T10" y="T11"/>
                </a:cxn>
              </a:cxnLst>
              <a:rect l="0" t="0" r="r" b="b"/>
              <a:pathLst>
                <a:path w="62" h="81">
                  <a:moveTo>
                    <a:pt x="4" y="0"/>
                  </a:moveTo>
                  <a:cubicBezTo>
                    <a:pt x="4" y="1"/>
                    <a:pt x="4" y="3"/>
                    <a:pt x="3" y="4"/>
                  </a:cubicBezTo>
                  <a:cubicBezTo>
                    <a:pt x="3" y="26"/>
                    <a:pt x="0" y="56"/>
                    <a:pt x="2" y="81"/>
                  </a:cubicBezTo>
                  <a:cubicBezTo>
                    <a:pt x="62" y="81"/>
                    <a:pt x="62" y="81"/>
                    <a:pt x="62" y="81"/>
                  </a:cubicBezTo>
                  <a:cubicBezTo>
                    <a:pt x="62" y="0"/>
                    <a:pt x="62" y="0"/>
                    <a:pt x="62" y="0"/>
                  </a:cubicBezTo>
                  <a:lnTo>
                    <a:pt x="4"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5" name="Freeform 195">
              <a:extLst>
                <a:ext uri="{FF2B5EF4-FFF2-40B4-BE49-F238E27FC236}">
                  <a16:creationId xmlns:a16="http://schemas.microsoft.com/office/drawing/2014/main" id="{CE4B5EA4-E10D-4A41-A604-01D094876636}"/>
                </a:ext>
              </a:extLst>
            </p:cNvPr>
            <p:cNvSpPr>
              <a:spLocks/>
            </p:cNvSpPr>
            <p:nvPr/>
          </p:nvSpPr>
          <p:spPr bwMode="auto">
            <a:xfrm>
              <a:off x="2132346" y="2796503"/>
              <a:ext cx="157679" cy="166846"/>
            </a:xfrm>
            <a:custGeom>
              <a:avLst/>
              <a:gdLst>
                <a:gd name="T0" fmla="*/ 3 w 77"/>
                <a:gd name="T1" fmla="*/ 0 h 81"/>
                <a:gd name="T2" fmla="*/ 3 w 77"/>
                <a:gd name="T3" fmla="*/ 6 h 81"/>
                <a:gd name="T4" fmla="*/ 1 w 77"/>
                <a:gd name="T5" fmla="*/ 81 h 81"/>
                <a:gd name="T6" fmla="*/ 75 w 77"/>
                <a:gd name="T7" fmla="*/ 81 h 81"/>
                <a:gd name="T8" fmla="*/ 77 w 77"/>
                <a:gd name="T9" fmla="*/ 40 h 81"/>
                <a:gd name="T10" fmla="*/ 76 w 77"/>
                <a:gd name="T11" fmla="*/ 6 h 81"/>
                <a:gd name="T12" fmla="*/ 76 w 77"/>
                <a:gd name="T13" fmla="*/ 0 h 81"/>
                <a:gd name="T14" fmla="*/ 3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3" y="0"/>
                  </a:moveTo>
                  <a:cubicBezTo>
                    <a:pt x="3" y="2"/>
                    <a:pt x="3" y="4"/>
                    <a:pt x="3" y="6"/>
                  </a:cubicBezTo>
                  <a:cubicBezTo>
                    <a:pt x="2" y="28"/>
                    <a:pt x="0" y="56"/>
                    <a:pt x="1" y="81"/>
                  </a:cubicBezTo>
                  <a:cubicBezTo>
                    <a:pt x="75" y="81"/>
                    <a:pt x="75" y="81"/>
                    <a:pt x="75" y="81"/>
                  </a:cubicBezTo>
                  <a:cubicBezTo>
                    <a:pt x="76" y="67"/>
                    <a:pt x="77" y="53"/>
                    <a:pt x="77" y="40"/>
                  </a:cubicBezTo>
                  <a:cubicBezTo>
                    <a:pt x="77" y="28"/>
                    <a:pt x="75" y="16"/>
                    <a:pt x="76" y="6"/>
                  </a:cubicBezTo>
                  <a:cubicBezTo>
                    <a:pt x="76" y="4"/>
                    <a:pt x="76" y="2"/>
                    <a:pt x="76" y="0"/>
                  </a:cubicBezTo>
                  <a:lnTo>
                    <a:pt x="3"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6" name="Freeform 196">
              <a:extLst>
                <a:ext uri="{FF2B5EF4-FFF2-40B4-BE49-F238E27FC236}">
                  <a16:creationId xmlns:a16="http://schemas.microsoft.com/office/drawing/2014/main" id="{9EA18957-E704-4ACD-A7AB-BD808E839418}"/>
                </a:ext>
              </a:extLst>
            </p:cNvPr>
            <p:cNvSpPr>
              <a:spLocks/>
            </p:cNvSpPr>
            <p:nvPr/>
          </p:nvSpPr>
          <p:spPr bwMode="auto">
            <a:xfrm>
              <a:off x="1866492" y="2796503"/>
              <a:ext cx="161346" cy="166846"/>
            </a:xfrm>
            <a:custGeom>
              <a:avLst/>
              <a:gdLst>
                <a:gd name="T0" fmla="*/ 4 w 78"/>
                <a:gd name="T1" fmla="*/ 0 h 81"/>
                <a:gd name="T2" fmla="*/ 4 w 78"/>
                <a:gd name="T3" fmla="*/ 3 h 81"/>
                <a:gd name="T4" fmla="*/ 2 w 78"/>
                <a:gd name="T5" fmla="*/ 81 h 81"/>
                <a:gd name="T6" fmla="*/ 75 w 78"/>
                <a:gd name="T7" fmla="*/ 81 h 81"/>
                <a:gd name="T8" fmla="*/ 78 w 78"/>
                <a:gd name="T9" fmla="*/ 37 h 81"/>
                <a:gd name="T10" fmla="*/ 77 w 78"/>
                <a:gd name="T11" fmla="*/ 3 h 81"/>
                <a:gd name="T12" fmla="*/ 77 w 78"/>
                <a:gd name="T13" fmla="*/ 0 h 81"/>
                <a:gd name="T14" fmla="*/ 4 w 7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4" y="0"/>
                  </a:moveTo>
                  <a:cubicBezTo>
                    <a:pt x="4" y="3"/>
                    <a:pt x="4" y="3"/>
                    <a:pt x="4" y="3"/>
                  </a:cubicBezTo>
                  <a:cubicBezTo>
                    <a:pt x="3" y="26"/>
                    <a:pt x="0" y="55"/>
                    <a:pt x="2" y="81"/>
                  </a:cubicBezTo>
                  <a:cubicBezTo>
                    <a:pt x="75" y="81"/>
                    <a:pt x="75" y="81"/>
                    <a:pt x="75" y="81"/>
                  </a:cubicBezTo>
                  <a:cubicBezTo>
                    <a:pt x="77" y="66"/>
                    <a:pt x="77" y="51"/>
                    <a:pt x="78" y="37"/>
                  </a:cubicBezTo>
                  <a:cubicBezTo>
                    <a:pt x="78" y="25"/>
                    <a:pt x="76" y="13"/>
                    <a:pt x="77" y="3"/>
                  </a:cubicBezTo>
                  <a:cubicBezTo>
                    <a:pt x="77" y="2"/>
                    <a:pt x="77" y="1"/>
                    <a:pt x="77" y="0"/>
                  </a:cubicBezTo>
                  <a:lnTo>
                    <a:pt x="4"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7" name="Freeform 197">
              <a:extLst>
                <a:ext uri="{FF2B5EF4-FFF2-40B4-BE49-F238E27FC236}">
                  <a16:creationId xmlns:a16="http://schemas.microsoft.com/office/drawing/2014/main" id="{1A565870-22D3-4EE5-A8E5-B1DF68EDA0DF}"/>
                </a:ext>
              </a:extLst>
            </p:cNvPr>
            <p:cNvSpPr>
              <a:spLocks/>
            </p:cNvSpPr>
            <p:nvPr/>
          </p:nvSpPr>
          <p:spPr bwMode="auto">
            <a:xfrm>
              <a:off x="1595137" y="2796503"/>
              <a:ext cx="161346" cy="166846"/>
            </a:xfrm>
            <a:custGeom>
              <a:avLst/>
              <a:gdLst>
                <a:gd name="T0" fmla="*/ 4 w 78"/>
                <a:gd name="T1" fmla="*/ 0 h 81"/>
                <a:gd name="T2" fmla="*/ 4 w 78"/>
                <a:gd name="T3" fmla="*/ 3 h 81"/>
                <a:gd name="T4" fmla="*/ 2 w 78"/>
                <a:gd name="T5" fmla="*/ 81 h 81"/>
                <a:gd name="T6" fmla="*/ 75 w 78"/>
                <a:gd name="T7" fmla="*/ 81 h 81"/>
                <a:gd name="T8" fmla="*/ 77 w 78"/>
                <a:gd name="T9" fmla="*/ 37 h 81"/>
                <a:gd name="T10" fmla="*/ 77 w 78"/>
                <a:gd name="T11" fmla="*/ 3 h 81"/>
                <a:gd name="T12" fmla="*/ 77 w 78"/>
                <a:gd name="T13" fmla="*/ 0 h 81"/>
                <a:gd name="T14" fmla="*/ 4 w 7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4" y="0"/>
                  </a:moveTo>
                  <a:cubicBezTo>
                    <a:pt x="4" y="3"/>
                    <a:pt x="4" y="3"/>
                    <a:pt x="4" y="3"/>
                  </a:cubicBezTo>
                  <a:cubicBezTo>
                    <a:pt x="3" y="26"/>
                    <a:pt x="0" y="55"/>
                    <a:pt x="2" y="81"/>
                  </a:cubicBezTo>
                  <a:cubicBezTo>
                    <a:pt x="75" y="81"/>
                    <a:pt x="75" y="81"/>
                    <a:pt x="75" y="81"/>
                  </a:cubicBezTo>
                  <a:cubicBezTo>
                    <a:pt x="77" y="66"/>
                    <a:pt x="77" y="51"/>
                    <a:pt x="77" y="37"/>
                  </a:cubicBezTo>
                  <a:cubicBezTo>
                    <a:pt x="78" y="26"/>
                    <a:pt x="76" y="14"/>
                    <a:pt x="77" y="3"/>
                  </a:cubicBezTo>
                  <a:cubicBezTo>
                    <a:pt x="77" y="2"/>
                    <a:pt x="77" y="1"/>
                    <a:pt x="77" y="0"/>
                  </a:cubicBezTo>
                  <a:lnTo>
                    <a:pt x="4"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8" name="Freeform 198">
              <a:extLst>
                <a:ext uri="{FF2B5EF4-FFF2-40B4-BE49-F238E27FC236}">
                  <a16:creationId xmlns:a16="http://schemas.microsoft.com/office/drawing/2014/main" id="{632778B5-4D19-4191-96BE-9D442F21FAE4}"/>
                </a:ext>
              </a:extLst>
            </p:cNvPr>
            <p:cNvSpPr>
              <a:spLocks/>
            </p:cNvSpPr>
            <p:nvPr/>
          </p:nvSpPr>
          <p:spPr bwMode="auto">
            <a:xfrm>
              <a:off x="2004003" y="2796503"/>
              <a:ext cx="148512" cy="166846"/>
            </a:xfrm>
            <a:custGeom>
              <a:avLst/>
              <a:gdLst>
                <a:gd name="T0" fmla="*/ 0 w 72"/>
                <a:gd name="T1" fmla="*/ 0 h 81"/>
                <a:gd name="T2" fmla="*/ 4 w 72"/>
                <a:gd name="T3" fmla="*/ 81 h 81"/>
                <a:gd name="T4" fmla="*/ 71 w 72"/>
                <a:gd name="T5" fmla="*/ 81 h 81"/>
                <a:gd name="T6" fmla="*/ 72 w 72"/>
                <a:gd name="T7" fmla="*/ 0 h 81"/>
                <a:gd name="T8" fmla="*/ 0 w 72"/>
                <a:gd name="T9" fmla="*/ 0 h 81"/>
              </a:gdLst>
              <a:ahLst/>
              <a:cxnLst>
                <a:cxn ang="0">
                  <a:pos x="T0" y="T1"/>
                </a:cxn>
                <a:cxn ang="0">
                  <a:pos x="T2" y="T3"/>
                </a:cxn>
                <a:cxn ang="0">
                  <a:pos x="T4" y="T5"/>
                </a:cxn>
                <a:cxn ang="0">
                  <a:pos x="T6" y="T7"/>
                </a:cxn>
                <a:cxn ang="0">
                  <a:pos x="T8" y="T9"/>
                </a:cxn>
              </a:cxnLst>
              <a:rect l="0" t="0" r="r" b="b"/>
              <a:pathLst>
                <a:path w="72" h="81">
                  <a:moveTo>
                    <a:pt x="0" y="0"/>
                  </a:moveTo>
                  <a:cubicBezTo>
                    <a:pt x="0" y="23"/>
                    <a:pt x="3" y="58"/>
                    <a:pt x="4" y="81"/>
                  </a:cubicBezTo>
                  <a:cubicBezTo>
                    <a:pt x="71" y="81"/>
                    <a:pt x="71" y="81"/>
                    <a:pt x="71" y="81"/>
                  </a:cubicBezTo>
                  <a:cubicBezTo>
                    <a:pt x="70" y="41"/>
                    <a:pt x="72" y="16"/>
                    <a:pt x="72"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9" name="Freeform 199">
              <a:extLst>
                <a:ext uri="{FF2B5EF4-FFF2-40B4-BE49-F238E27FC236}">
                  <a16:creationId xmlns:a16="http://schemas.microsoft.com/office/drawing/2014/main" id="{AD263649-17D7-403C-AB7B-6F6C26BA438C}"/>
                </a:ext>
              </a:extLst>
            </p:cNvPr>
            <p:cNvSpPr>
              <a:spLocks/>
            </p:cNvSpPr>
            <p:nvPr/>
          </p:nvSpPr>
          <p:spPr bwMode="auto">
            <a:xfrm>
              <a:off x="1732649" y="2796503"/>
              <a:ext cx="148512" cy="166846"/>
            </a:xfrm>
            <a:custGeom>
              <a:avLst/>
              <a:gdLst>
                <a:gd name="T0" fmla="*/ 0 w 72"/>
                <a:gd name="T1" fmla="*/ 0 h 81"/>
                <a:gd name="T2" fmla="*/ 4 w 72"/>
                <a:gd name="T3" fmla="*/ 81 h 81"/>
                <a:gd name="T4" fmla="*/ 71 w 72"/>
                <a:gd name="T5" fmla="*/ 81 h 81"/>
                <a:gd name="T6" fmla="*/ 72 w 72"/>
                <a:gd name="T7" fmla="*/ 0 h 81"/>
                <a:gd name="T8" fmla="*/ 0 w 72"/>
                <a:gd name="T9" fmla="*/ 0 h 81"/>
              </a:gdLst>
              <a:ahLst/>
              <a:cxnLst>
                <a:cxn ang="0">
                  <a:pos x="T0" y="T1"/>
                </a:cxn>
                <a:cxn ang="0">
                  <a:pos x="T2" y="T3"/>
                </a:cxn>
                <a:cxn ang="0">
                  <a:pos x="T4" y="T5"/>
                </a:cxn>
                <a:cxn ang="0">
                  <a:pos x="T6" y="T7"/>
                </a:cxn>
                <a:cxn ang="0">
                  <a:pos x="T8" y="T9"/>
                </a:cxn>
              </a:cxnLst>
              <a:rect l="0" t="0" r="r" b="b"/>
              <a:pathLst>
                <a:path w="72" h="81">
                  <a:moveTo>
                    <a:pt x="0" y="0"/>
                  </a:moveTo>
                  <a:cubicBezTo>
                    <a:pt x="0" y="23"/>
                    <a:pt x="3" y="59"/>
                    <a:pt x="4" y="81"/>
                  </a:cubicBezTo>
                  <a:cubicBezTo>
                    <a:pt x="71" y="81"/>
                    <a:pt x="71" y="81"/>
                    <a:pt x="71" y="81"/>
                  </a:cubicBezTo>
                  <a:cubicBezTo>
                    <a:pt x="70" y="41"/>
                    <a:pt x="72" y="16"/>
                    <a:pt x="72"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0" name="Freeform 200">
              <a:extLst>
                <a:ext uri="{FF2B5EF4-FFF2-40B4-BE49-F238E27FC236}">
                  <a16:creationId xmlns:a16="http://schemas.microsoft.com/office/drawing/2014/main" id="{0AE84D35-D93C-4BFF-9BCC-2ABFAE4DA2E4}"/>
                </a:ext>
              </a:extLst>
            </p:cNvPr>
            <p:cNvSpPr>
              <a:spLocks/>
            </p:cNvSpPr>
            <p:nvPr/>
          </p:nvSpPr>
          <p:spPr bwMode="auto">
            <a:xfrm>
              <a:off x="1554801" y="2796503"/>
              <a:ext cx="62338" cy="166846"/>
            </a:xfrm>
            <a:custGeom>
              <a:avLst/>
              <a:gdLst>
                <a:gd name="T0" fmla="*/ 29 w 30"/>
                <a:gd name="T1" fmla="*/ 81 h 81"/>
                <a:gd name="T2" fmla="*/ 30 w 30"/>
                <a:gd name="T3" fmla="*/ 0 h 81"/>
                <a:gd name="T4" fmla="*/ 0 w 30"/>
                <a:gd name="T5" fmla="*/ 0 h 81"/>
                <a:gd name="T6" fmla="*/ 1 w 30"/>
                <a:gd name="T7" fmla="*/ 81 h 81"/>
                <a:gd name="T8" fmla="*/ 29 w 30"/>
                <a:gd name="T9" fmla="*/ 81 h 81"/>
              </a:gdLst>
              <a:ahLst/>
              <a:cxnLst>
                <a:cxn ang="0">
                  <a:pos x="T0" y="T1"/>
                </a:cxn>
                <a:cxn ang="0">
                  <a:pos x="T2" y="T3"/>
                </a:cxn>
                <a:cxn ang="0">
                  <a:pos x="T4" y="T5"/>
                </a:cxn>
                <a:cxn ang="0">
                  <a:pos x="T6" y="T7"/>
                </a:cxn>
                <a:cxn ang="0">
                  <a:pos x="T8" y="T9"/>
                </a:cxn>
              </a:cxnLst>
              <a:rect l="0" t="0" r="r" b="b"/>
              <a:pathLst>
                <a:path w="30" h="81">
                  <a:moveTo>
                    <a:pt x="29" y="81"/>
                  </a:moveTo>
                  <a:cubicBezTo>
                    <a:pt x="28" y="40"/>
                    <a:pt x="30" y="15"/>
                    <a:pt x="30" y="0"/>
                  </a:cubicBezTo>
                  <a:cubicBezTo>
                    <a:pt x="0" y="0"/>
                    <a:pt x="0" y="0"/>
                    <a:pt x="0" y="0"/>
                  </a:cubicBezTo>
                  <a:cubicBezTo>
                    <a:pt x="1" y="81"/>
                    <a:pt x="1" y="81"/>
                    <a:pt x="1" y="81"/>
                  </a:cubicBezTo>
                  <a:lnTo>
                    <a:pt x="29"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1" name="Freeform 201">
              <a:extLst>
                <a:ext uri="{FF2B5EF4-FFF2-40B4-BE49-F238E27FC236}">
                  <a16:creationId xmlns:a16="http://schemas.microsoft.com/office/drawing/2014/main" id="{81D5C30F-4F00-4563-A504-E44F78DC6321}"/>
                </a:ext>
              </a:extLst>
            </p:cNvPr>
            <p:cNvSpPr>
              <a:spLocks/>
            </p:cNvSpPr>
            <p:nvPr/>
          </p:nvSpPr>
          <p:spPr bwMode="auto">
            <a:xfrm>
              <a:off x="2482539" y="2796503"/>
              <a:ext cx="150345" cy="166846"/>
            </a:xfrm>
            <a:custGeom>
              <a:avLst/>
              <a:gdLst>
                <a:gd name="T0" fmla="*/ 1 w 73"/>
                <a:gd name="T1" fmla="*/ 0 h 81"/>
                <a:gd name="T2" fmla="*/ 4 w 73"/>
                <a:gd name="T3" fmla="*/ 81 h 81"/>
                <a:gd name="T4" fmla="*/ 71 w 73"/>
                <a:gd name="T5" fmla="*/ 81 h 81"/>
                <a:gd name="T6" fmla="*/ 73 w 73"/>
                <a:gd name="T7" fmla="*/ 0 h 81"/>
                <a:gd name="T8" fmla="*/ 1 w 73"/>
                <a:gd name="T9" fmla="*/ 0 h 81"/>
              </a:gdLst>
              <a:ahLst/>
              <a:cxnLst>
                <a:cxn ang="0">
                  <a:pos x="T0" y="T1"/>
                </a:cxn>
                <a:cxn ang="0">
                  <a:pos x="T2" y="T3"/>
                </a:cxn>
                <a:cxn ang="0">
                  <a:pos x="T4" y="T5"/>
                </a:cxn>
                <a:cxn ang="0">
                  <a:pos x="T6" y="T7"/>
                </a:cxn>
                <a:cxn ang="0">
                  <a:pos x="T8" y="T9"/>
                </a:cxn>
              </a:cxnLst>
              <a:rect l="0" t="0" r="r" b="b"/>
              <a:pathLst>
                <a:path w="73" h="81">
                  <a:moveTo>
                    <a:pt x="1" y="0"/>
                  </a:moveTo>
                  <a:cubicBezTo>
                    <a:pt x="0" y="19"/>
                    <a:pt x="3" y="56"/>
                    <a:pt x="4" y="81"/>
                  </a:cubicBezTo>
                  <a:cubicBezTo>
                    <a:pt x="71" y="81"/>
                    <a:pt x="71" y="81"/>
                    <a:pt x="71" y="81"/>
                  </a:cubicBezTo>
                  <a:cubicBezTo>
                    <a:pt x="70" y="37"/>
                    <a:pt x="73" y="13"/>
                    <a:pt x="73" y="0"/>
                  </a:cubicBezTo>
                  <a:lnTo>
                    <a:pt x="1"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2" name="Freeform 202">
              <a:extLst>
                <a:ext uri="{FF2B5EF4-FFF2-40B4-BE49-F238E27FC236}">
                  <a16:creationId xmlns:a16="http://schemas.microsoft.com/office/drawing/2014/main" id="{CE70E624-2CD5-4F6C-AC45-752650BA2F99}"/>
                </a:ext>
              </a:extLst>
            </p:cNvPr>
            <p:cNvSpPr>
              <a:spLocks/>
            </p:cNvSpPr>
            <p:nvPr/>
          </p:nvSpPr>
          <p:spPr bwMode="auto">
            <a:xfrm>
              <a:off x="3124256" y="2796503"/>
              <a:ext cx="69672" cy="166846"/>
            </a:xfrm>
            <a:custGeom>
              <a:avLst/>
              <a:gdLst>
                <a:gd name="T0" fmla="*/ 3 w 34"/>
                <a:gd name="T1" fmla="*/ 0 h 81"/>
                <a:gd name="T2" fmla="*/ 3 w 34"/>
                <a:gd name="T3" fmla="*/ 8 h 81"/>
                <a:gd name="T4" fmla="*/ 1 w 34"/>
                <a:gd name="T5" fmla="*/ 81 h 81"/>
                <a:gd name="T6" fmla="*/ 34 w 34"/>
                <a:gd name="T7" fmla="*/ 81 h 81"/>
                <a:gd name="T8" fmla="*/ 34 w 34"/>
                <a:gd name="T9" fmla="*/ 0 h 81"/>
                <a:gd name="T10" fmla="*/ 3 w 34"/>
                <a:gd name="T11" fmla="*/ 0 h 81"/>
              </a:gdLst>
              <a:ahLst/>
              <a:cxnLst>
                <a:cxn ang="0">
                  <a:pos x="T0" y="T1"/>
                </a:cxn>
                <a:cxn ang="0">
                  <a:pos x="T2" y="T3"/>
                </a:cxn>
                <a:cxn ang="0">
                  <a:pos x="T4" y="T5"/>
                </a:cxn>
                <a:cxn ang="0">
                  <a:pos x="T6" y="T7"/>
                </a:cxn>
                <a:cxn ang="0">
                  <a:pos x="T8" y="T9"/>
                </a:cxn>
                <a:cxn ang="0">
                  <a:pos x="T10" y="T11"/>
                </a:cxn>
              </a:cxnLst>
              <a:rect l="0" t="0" r="r" b="b"/>
              <a:pathLst>
                <a:path w="34" h="81">
                  <a:moveTo>
                    <a:pt x="3" y="0"/>
                  </a:moveTo>
                  <a:cubicBezTo>
                    <a:pt x="3" y="3"/>
                    <a:pt x="3" y="6"/>
                    <a:pt x="3" y="8"/>
                  </a:cubicBezTo>
                  <a:cubicBezTo>
                    <a:pt x="2" y="29"/>
                    <a:pt x="0" y="57"/>
                    <a:pt x="1" y="81"/>
                  </a:cubicBezTo>
                  <a:cubicBezTo>
                    <a:pt x="34" y="81"/>
                    <a:pt x="34" y="81"/>
                    <a:pt x="34" y="81"/>
                  </a:cubicBezTo>
                  <a:cubicBezTo>
                    <a:pt x="34" y="0"/>
                    <a:pt x="34" y="0"/>
                    <a:pt x="34" y="0"/>
                  </a:cubicBezTo>
                  <a:lnTo>
                    <a:pt x="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3" name="Freeform 203">
              <a:extLst>
                <a:ext uri="{FF2B5EF4-FFF2-40B4-BE49-F238E27FC236}">
                  <a16:creationId xmlns:a16="http://schemas.microsoft.com/office/drawing/2014/main" id="{EACBAC15-EB30-4069-A0D2-4938278DBF66}"/>
                </a:ext>
              </a:extLst>
            </p:cNvPr>
            <p:cNvSpPr>
              <a:spLocks/>
            </p:cNvSpPr>
            <p:nvPr/>
          </p:nvSpPr>
          <p:spPr bwMode="auto">
            <a:xfrm>
              <a:off x="2863902" y="2796503"/>
              <a:ext cx="157679" cy="166846"/>
            </a:xfrm>
            <a:custGeom>
              <a:avLst/>
              <a:gdLst>
                <a:gd name="T0" fmla="*/ 3 w 76"/>
                <a:gd name="T1" fmla="*/ 0 h 81"/>
                <a:gd name="T2" fmla="*/ 3 w 76"/>
                <a:gd name="T3" fmla="*/ 12 h 81"/>
                <a:gd name="T4" fmla="*/ 1 w 76"/>
                <a:gd name="T5" fmla="*/ 81 h 81"/>
                <a:gd name="T6" fmla="*/ 74 w 76"/>
                <a:gd name="T7" fmla="*/ 81 h 81"/>
                <a:gd name="T8" fmla="*/ 76 w 76"/>
                <a:gd name="T9" fmla="*/ 44 h 81"/>
                <a:gd name="T10" fmla="*/ 75 w 76"/>
                <a:gd name="T11" fmla="*/ 12 h 81"/>
                <a:gd name="T12" fmla="*/ 74 w 76"/>
                <a:gd name="T13" fmla="*/ 0 h 81"/>
                <a:gd name="T14" fmla="*/ 3 w 76"/>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1">
                  <a:moveTo>
                    <a:pt x="3" y="0"/>
                  </a:moveTo>
                  <a:cubicBezTo>
                    <a:pt x="3" y="4"/>
                    <a:pt x="3" y="8"/>
                    <a:pt x="3" y="12"/>
                  </a:cubicBezTo>
                  <a:cubicBezTo>
                    <a:pt x="2" y="32"/>
                    <a:pt x="0" y="58"/>
                    <a:pt x="1" y="81"/>
                  </a:cubicBezTo>
                  <a:cubicBezTo>
                    <a:pt x="74" y="81"/>
                    <a:pt x="74" y="81"/>
                    <a:pt x="74" y="81"/>
                  </a:cubicBezTo>
                  <a:cubicBezTo>
                    <a:pt x="75" y="68"/>
                    <a:pt x="76" y="56"/>
                    <a:pt x="76" y="44"/>
                  </a:cubicBezTo>
                  <a:cubicBezTo>
                    <a:pt x="76" y="33"/>
                    <a:pt x="74" y="22"/>
                    <a:pt x="75" y="12"/>
                  </a:cubicBezTo>
                  <a:cubicBezTo>
                    <a:pt x="76" y="7"/>
                    <a:pt x="75" y="4"/>
                    <a:pt x="74"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4" name="Freeform 204">
              <a:extLst>
                <a:ext uri="{FF2B5EF4-FFF2-40B4-BE49-F238E27FC236}">
                  <a16:creationId xmlns:a16="http://schemas.microsoft.com/office/drawing/2014/main" id="{E21E76A1-4771-466E-887C-8FE25F06F177}"/>
                </a:ext>
              </a:extLst>
            </p:cNvPr>
            <p:cNvSpPr>
              <a:spLocks/>
            </p:cNvSpPr>
            <p:nvPr/>
          </p:nvSpPr>
          <p:spPr bwMode="auto">
            <a:xfrm>
              <a:off x="2618217" y="2796503"/>
              <a:ext cx="154012" cy="166846"/>
            </a:xfrm>
            <a:custGeom>
              <a:avLst/>
              <a:gdLst>
                <a:gd name="T0" fmla="*/ 3 w 75"/>
                <a:gd name="T1" fmla="*/ 0 h 81"/>
                <a:gd name="T2" fmla="*/ 2 w 75"/>
                <a:gd name="T3" fmla="*/ 13 h 81"/>
                <a:gd name="T4" fmla="*/ 0 w 75"/>
                <a:gd name="T5" fmla="*/ 81 h 81"/>
                <a:gd name="T6" fmla="*/ 74 w 75"/>
                <a:gd name="T7" fmla="*/ 81 h 81"/>
                <a:gd name="T8" fmla="*/ 75 w 75"/>
                <a:gd name="T9" fmla="*/ 45 h 81"/>
                <a:gd name="T10" fmla="*/ 75 w 75"/>
                <a:gd name="T11" fmla="*/ 13 h 81"/>
                <a:gd name="T12" fmla="*/ 73 w 75"/>
                <a:gd name="T13" fmla="*/ 0 h 81"/>
                <a:gd name="T14" fmla="*/ 3 w 75"/>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81">
                  <a:moveTo>
                    <a:pt x="3" y="0"/>
                  </a:moveTo>
                  <a:cubicBezTo>
                    <a:pt x="3" y="4"/>
                    <a:pt x="2" y="9"/>
                    <a:pt x="2" y="13"/>
                  </a:cubicBezTo>
                  <a:cubicBezTo>
                    <a:pt x="2" y="33"/>
                    <a:pt x="0" y="58"/>
                    <a:pt x="0" y="81"/>
                  </a:cubicBezTo>
                  <a:cubicBezTo>
                    <a:pt x="74" y="81"/>
                    <a:pt x="74" y="81"/>
                    <a:pt x="74" y="81"/>
                  </a:cubicBezTo>
                  <a:cubicBezTo>
                    <a:pt x="75" y="69"/>
                    <a:pt x="75" y="57"/>
                    <a:pt x="75" y="45"/>
                  </a:cubicBezTo>
                  <a:cubicBezTo>
                    <a:pt x="75" y="34"/>
                    <a:pt x="74" y="23"/>
                    <a:pt x="75" y="13"/>
                  </a:cubicBezTo>
                  <a:cubicBezTo>
                    <a:pt x="75" y="8"/>
                    <a:pt x="74" y="4"/>
                    <a:pt x="73" y="0"/>
                  </a:cubicBezTo>
                  <a:lnTo>
                    <a:pt x="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5" name="Freeform 205">
              <a:extLst>
                <a:ext uri="{FF2B5EF4-FFF2-40B4-BE49-F238E27FC236}">
                  <a16:creationId xmlns:a16="http://schemas.microsoft.com/office/drawing/2014/main" id="{D0F5917F-C44F-41AC-8390-520A0FEDF1DF}"/>
                </a:ext>
              </a:extLst>
            </p:cNvPr>
            <p:cNvSpPr>
              <a:spLocks/>
            </p:cNvSpPr>
            <p:nvPr/>
          </p:nvSpPr>
          <p:spPr bwMode="auto">
            <a:xfrm>
              <a:off x="2383532" y="2796503"/>
              <a:ext cx="124676" cy="166846"/>
            </a:xfrm>
            <a:custGeom>
              <a:avLst/>
              <a:gdLst>
                <a:gd name="T0" fmla="*/ 0 w 60"/>
                <a:gd name="T1" fmla="*/ 0 h 81"/>
                <a:gd name="T2" fmla="*/ 0 w 60"/>
                <a:gd name="T3" fmla="*/ 81 h 81"/>
                <a:gd name="T4" fmla="*/ 59 w 60"/>
                <a:gd name="T5" fmla="*/ 81 h 81"/>
                <a:gd name="T6" fmla="*/ 60 w 60"/>
                <a:gd name="T7" fmla="*/ 45 h 81"/>
                <a:gd name="T8" fmla="*/ 59 w 60"/>
                <a:gd name="T9" fmla="*/ 13 h 81"/>
                <a:gd name="T10" fmla="*/ 58 w 60"/>
                <a:gd name="T11" fmla="*/ 0 h 81"/>
                <a:gd name="T12" fmla="*/ 0 w 60"/>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0" h="81">
                  <a:moveTo>
                    <a:pt x="0" y="0"/>
                  </a:moveTo>
                  <a:cubicBezTo>
                    <a:pt x="0" y="81"/>
                    <a:pt x="0" y="81"/>
                    <a:pt x="0" y="81"/>
                  </a:cubicBezTo>
                  <a:cubicBezTo>
                    <a:pt x="59" y="81"/>
                    <a:pt x="59" y="81"/>
                    <a:pt x="59" y="81"/>
                  </a:cubicBezTo>
                  <a:cubicBezTo>
                    <a:pt x="60" y="69"/>
                    <a:pt x="60" y="57"/>
                    <a:pt x="60" y="45"/>
                  </a:cubicBezTo>
                  <a:cubicBezTo>
                    <a:pt x="60" y="34"/>
                    <a:pt x="58" y="23"/>
                    <a:pt x="59" y="13"/>
                  </a:cubicBezTo>
                  <a:cubicBezTo>
                    <a:pt x="60" y="8"/>
                    <a:pt x="59" y="4"/>
                    <a:pt x="58"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6" name="Freeform 206">
              <a:extLst>
                <a:ext uri="{FF2B5EF4-FFF2-40B4-BE49-F238E27FC236}">
                  <a16:creationId xmlns:a16="http://schemas.microsoft.com/office/drawing/2014/main" id="{8C478962-770B-4988-8130-4B2D2488D347}"/>
                </a:ext>
              </a:extLst>
            </p:cNvPr>
            <p:cNvSpPr>
              <a:spLocks/>
            </p:cNvSpPr>
            <p:nvPr/>
          </p:nvSpPr>
          <p:spPr bwMode="auto">
            <a:xfrm>
              <a:off x="2994080" y="2796503"/>
              <a:ext cx="150345" cy="166846"/>
            </a:xfrm>
            <a:custGeom>
              <a:avLst/>
              <a:gdLst>
                <a:gd name="T0" fmla="*/ 1 w 73"/>
                <a:gd name="T1" fmla="*/ 0 h 81"/>
                <a:gd name="T2" fmla="*/ 4 w 73"/>
                <a:gd name="T3" fmla="*/ 81 h 81"/>
                <a:gd name="T4" fmla="*/ 71 w 73"/>
                <a:gd name="T5" fmla="*/ 81 h 81"/>
                <a:gd name="T6" fmla="*/ 73 w 73"/>
                <a:gd name="T7" fmla="*/ 0 h 81"/>
                <a:gd name="T8" fmla="*/ 1 w 73"/>
                <a:gd name="T9" fmla="*/ 0 h 81"/>
              </a:gdLst>
              <a:ahLst/>
              <a:cxnLst>
                <a:cxn ang="0">
                  <a:pos x="T0" y="T1"/>
                </a:cxn>
                <a:cxn ang="0">
                  <a:pos x="T2" y="T3"/>
                </a:cxn>
                <a:cxn ang="0">
                  <a:pos x="T4" y="T5"/>
                </a:cxn>
                <a:cxn ang="0">
                  <a:pos x="T6" y="T7"/>
                </a:cxn>
                <a:cxn ang="0">
                  <a:pos x="T8" y="T9"/>
                </a:cxn>
              </a:cxnLst>
              <a:rect l="0" t="0" r="r" b="b"/>
              <a:pathLst>
                <a:path w="73" h="81">
                  <a:moveTo>
                    <a:pt x="1" y="0"/>
                  </a:moveTo>
                  <a:cubicBezTo>
                    <a:pt x="0" y="18"/>
                    <a:pt x="3" y="56"/>
                    <a:pt x="4" y="81"/>
                  </a:cubicBezTo>
                  <a:cubicBezTo>
                    <a:pt x="71" y="81"/>
                    <a:pt x="71" y="81"/>
                    <a:pt x="71" y="81"/>
                  </a:cubicBezTo>
                  <a:cubicBezTo>
                    <a:pt x="70" y="37"/>
                    <a:pt x="73" y="13"/>
                    <a:pt x="73" y="0"/>
                  </a:cubicBezTo>
                  <a:lnTo>
                    <a:pt x="1"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7" name="Freeform 207">
              <a:extLst>
                <a:ext uri="{FF2B5EF4-FFF2-40B4-BE49-F238E27FC236}">
                  <a16:creationId xmlns:a16="http://schemas.microsoft.com/office/drawing/2014/main" id="{1C633408-5E54-4E48-B31A-01EBC327BCAB}"/>
                </a:ext>
              </a:extLst>
            </p:cNvPr>
            <p:cNvSpPr>
              <a:spLocks/>
            </p:cNvSpPr>
            <p:nvPr/>
          </p:nvSpPr>
          <p:spPr bwMode="auto">
            <a:xfrm>
              <a:off x="2737393" y="2796503"/>
              <a:ext cx="148512" cy="166846"/>
            </a:xfrm>
            <a:custGeom>
              <a:avLst/>
              <a:gdLst>
                <a:gd name="T0" fmla="*/ 1 w 72"/>
                <a:gd name="T1" fmla="*/ 0 h 81"/>
                <a:gd name="T2" fmla="*/ 4 w 72"/>
                <a:gd name="T3" fmla="*/ 81 h 81"/>
                <a:gd name="T4" fmla="*/ 71 w 72"/>
                <a:gd name="T5" fmla="*/ 81 h 81"/>
                <a:gd name="T6" fmla="*/ 72 w 72"/>
                <a:gd name="T7" fmla="*/ 0 h 81"/>
                <a:gd name="T8" fmla="*/ 1 w 72"/>
                <a:gd name="T9" fmla="*/ 0 h 81"/>
              </a:gdLst>
              <a:ahLst/>
              <a:cxnLst>
                <a:cxn ang="0">
                  <a:pos x="T0" y="T1"/>
                </a:cxn>
                <a:cxn ang="0">
                  <a:pos x="T2" y="T3"/>
                </a:cxn>
                <a:cxn ang="0">
                  <a:pos x="T4" y="T5"/>
                </a:cxn>
                <a:cxn ang="0">
                  <a:pos x="T6" y="T7"/>
                </a:cxn>
                <a:cxn ang="0">
                  <a:pos x="T8" y="T9"/>
                </a:cxn>
              </a:cxnLst>
              <a:rect l="0" t="0" r="r" b="b"/>
              <a:pathLst>
                <a:path w="72" h="81">
                  <a:moveTo>
                    <a:pt x="1" y="0"/>
                  </a:moveTo>
                  <a:cubicBezTo>
                    <a:pt x="0" y="18"/>
                    <a:pt x="3" y="56"/>
                    <a:pt x="4" y="81"/>
                  </a:cubicBezTo>
                  <a:cubicBezTo>
                    <a:pt x="71" y="81"/>
                    <a:pt x="71" y="81"/>
                    <a:pt x="71" y="81"/>
                  </a:cubicBezTo>
                  <a:cubicBezTo>
                    <a:pt x="70" y="37"/>
                    <a:pt x="72" y="13"/>
                    <a:pt x="72"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8" name="Freeform 208">
              <a:extLst>
                <a:ext uri="{FF2B5EF4-FFF2-40B4-BE49-F238E27FC236}">
                  <a16:creationId xmlns:a16="http://schemas.microsoft.com/office/drawing/2014/main" id="{CFBB07C8-56CE-41F5-AB73-7D7AEB2C036F}"/>
                </a:ext>
              </a:extLst>
            </p:cNvPr>
            <p:cNvSpPr>
              <a:spLocks/>
            </p:cNvSpPr>
            <p:nvPr/>
          </p:nvSpPr>
          <p:spPr bwMode="auto">
            <a:xfrm>
              <a:off x="627062" y="2796503"/>
              <a:ext cx="126510" cy="166846"/>
            </a:xfrm>
            <a:custGeom>
              <a:avLst/>
              <a:gdLst>
                <a:gd name="T0" fmla="*/ 3 w 62"/>
                <a:gd name="T1" fmla="*/ 0 h 81"/>
                <a:gd name="T2" fmla="*/ 3 w 62"/>
                <a:gd name="T3" fmla="*/ 0 h 81"/>
                <a:gd name="T4" fmla="*/ 2 w 62"/>
                <a:gd name="T5" fmla="*/ 81 h 81"/>
                <a:gd name="T6" fmla="*/ 62 w 62"/>
                <a:gd name="T7" fmla="*/ 81 h 81"/>
                <a:gd name="T8" fmla="*/ 62 w 62"/>
                <a:gd name="T9" fmla="*/ 0 h 81"/>
                <a:gd name="T10" fmla="*/ 3 w 62"/>
                <a:gd name="T11" fmla="*/ 0 h 81"/>
              </a:gdLst>
              <a:ahLst/>
              <a:cxnLst>
                <a:cxn ang="0">
                  <a:pos x="T0" y="T1"/>
                </a:cxn>
                <a:cxn ang="0">
                  <a:pos x="T2" y="T3"/>
                </a:cxn>
                <a:cxn ang="0">
                  <a:pos x="T4" y="T5"/>
                </a:cxn>
                <a:cxn ang="0">
                  <a:pos x="T6" y="T7"/>
                </a:cxn>
                <a:cxn ang="0">
                  <a:pos x="T8" y="T9"/>
                </a:cxn>
                <a:cxn ang="0">
                  <a:pos x="T10" y="T11"/>
                </a:cxn>
              </a:cxnLst>
              <a:rect l="0" t="0" r="r" b="b"/>
              <a:pathLst>
                <a:path w="62" h="81">
                  <a:moveTo>
                    <a:pt x="3" y="0"/>
                  </a:moveTo>
                  <a:cubicBezTo>
                    <a:pt x="3" y="0"/>
                    <a:pt x="3" y="0"/>
                    <a:pt x="3" y="0"/>
                  </a:cubicBezTo>
                  <a:cubicBezTo>
                    <a:pt x="2" y="24"/>
                    <a:pt x="0" y="55"/>
                    <a:pt x="2" y="81"/>
                  </a:cubicBezTo>
                  <a:cubicBezTo>
                    <a:pt x="62" y="81"/>
                    <a:pt x="62" y="81"/>
                    <a:pt x="62" y="81"/>
                  </a:cubicBezTo>
                  <a:cubicBezTo>
                    <a:pt x="62" y="0"/>
                    <a:pt x="62" y="0"/>
                    <a:pt x="62"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9" name="Freeform 209">
              <a:extLst>
                <a:ext uri="{FF2B5EF4-FFF2-40B4-BE49-F238E27FC236}">
                  <a16:creationId xmlns:a16="http://schemas.microsoft.com/office/drawing/2014/main" id="{775032EC-4C51-4D22-ABDA-6C27CB9C8E53}"/>
                </a:ext>
              </a:extLst>
            </p:cNvPr>
            <p:cNvSpPr>
              <a:spLocks/>
            </p:cNvSpPr>
            <p:nvPr/>
          </p:nvSpPr>
          <p:spPr bwMode="auto">
            <a:xfrm>
              <a:off x="495052" y="2796503"/>
              <a:ext cx="159513" cy="166846"/>
            </a:xfrm>
            <a:custGeom>
              <a:avLst/>
              <a:gdLst>
                <a:gd name="T0" fmla="*/ 3 w 78"/>
                <a:gd name="T1" fmla="*/ 0 h 81"/>
                <a:gd name="T2" fmla="*/ 3 w 78"/>
                <a:gd name="T3" fmla="*/ 2 h 81"/>
                <a:gd name="T4" fmla="*/ 1 w 78"/>
                <a:gd name="T5" fmla="*/ 81 h 81"/>
                <a:gd name="T6" fmla="*/ 76 w 78"/>
                <a:gd name="T7" fmla="*/ 81 h 81"/>
                <a:gd name="T8" fmla="*/ 78 w 78"/>
                <a:gd name="T9" fmla="*/ 36 h 81"/>
                <a:gd name="T10" fmla="*/ 77 w 78"/>
                <a:gd name="T11" fmla="*/ 2 h 81"/>
                <a:gd name="T12" fmla="*/ 77 w 78"/>
                <a:gd name="T13" fmla="*/ 0 h 81"/>
                <a:gd name="T14" fmla="*/ 3 w 7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3" y="0"/>
                  </a:moveTo>
                  <a:cubicBezTo>
                    <a:pt x="3" y="2"/>
                    <a:pt x="3" y="2"/>
                    <a:pt x="3" y="2"/>
                  </a:cubicBezTo>
                  <a:cubicBezTo>
                    <a:pt x="2" y="25"/>
                    <a:pt x="0" y="55"/>
                    <a:pt x="1" y="81"/>
                  </a:cubicBezTo>
                  <a:cubicBezTo>
                    <a:pt x="76" y="81"/>
                    <a:pt x="76" y="81"/>
                    <a:pt x="76" y="81"/>
                  </a:cubicBezTo>
                  <a:cubicBezTo>
                    <a:pt x="77" y="66"/>
                    <a:pt x="78" y="51"/>
                    <a:pt x="78" y="36"/>
                  </a:cubicBezTo>
                  <a:cubicBezTo>
                    <a:pt x="78" y="24"/>
                    <a:pt x="76" y="12"/>
                    <a:pt x="77" y="2"/>
                  </a:cubicBezTo>
                  <a:cubicBezTo>
                    <a:pt x="77" y="1"/>
                    <a:pt x="77" y="1"/>
                    <a:pt x="77" y="0"/>
                  </a:cubicBezTo>
                  <a:lnTo>
                    <a:pt x="3"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0" name="Freeform 210">
              <a:extLst>
                <a:ext uri="{FF2B5EF4-FFF2-40B4-BE49-F238E27FC236}">
                  <a16:creationId xmlns:a16="http://schemas.microsoft.com/office/drawing/2014/main" id="{DEE58487-5099-4463-95F8-AAAFFE99D81E}"/>
                </a:ext>
              </a:extLst>
            </p:cNvPr>
            <p:cNvSpPr>
              <a:spLocks/>
            </p:cNvSpPr>
            <p:nvPr/>
          </p:nvSpPr>
          <p:spPr bwMode="auto">
            <a:xfrm>
              <a:off x="225532" y="2796503"/>
              <a:ext cx="163180" cy="166846"/>
            </a:xfrm>
            <a:custGeom>
              <a:avLst/>
              <a:gdLst>
                <a:gd name="T0" fmla="*/ 4 w 79"/>
                <a:gd name="T1" fmla="*/ 0 h 81"/>
                <a:gd name="T2" fmla="*/ 3 w 79"/>
                <a:gd name="T3" fmla="*/ 81 h 81"/>
                <a:gd name="T4" fmla="*/ 76 w 79"/>
                <a:gd name="T5" fmla="*/ 81 h 81"/>
                <a:gd name="T6" fmla="*/ 79 w 79"/>
                <a:gd name="T7" fmla="*/ 33 h 81"/>
                <a:gd name="T8" fmla="*/ 78 w 79"/>
                <a:gd name="T9" fmla="*/ 0 h 81"/>
                <a:gd name="T10" fmla="*/ 4 w 79"/>
                <a:gd name="T11" fmla="*/ 0 h 81"/>
              </a:gdLst>
              <a:ahLst/>
              <a:cxnLst>
                <a:cxn ang="0">
                  <a:pos x="T0" y="T1"/>
                </a:cxn>
                <a:cxn ang="0">
                  <a:pos x="T2" y="T3"/>
                </a:cxn>
                <a:cxn ang="0">
                  <a:pos x="T4" y="T5"/>
                </a:cxn>
                <a:cxn ang="0">
                  <a:pos x="T6" y="T7"/>
                </a:cxn>
                <a:cxn ang="0">
                  <a:pos x="T8" y="T9"/>
                </a:cxn>
                <a:cxn ang="0">
                  <a:pos x="T10" y="T11"/>
                </a:cxn>
              </a:cxnLst>
              <a:rect l="0" t="0" r="r" b="b"/>
              <a:pathLst>
                <a:path w="79" h="81">
                  <a:moveTo>
                    <a:pt x="4" y="0"/>
                  </a:moveTo>
                  <a:cubicBezTo>
                    <a:pt x="3" y="24"/>
                    <a:pt x="0" y="55"/>
                    <a:pt x="3" y="81"/>
                  </a:cubicBezTo>
                  <a:cubicBezTo>
                    <a:pt x="76" y="81"/>
                    <a:pt x="76" y="81"/>
                    <a:pt x="76" y="81"/>
                  </a:cubicBezTo>
                  <a:cubicBezTo>
                    <a:pt x="78" y="65"/>
                    <a:pt x="79" y="49"/>
                    <a:pt x="79" y="33"/>
                  </a:cubicBezTo>
                  <a:cubicBezTo>
                    <a:pt x="79" y="22"/>
                    <a:pt x="77" y="10"/>
                    <a:pt x="78" y="0"/>
                  </a:cubicBezTo>
                  <a:lnTo>
                    <a:pt x="4"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1" name="Freeform 211">
              <a:extLst>
                <a:ext uri="{FF2B5EF4-FFF2-40B4-BE49-F238E27FC236}">
                  <a16:creationId xmlns:a16="http://schemas.microsoft.com/office/drawing/2014/main" id="{8BB783D6-A209-4C44-A408-ADA56C074234}"/>
                </a:ext>
              </a:extLst>
            </p:cNvPr>
            <p:cNvSpPr>
              <a:spLocks/>
            </p:cNvSpPr>
            <p:nvPr/>
          </p:nvSpPr>
          <p:spPr bwMode="auto">
            <a:xfrm>
              <a:off x="-47657" y="2796503"/>
              <a:ext cx="161346" cy="166846"/>
            </a:xfrm>
            <a:custGeom>
              <a:avLst/>
              <a:gdLst>
                <a:gd name="T0" fmla="*/ 3 w 78"/>
                <a:gd name="T1" fmla="*/ 0 h 81"/>
                <a:gd name="T2" fmla="*/ 2 w 78"/>
                <a:gd name="T3" fmla="*/ 81 h 81"/>
                <a:gd name="T4" fmla="*/ 76 w 78"/>
                <a:gd name="T5" fmla="*/ 81 h 81"/>
                <a:gd name="T6" fmla="*/ 78 w 78"/>
                <a:gd name="T7" fmla="*/ 33 h 81"/>
                <a:gd name="T8" fmla="*/ 77 w 78"/>
                <a:gd name="T9" fmla="*/ 0 h 81"/>
                <a:gd name="T10" fmla="*/ 3 w 78"/>
                <a:gd name="T11" fmla="*/ 0 h 81"/>
              </a:gdLst>
              <a:ahLst/>
              <a:cxnLst>
                <a:cxn ang="0">
                  <a:pos x="T0" y="T1"/>
                </a:cxn>
                <a:cxn ang="0">
                  <a:pos x="T2" y="T3"/>
                </a:cxn>
                <a:cxn ang="0">
                  <a:pos x="T4" y="T5"/>
                </a:cxn>
                <a:cxn ang="0">
                  <a:pos x="T6" y="T7"/>
                </a:cxn>
                <a:cxn ang="0">
                  <a:pos x="T8" y="T9"/>
                </a:cxn>
                <a:cxn ang="0">
                  <a:pos x="T10" y="T11"/>
                </a:cxn>
              </a:cxnLst>
              <a:rect l="0" t="0" r="r" b="b"/>
              <a:pathLst>
                <a:path w="78" h="81">
                  <a:moveTo>
                    <a:pt x="3" y="0"/>
                  </a:moveTo>
                  <a:cubicBezTo>
                    <a:pt x="3" y="24"/>
                    <a:pt x="0" y="55"/>
                    <a:pt x="2" y="81"/>
                  </a:cubicBezTo>
                  <a:cubicBezTo>
                    <a:pt x="76" y="81"/>
                    <a:pt x="76" y="81"/>
                    <a:pt x="76" y="81"/>
                  </a:cubicBezTo>
                  <a:cubicBezTo>
                    <a:pt x="77" y="65"/>
                    <a:pt x="78" y="49"/>
                    <a:pt x="78" y="33"/>
                  </a:cubicBezTo>
                  <a:cubicBezTo>
                    <a:pt x="78" y="22"/>
                    <a:pt x="76" y="10"/>
                    <a:pt x="77" y="0"/>
                  </a:cubicBezTo>
                  <a:lnTo>
                    <a:pt x="3"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2" name="Freeform 212">
              <a:extLst>
                <a:ext uri="{FF2B5EF4-FFF2-40B4-BE49-F238E27FC236}">
                  <a16:creationId xmlns:a16="http://schemas.microsoft.com/office/drawing/2014/main" id="{1F72BB11-573A-49F6-B6A2-3C2D357A815D}"/>
                </a:ext>
              </a:extLst>
            </p:cNvPr>
            <p:cNvSpPr>
              <a:spLocks/>
            </p:cNvSpPr>
            <p:nvPr/>
          </p:nvSpPr>
          <p:spPr bwMode="auto">
            <a:xfrm>
              <a:off x="366709" y="2796503"/>
              <a:ext cx="148512" cy="166846"/>
            </a:xfrm>
            <a:custGeom>
              <a:avLst/>
              <a:gdLst>
                <a:gd name="T0" fmla="*/ 0 w 73"/>
                <a:gd name="T1" fmla="*/ 0 h 81"/>
                <a:gd name="T2" fmla="*/ 4 w 73"/>
                <a:gd name="T3" fmla="*/ 81 h 81"/>
                <a:gd name="T4" fmla="*/ 72 w 73"/>
                <a:gd name="T5" fmla="*/ 81 h 81"/>
                <a:gd name="T6" fmla="*/ 73 w 73"/>
                <a:gd name="T7" fmla="*/ 0 h 81"/>
                <a:gd name="T8" fmla="*/ 0 w 73"/>
                <a:gd name="T9" fmla="*/ 0 h 81"/>
              </a:gdLst>
              <a:ahLst/>
              <a:cxnLst>
                <a:cxn ang="0">
                  <a:pos x="T0" y="T1"/>
                </a:cxn>
                <a:cxn ang="0">
                  <a:pos x="T2" y="T3"/>
                </a:cxn>
                <a:cxn ang="0">
                  <a:pos x="T4" y="T5"/>
                </a:cxn>
                <a:cxn ang="0">
                  <a:pos x="T6" y="T7"/>
                </a:cxn>
                <a:cxn ang="0">
                  <a:pos x="T8" y="T9"/>
                </a:cxn>
              </a:cxnLst>
              <a:rect l="0" t="0" r="r" b="b"/>
              <a:pathLst>
                <a:path w="73" h="81">
                  <a:moveTo>
                    <a:pt x="0" y="0"/>
                  </a:moveTo>
                  <a:cubicBezTo>
                    <a:pt x="1" y="24"/>
                    <a:pt x="3" y="60"/>
                    <a:pt x="4" y="81"/>
                  </a:cubicBezTo>
                  <a:cubicBezTo>
                    <a:pt x="72" y="81"/>
                    <a:pt x="72" y="81"/>
                    <a:pt x="72" y="81"/>
                  </a:cubicBezTo>
                  <a:cubicBezTo>
                    <a:pt x="71" y="42"/>
                    <a:pt x="72" y="16"/>
                    <a:pt x="73"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3" name="Freeform 213">
              <a:extLst>
                <a:ext uri="{FF2B5EF4-FFF2-40B4-BE49-F238E27FC236}">
                  <a16:creationId xmlns:a16="http://schemas.microsoft.com/office/drawing/2014/main" id="{3EC1AF62-D7A3-4197-BB76-893E502451C7}"/>
                </a:ext>
              </a:extLst>
            </p:cNvPr>
            <p:cNvSpPr>
              <a:spLocks/>
            </p:cNvSpPr>
            <p:nvPr/>
          </p:nvSpPr>
          <p:spPr bwMode="auto">
            <a:xfrm>
              <a:off x="93522" y="2796503"/>
              <a:ext cx="148512" cy="166846"/>
            </a:xfrm>
            <a:custGeom>
              <a:avLst/>
              <a:gdLst>
                <a:gd name="T0" fmla="*/ 0 w 73"/>
                <a:gd name="T1" fmla="*/ 0 h 81"/>
                <a:gd name="T2" fmla="*/ 3 w 73"/>
                <a:gd name="T3" fmla="*/ 81 h 81"/>
                <a:gd name="T4" fmla="*/ 72 w 73"/>
                <a:gd name="T5" fmla="*/ 81 h 81"/>
                <a:gd name="T6" fmla="*/ 73 w 73"/>
                <a:gd name="T7" fmla="*/ 0 h 81"/>
                <a:gd name="T8" fmla="*/ 0 w 73"/>
                <a:gd name="T9" fmla="*/ 0 h 81"/>
              </a:gdLst>
              <a:ahLst/>
              <a:cxnLst>
                <a:cxn ang="0">
                  <a:pos x="T0" y="T1"/>
                </a:cxn>
                <a:cxn ang="0">
                  <a:pos x="T2" y="T3"/>
                </a:cxn>
                <a:cxn ang="0">
                  <a:pos x="T4" y="T5"/>
                </a:cxn>
                <a:cxn ang="0">
                  <a:pos x="T6" y="T7"/>
                </a:cxn>
                <a:cxn ang="0">
                  <a:pos x="T8" y="T9"/>
                </a:cxn>
              </a:cxnLst>
              <a:rect l="0" t="0" r="r" b="b"/>
              <a:pathLst>
                <a:path w="73" h="81">
                  <a:moveTo>
                    <a:pt x="0" y="0"/>
                  </a:moveTo>
                  <a:cubicBezTo>
                    <a:pt x="0" y="25"/>
                    <a:pt x="3" y="60"/>
                    <a:pt x="3" y="81"/>
                  </a:cubicBezTo>
                  <a:cubicBezTo>
                    <a:pt x="72" y="81"/>
                    <a:pt x="72" y="81"/>
                    <a:pt x="72" y="81"/>
                  </a:cubicBezTo>
                  <a:cubicBezTo>
                    <a:pt x="70" y="42"/>
                    <a:pt x="72" y="17"/>
                    <a:pt x="73"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4" name="Freeform 214">
              <a:extLst>
                <a:ext uri="{FF2B5EF4-FFF2-40B4-BE49-F238E27FC236}">
                  <a16:creationId xmlns:a16="http://schemas.microsoft.com/office/drawing/2014/main" id="{E41CF746-A36F-4F36-9A61-EAA29E8C62FC}"/>
                </a:ext>
              </a:extLst>
            </p:cNvPr>
            <p:cNvSpPr>
              <a:spLocks/>
            </p:cNvSpPr>
            <p:nvPr/>
          </p:nvSpPr>
          <p:spPr bwMode="auto">
            <a:xfrm>
              <a:off x="-87993" y="2796503"/>
              <a:ext cx="62338" cy="166846"/>
            </a:xfrm>
            <a:custGeom>
              <a:avLst/>
              <a:gdLst>
                <a:gd name="T0" fmla="*/ 29 w 30"/>
                <a:gd name="T1" fmla="*/ 81 h 81"/>
                <a:gd name="T2" fmla="*/ 30 w 30"/>
                <a:gd name="T3" fmla="*/ 0 h 81"/>
                <a:gd name="T4" fmla="*/ 0 w 30"/>
                <a:gd name="T5" fmla="*/ 0 h 81"/>
                <a:gd name="T6" fmla="*/ 0 w 30"/>
                <a:gd name="T7" fmla="*/ 81 h 81"/>
                <a:gd name="T8" fmla="*/ 29 w 30"/>
                <a:gd name="T9" fmla="*/ 81 h 81"/>
              </a:gdLst>
              <a:ahLst/>
              <a:cxnLst>
                <a:cxn ang="0">
                  <a:pos x="T0" y="T1"/>
                </a:cxn>
                <a:cxn ang="0">
                  <a:pos x="T2" y="T3"/>
                </a:cxn>
                <a:cxn ang="0">
                  <a:pos x="T4" y="T5"/>
                </a:cxn>
                <a:cxn ang="0">
                  <a:pos x="T6" y="T7"/>
                </a:cxn>
                <a:cxn ang="0">
                  <a:pos x="T8" y="T9"/>
                </a:cxn>
              </a:cxnLst>
              <a:rect l="0" t="0" r="r" b="b"/>
              <a:pathLst>
                <a:path w="30" h="81">
                  <a:moveTo>
                    <a:pt x="29" y="81"/>
                  </a:moveTo>
                  <a:cubicBezTo>
                    <a:pt x="27" y="41"/>
                    <a:pt x="29" y="16"/>
                    <a:pt x="30" y="0"/>
                  </a:cubicBezTo>
                  <a:cubicBezTo>
                    <a:pt x="0" y="0"/>
                    <a:pt x="0" y="0"/>
                    <a:pt x="0" y="0"/>
                  </a:cubicBezTo>
                  <a:cubicBezTo>
                    <a:pt x="0" y="81"/>
                    <a:pt x="0" y="81"/>
                    <a:pt x="0" y="81"/>
                  </a:cubicBezTo>
                  <a:lnTo>
                    <a:pt x="29"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5" name="Freeform 215">
              <a:extLst>
                <a:ext uri="{FF2B5EF4-FFF2-40B4-BE49-F238E27FC236}">
                  <a16:creationId xmlns:a16="http://schemas.microsoft.com/office/drawing/2014/main" id="{98CAE0FD-A123-4A1D-9D3B-EB1EF861429B}"/>
                </a:ext>
              </a:extLst>
            </p:cNvPr>
            <p:cNvSpPr>
              <a:spLocks/>
            </p:cNvSpPr>
            <p:nvPr/>
          </p:nvSpPr>
          <p:spPr bwMode="auto">
            <a:xfrm>
              <a:off x="852580" y="2796503"/>
              <a:ext cx="150345" cy="166846"/>
            </a:xfrm>
            <a:custGeom>
              <a:avLst/>
              <a:gdLst>
                <a:gd name="T0" fmla="*/ 0 w 73"/>
                <a:gd name="T1" fmla="*/ 0 h 81"/>
                <a:gd name="T2" fmla="*/ 3 w 73"/>
                <a:gd name="T3" fmla="*/ 81 h 81"/>
                <a:gd name="T4" fmla="*/ 71 w 73"/>
                <a:gd name="T5" fmla="*/ 81 h 81"/>
                <a:gd name="T6" fmla="*/ 73 w 73"/>
                <a:gd name="T7" fmla="*/ 0 h 81"/>
                <a:gd name="T8" fmla="*/ 0 w 73"/>
                <a:gd name="T9" fmla="*/ 0 h 81"/>
              </a:gdLst>
              <a:ahLst/>
              <a:cxnLst>
                <a:cxn ang="0">
                  <a:pos x="T0" y="T1"/>
                </a:cxn>
                <a:cxn ang="0">
                  <a:pos x="T2" y="T3"/>
                </a:cxn>
                <a:cxn ang="0">
                  <a:pos x="T4" y="T5"/>
                </a:cxn>
                <a:cxn ang="0">
                  <a:pos x="T6" y="T7"/>
                </a:cxn>
                <a:cxn ang="0">
                  <a:pos x="T8" y="T9"/>
                </a:cxn>
              </a:cxnLst>
              <a:rect l="0" t="0" r="r" b="b"/>
              <a:pathLst>
                <a:path w="73" h="81">
                  <a:moveTo>
                    <a:pt x="0" y="0"/>
                  </a:moveTo>
                  <a:cubicBezTo>
                    <a:pt x="0" y="21"/>
                    <a:pt x="3" y="58"/>
                    <a:pt x="3" y="81"/>
                  </a:cubicBezTo>
                  <a:cubicBezTo>
                    <a:pt x="71" y="81"/>
                    <a:pt x="71" y="81"/>
                    <a:pt x="71" y="81"/>
                  </a:cubicBezTo>
                  <a:cubicBezTo>
                    <a:pt x="70" y="39"/>
                    <a:pt x="72" y="14"/>
                    <a:pt x="73" y="0"/>
                  </a:cubicBezTo>
                  <a:lnTo>
                    <a:pt x="0"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6" name="Freeform 216">
              <a:extLst>
                <a:ext uri="{FF2B5EF4-FFF2-40B4-BE49-F238E27FC236}">
                  <a16:creationId xmlns:a16="http://schemas.microsoft.com/office/drawing/2014/main" id="{78613C0B-17C0-4468-8281-FDC518CE2928}"/>
                </a:ext>
              </a:extLst>
            </p:cNvPr>
            <p:cNvSpPr>
              <a:spLocks/>
            </p:cNvSpPr>
            <p:nvPr/>
          </p:nvSpPr>
          <p:spPr bwMode="auto">
            <a:xfrm>
              <a:off x="1497964" y="2796503"/>
              <a:ext cx="71506" cy="166846"/>
            </a:xfrm>
            <a:custGeom>
              <a:avLst/>
              <a:gdLst>
                <a:gd name="T0" fmla="*/ 3 w 35"/>
                <a:gd name="T1" fmla="*/ 0 h 81"/>
                <a:gd name="T2" fmla="*/ 3 w 35"/>
                <a:gd name="T3" fmla="*/ 4 h 81"/>
                <a:gd name="T4" fmla="*/ 2 w 35"/>
                <a:gd name="T5" fmla="*/ 81 h 81"/>
                <a:gd name="T6" fmla="*/ 35 w 35"/>
                <a:gd name="T7" fmla="*/ 81 h 81"/>
                <a:gd name="T8" fmla="*/ 35 w 35"/>
                <a:gd name="T9" fmla="*/ 0 h 81"/>
                <a:gd name="T10" fmla="*/ 3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 y="0"/>
                  </a:moveTo>
                  <a:cubicBezTo>
                    <a:pt x="3" y="1"/>
                    <a:pt x="3" y="3"/>
                    <a:pt x="3" y="4"/>
                  </a:cubicBezTo>
                  <a:cubicBezTo>
                    <a:pt x="3" y="27"/>
                    <a:pt x="0" y="56"/>
                    <a:pt x="2" y="81"/>
                  </a:cubicBezTo>
                  <a:cubicBezTo>
                    <a:pt x="35" y="81"/>
                    <a:pt x="35" y="81"/>
                    <a:pt x="35" y="81"/>
                  </a:cubicBezTo>
                  <a:cubicBezTo>
                    <a:pt x="35" y="0"/>
                    <a:pt x="35" y="0"/>
                    <a:pt x="35" y="0"/>
                  </a:cubicBezTo>
                  <a:lnTo>
                    <a:pt x="3"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7" name="Freeform 217">
              <a:extLst>
                <a:ext uri="{FF2B5EF4-FFF2-40B4-BE49-F238E27FC236}">
                  <a16:creationId xmlns:a16="http://schemas.microsoft.com/office/drawing/2014/main" id="{9544AF23-EF9B-4908-9E7E-9629D2FF5FAF}"/>
                </a:ext>
              </a:extLst>
            </p:cNvPr>
            <p:cNvSpPr>
              <a:spLocks/>
            </p:cNvSpPr>
            <p:nvPr/>
          </p:nvSpPr>
          <p:spPr bwMode="auto">
            <a:xfrm>
              <a:off x="1235776" y="2796503"/>
              <a:ext cx="159513" cy="166846"/>
            </a:xfrm>
            <a:custGeom>
              <a:avLst/>
              <a:gdLst>
                <a:gd name="T0" fmla="*/ 3 w 77"/>
                <a:gd name="T1" fmla="*/ 0 h 81"/>
                <a:gd name="T2" fmla="*/ 3 w 77"/>
                <a:gd name="T3" fmla="*/ 7 h 81"/>
                <a:gd name="T4" fmla="*/ 1 w 77"/>
                <a:gd name="T5" fmla="*/ 81 h 81"/>
                <a:gd name="T6" fmla="*/ 75 w 77"/>
                <a:gd name="T7" fmla="*/ 81 h 81"/>
                <a:gd name="T8" fmla="*/ 77 w 77"/>
                <a:gd name="T9" fmla="*/ 40 h 81"/>
                <a:gd name="T10" fmla="*/ 76 w 77"/>
                <a:gd name="T11" fmla="*/ 7 h 81"/>
                <a:gd name="T12" fmla="*/ 76 w 77"/>
                <a:gd name="T13" fmla="*/ 0 h 81"/>
                <a:gd name="T14" fmla="*/ 3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3" y="0"/>
                  </a:moveTo>
                  <a:cubicBezTo>
                    <a:pt x="3" y="2"/>
                    <a:pt x="3" y="5"/>
                    <a:pt x="3" y="7"/>
                  </a:cubicBezTo>
                  <a:cubicBezTo>
                    <a:pt x="2" y="29"/>
                    <a:pt x="0" y="57"/>
                    <a:pt x="1" y="81"/>
                  </a:cubicBezTo>
                  <a:cubicBezTo>
                    <a:pt x="75" y="81"/>
                    <a:pt x="75" y="81"/>
                    <a:pt x="75" y="81"/>
                  </a:cubicBezTo>
                  <a:cubicBezTo>
                    <a:pt x="76" y="67"/>
                    <a:pt x="77" y="53"/>
                    <a:pt x="77" y="40"/>
                  </a:cubicBezTo>
                  <a:cubicBezTo>
                    <a:pt x="77" y="29"/>
                    <a:pt x="75" y="18"/>
                    <a:pt x="76" y="7"/>
                  </a:cubicBezTo>
                  <a:cubicBezTo>
                    <a:pt x="76" y="5"/>
                    <a:pt x="76" y="2"/>
                    <a:pt x="76"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8" name="Freeform 218">
              <a:extLst>
                <a:ext uri="{FF2B5EF4-FFF2-40B4-BE49-F238E27FC236}">
                  <a16:creationId xmlns:a16="http://schemas.microsoft.com/office/drawing/2014/main" id="{0F59B5F9-243A-4470-BE69-B73765951CCD}"/>
                </a:ext>
              </a:extLst>
            </p:cNvPr>
            <p:cNvSpPr>
              <a:spLocks/>
            </p:cNvSpPr>
            <p:nvPr/>
          </p:nvSpPr>
          <p:spPr bwMode="auto">
            <a:xfrm>
              <a:off x="986424" y="2796503"/>
              <a:ext cx="157679" cy="166846"/>
            </a:xfrm>
            <a:custGeom>
              <a:avLst/>
              <a:gdLst>
                <a:gd name="T0" fmla="*/ 3 w 77"/>
                <a:gd name="T1" fmla="*/ 0 h 81"/>
                <a:gd name="T2" fmla="*/ 3 w 77"/>
                <a:gd name="T3" fmla="*/ 9 h 81"/>
                <a:gd name="T4" fmla="*/ 1 w 77"/>
                <a:gd name="T5" fmla="*/ 81 h 81"/>
                <a:gd name="T6" fmla="*/ 75 w 77"/>
                <a:gd name="T7" fmla="*/ 81 h 81"/>
                <a:gd name="T8" fmla="*/ 77 w 77"/>
                <a:gd name="T9" fmla="*/ 41 h 81"/>
                <a:gd name="T10" fmla="*/ 76 w 77"/>
                <a:gd name="T11" fmla="*/ 9 h 81"/>
                <a:gd name="T12" fmla="*/ 76 w 77"/>
                <a:gd name="T13" fmla="*/ 0 h 81"/>
                <a:gd name="T14" fmla="*/ 3 w 77"/>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1">
                  <a:moveTo>
                    <a:pt x="3" y="0"/>
                  </a:moveTo>
                  <a:cubicBezTo>
                    <a:pt x="3" y="3"/>
                    <a:pt x="3" y="6"/>
                    <a:pt x="3" y="9"/>
                  </a:cubicBezTo>
                  <a:cubicBezTo>
                    <a:pt x="2" y="30"/>
                    <a:pt x="0" y="57"/>
                    <a:pt x="1" y="81"/>
                  </a:cubicBezTo>
                  <a:cubicBezTo>
                    <a:pt x="75" y="81"/>
                    <a:pt x="75" y="81"/>
                    <a:pt x="75" y="81"/>
                  </a:cubicBezTo>
                  <a:cubicBezTo>
                    <a:pt x="76" y="67"/>
                    <a:pt x="77" y="54"/>
                    <a:pt x="77" y="41"/>
                  </a:cubicBezTo>
                  <a:cubicBezTo>
                    <a:pt x="77" y="30"/>
                    <a:pt x="75" y="19"/>
                    <a:pt x="76" y="9"/>
                  </a:cubicBezTo>
                  <a:cubicBezTo>
                    <a:pt x="76" y="6"/>
                    <a:pt x="76" y="3"/>
                    <a:pt x="76" y="0"/>
                  </a:cubicBezTo>
                  <a:lnTo>
                    <a:pt x="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9" name="Freeform 219">
              <a:extLst>
                <a:ext uri="{FF2B5EF4-FFF2-40B4-BE49-F238E27FC236}">
                  <a16:creationId xmlns:a16="http://schemas.microsoft.com/office/drawing/2014/main" id="{6537997C-8B9E-4D88-82E2-BD022C9986AD}"/>
                </a:ext>
              </a:extLst>
            </p:cNvPr>
            <p:cNvSpPr>
              <a:spLocks/>
            </p:cNvSpPr>
            <p:nvPr/>
          </p:nvSpPr>
          <p:spPr bwMode="auto">
            <a:xfrm>
              <a:off x="751739" y="2796503"/>
              <a:ext cx="122843" cy="166846"/>
            </a:xfrm>
            <a:custGeom>
              <a:avLst/>
              <a:gdLst>
                <a:gd name="T0" fmla="*/ 0 w 60"/>
                <a:gd name="T1" fmla="*/ 0 h 81"/>
                <a:gd name="T2" fmla="*/ 0 w 60"/>
                <a:gd name="T3" fmla="*/ 81 h 81"/>
                <a:gd name="T4" fmla="*/ 58 w 60"/>
                <a:gd name="T5" fmla="*/ 81 h 81"/>
                <a:gd name="T6" fmla="*/ 60 w 60"/>
                <a:gd name="T7" fmla="*/ 41 h 81"/>
                <a:gd name="T8" fmla="*/ 59 w 60"/>
                <a:gd name="T9" fmla="*/ 9 h 81"/>
                <a:gd name="T10" fmla="*/ 59 w 60"/>
                <a:gd name="T11" fmla="*/ 0 h 81"/>
                <a:gd name="T12" fmla="*/ 0 w 60"/>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0" h="81">
                  <a:moveTo>
                    <a:pt x="0" y="0"/>
                  </a:moveTo>
                  <a:cubicBezTo>
                    <a:pt x="0" y="81"/>
                    <a:pt x="0" y="81"/>
                    <a:pt x="0" y="81"/>
                  </a:cubicBezTo>
                  <a:cubicBezTo>
                    <a:pt x="58" y="81"/>
                    <a:pt x="58" y="81"/>
                    <a:pt x="58" y="81"/>
                  </a:cubicBezTo>
                  <a:cubicBezTo>
                    <a:pt x="59" y="68"/>
                    <a:pt x="60" y="54"/>
                    <a:pt x="60" y="41"/>
                  </a:cubicBezTo>
                  <a:cubicBezTo>
                    <a:pt x="60" y="30"/>
                    <a:pt x="58" y="19"/>
                    <a:pt x="59" y="9"/>
                  </a:cubicBezTo>
                  <a:cubicBezTo>
                    <a:pt x="60" y="6"/>
                    <a:pt x="59" y="3"/>
                    <a:pt x="59"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0" name="Freeform 220">
              <a:extLst>
                <a:ext uri="{FF2B5EF4-FFF2-40B4-BE49-F238E27FC236}">
                  <a16:creationId xmlns:a16="http://schemas.microsoft.com/office/drawing/2014/main" id="{114AE61E-AF1C-440C-950C-277870F1720F}"/>
                </a:ext>
              </a:extLst>
            </p:cNvPr>
            <p:cNvSpPr>
              <a:spLocks/>
            </p:cNvSpPr>
            <p:nvPr/>
          </p:nvSpPr>
          <p:spPr bwMode="auto">
            <a:xfrm>
              <a:off x="1367786" y="2796503"/>
              <a:ext cx="150345" cy="166846"/>
            </a:xfrm>
            <a:custGeom>
              <a:avLst/>
              <a:gdLst>
                <a:gd name="T0" fmla="*/ 1 w 73"/>
                <a:gd name="T1" fmla="*/ 0 h 81"/>
                <a:gd name="T2" fmla="*/ 4 w 73"/>
                <a:gd name="T3" fmla="*/ 81 h 81"/>
                <a:gd name="T4" fmla="*/ 72 w 73"/>
                <a:gd name="T5" fmla="*/ 81 h 81"/>
                <a:gd name="T6" fmla="*/ 73 w 73"/>
                <a:gd name="T7" fmla="*/ 0 h 81"/>
                <a:gd name="T8" fmla="*/ 1 w 73"/>
                <a:gd name="T9" fmla="*/ 0 h 81"/>
              </a:gdLst>
              <a:ahLst/>
              <a:cxnLst>
                <a:cxn ang="0">
                  <a:pos x="T0" y="T1"/>
                </a:cxn>
                <a:cxn ang="0">
                  <a:pos x="T2" y="T3"/>
                </a:cxn>
                <a:cxn ang="0">
                  <a:pos x="T4" y="T5"/>
                </a:cxn>
                <a:cxn ang="0">
                  <a:pos x="T6" y="T7"/>
                </a:cxn>
                <a:cxn ang="0">
                  <a:pos x="T8" y="T9"/>
                </a:cxn>
              </a:cxnLst>
              <a:rect l="0" t="0" r="r" b="b"/>
              <a:pathLst>
                <a:path w="73" h="81">
                  <a:moveTo>
                    <a:pt x="1" y="0"/>
                  </a:moveTo>
                  <a:cubicBezTo>
                    <a:pt x="0" y="21"/>
                    <a:pt x="3" y="58"/>
                    <a:pt x="4" y="81"/>
                  </a:cubicBezTo>
                  <a:cubicBezTo>
                    <a:pt x="72" y="81"/>
                    <a:pt x="72" y="81"/>
                    <a:pt x="72" y="81"/>
                  </a:cubicBezTo>
                  <a:cubicBezTo>
                    <a:pt x="71" y="39"/>
                    <a:pt x="73" y="14"/>
                    <a:pt x="73" y="0"/>
                  </a:cubicBezTo>
                  <a:lnTo>
                    <a:pt x="1"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1" name="Freeform 221">
              <a:extLst>
                <a:ext uri="{FF2B5EF4-FFF2-40B4-BE49-F238E27FC236}">
                  <a16:creationId xmlns:a16="http://schemas.microsoft.com/office/drawing/2014/main" id="{230794C5-F1EA-4DDC-9C9E-89AEEE8915FC}"/>
                </a:ext>
              </a:extLst>
            </p:cNvPr>
            <p:cNvSpPr>
              <a:spLocks/>
            </p:cNvSpPr>
            <p:nvPr/>
          </p:nvSpPr>
          <p:spPr bwMode="auto">
            <a:xfrm>
              <a:off x="1107433" y="2796503"/>
              <a:ext cx="152179" cy="166846"/>
            </a:xfrm>
            <a:custGeom>
              <a:avLst/>
              <a:gdLst>
                <a:gd name="T0" fmla="*/ 1 w 74"/>
                <a:gd name="T1" fmla="*/ 0 h 81"/>
                <a:gd name="T2" fmla="*/ 4 w 74"/>
                <a:gd name="T3" fmla="*/ 81 h 81"/>
                <a:gd name="T4" fmla="*/ 72 w 74"/>
                <a:gd name="T5" fmla="*/ 81 h 81"/>
                <a:gd name="T6" fmla="*/ 74 w 74"/>
                <a:gd name="T7" fmla="*/ 0 h 81"/>
                <a:gd name="T8" fmla="*/ 1 w 74"/>
                <a:gd name="T9" fmla="*/ 0 h 81"/>
              </a:gdLst>
              <a:ahLst/>
              <a:cxnLst>
                <a:cxn ang="0">
                  <a:pos x="T0" y="T1"/>
                </a:cxn>
                <a:cxn ang="0">
                  <a:pos x="T2" y="T3"/>
                </a:cxn>
                <a:cxn ang="0">
                  <a:pos x="T4" y="T5"/>
                </a:cxn>
                <a:cxn ang="0">
                  <a:pos x="T6" y="T7"/>
                </a:cxn>
                <a:cxn ang="0">
                  <a:pos x="T8" y="T9"/>
                </a:cxn>
              </a:cxnLst>
              <a:rect l="0" t="0" r="r" b="b"/>
              <a:pathLst>
                <a:path w="74" h="81">
                  <a:moveTo>
                    <a:pt x="1" y="0"/>
                  </a:moveTo>
                  <a:cubicBezTo>
                    <a:pt x="0" y="21"/>
                    <a:pt x="3" y="57"/>
                    <a:pt x="4" y="81"/>
                  </a:cubicBezTo>
                  <a:cubicBezTo>
                    <a:pt x="72" y="81"/>
                    <a:pt x="72" y="81"/>
                    <a:pt x="72" y="81"/>
                  </a:cubicBezTo>
                  <a:cubicBezTo>
                    <a:pt x="71" y="39"/>
                    <a:pt x="73" y="14"/>
                    <a:pt x="74"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2" name="Freeform 222">
              <a:extLst>
                <a:ext uri="{FF2B5EF4-FFF2-40B4-BE49-F238E27FC236}">
                  <a16:creationId xmlns:a16="http://schemas.microsoft.com/office/drawing/2014/main" id="{C36D5A18-C16F-443C-9E00-0F0115010BAA}"/>
                </a:ext>
              </a:extLst>
            </p:cNvPr>
            <p:cNvSpPr>
              <a:spLocks/>
            </p:cNvSpPr>
            <p:nvPr/>
          </p:nvSpPr>
          <p:spPr bwMode="auto">
            <a:xfrm>
              <a:off x="3808143" y="2796503"/>
              <a:ext cx="99008" cy="166846"/>
            </a:xfrm>
            <a:custGeom>
              <a:avLst/>
              <a:gdLst>
                <a:gd name="T0" fmla="*/ 46 w 49"/>
                <a:gd name="T1" fmla="*/ 0 h 81"/>
                <a:gd name="T2" fmla="*/ 47 w 49"/>
                <a:gd name="T3" fmla="*/ 4 h 81"/>
                <a:gd name="T4" fmla="*/ 48 w 49"/>
                <a:gd name="T5" fmla="*/ 81 h 81"/>
                <a:gd name="T6" fmla="*/ 0 w 49"/>
                <a:gd name="T7" fmla="*/ 81 h 81"/>
                <a:gd name="T8" fmla="*/ 0 w 49"/>
                <a:gd name="T9" fmla="*/ 0 h 81"/>
                <a:gd name="T10" fmla="*/ 46 w 49"/>
                <a:gd name="T11" fmla="*/ 0 h 81"/>
              </a:gdLst>
              <a:ahLst/>
              <a:cxnLst>
                <a:cxn ang="0">
                  <a:pos x="T0" y="T1"/>
                </a:cxn>
                <a:cxn ang="0">
                  <a:pos x="T2" y="T3"/>
                </a:cxn>
                <a:cxn ang="0">
                  <a:pos x="T4" y="T5"/>
                </a:cxn>
                <a:cxn ang="0">
                  <a:pos x="T6" y="T7"/>
                </a:cxn>
                <a:cxn ang="0">
                  <a:pos x="T8" y="T9"/>
                </a:cxn>
                <a:cxn ang="0">
                  <a:pos x="T10" y="T11"/>
                </a:cxn>
              </a:cxnLst>
              <a:rect l="0" t="0" r="r" b="b"/>
              <a:pathLst>
                <a:path w="49" h="81">
                  <a:moveTo>
                    <a:pt x="46" y="0"/>
                  </a:moveTo>
                  <a:cubicBezTo>
                    <a:pt x="47" y="1"/>
                    <a:pt x="47" y="3"/>
                    <a:pt x="47" y="4"/>
                  </a:cubicBezTo>
                  <a:cubicBezTo>
                    <a:pt x="47" y="26"/>
                    <a:pt x="49" y="56"/>
                    <a:pt x="48" y="81"/>
                  </a:cubicBezTo>
                  <a:cubicBezTo>
                    <a:pt x="0" y="81"/>
                    <a:pt x="0" y="81"/>
                    <a:pt x="0" y="81"/>
                  </a:cubicBezTo>
                  <a:cubicBezTo>
                    <a:pt x="0" y="0"/>
                    <a:pt x="0" y="0"/>
                    <a:pt x="0" y="0"/>
                  </a:cubicBezTo>
                  <a:lnTo>
                    <a:pt x="46"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3" name="Freeform 223">
              <a:extLst>
                <a:ext uri="{FF2B5EF4-FFF2-40B4-BE49-F238E27FC236}">
                  <a16:creationId xmlns:a16="http://schemas.microsoft.com/office/drawing/2014/main" id="{D13FEF1A-F364-404E-ADEE-0D705FE738CB}"/>
                </a:ext>
              </a:extLst>
            </p:cNvPr>
            <p:cNvSpPr>
              <a:spLocks/>
            </p:cNvSpPr>
            <p:nvPr/>
          </p:nvSpPr>
          <p:spPr bwMode="auto">
            <a:xfrm>
              <a:off x="3885149" y="2796503"/>
              <a:ext cx="126510" cy="166846"/>
            </a:xfrm>
            <a:custGeom>
              <a:avLst/>
              <a:gdLst>
                <a:gd name="T0" fmla="*/ 59 w 62"/>
                <a:gd name="T1" fmla="*/ 0 h 81"/>
                <a:gd name="T2" fmla="*/ 60 w 62"/>
                <a:gd name="T3" fmla="*/ 6 h 81"/>
                <a:gd name="T4" fmla="*/ 61 w 62"/>
                <a:gd name="T5" fmla="*/ 81 h 81"/>
                <a:gd name="T6" fmla="*/ 2 w 62"/>
                <a:gd name="T7" fmla="*/ 81 h 81"/>
                <a:gd name="T8" fmla="*/ 0 w 62"/>
                <a:gd name="T9" fmla="*/ 40 h 81"/>
                <a:gd name="T10" fmla="*/ 1 w 62"/>
                <a:gd name="T11" fmla="*/ 6 h 81"/>
                <a:gd name="T12" fmla="*/ 1 w 62"/>
                <a:gd name="T13" fmla="*/ 0 h 81"/>
                <a:gd name="T14" fmla="*/ 59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59" y="0"/>
                  </a:moveTo>
                  <a:cubicBezTo>
                    <a:pt x="59" y="2"/>
                    <a:pt x="60" y="4"/>
                    <a:pt x="60" y="6"/>
                  </a:cubicBezTo>
                  <a:cubicBezTo>
                    <a:pt x="60" y="28"/>
                    <a:pt x="62" y="56"/>
                    <a:pt x="61" y="81"/>
                  </a:cubicBezTo>
                  <a:cubicBezTo>
                    <a:pt x="2" y="81"/>
                    <a:pt x="2" y="81"/>
                    <a:pt x="2" y="81"/>
                  </a:cubicBezTo>
                  <a:cubicBezTo>
                    <a:pt x="1" y="67"/>
                    <a:pt x="0" y="53"/>
                    <a:pt x="0" y="40"/>
                  </a:cubicBezTo>
                  <a:cubicBezTo>
                    <a:pt x="0" y="28"/>
                    <a:pt x="1" y="16"/>
                    <a:pt x="1" y="6"/>
                  </a:cubicBezTo>
                  <a:cubicBezTo>
                    <a:pt x="1" y="4"/>
                    <a:pt x="1" y="2"/>
                    <a:pt x="1" y="0"/>
                  </a:cubicBezTo>
                  <a:lnTo>
                    <a:pt x="59"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4" name="Freeform 224">
              <a:extLst>
                <a:ext uri="{FF2B5EF4-FFF2-40B4-BE49-F238E27FC236}">
                  <a16:creationId xmlns:a16="http://schemas.microsoft.com/office/drawing/2014/main" id="{A90A9B40-1B46-42CB-98F5-4745DB765798}"/>
                </a:ext>
              </a:extLst>
            </p:cNvPr>
            <p:cNvSpPr>
              <a:spLocks/>
            </p:cNvSpPr>
            <p:nvPr/>
          </p:nvSpPr>
          <p:spPr bwMode="auto">
            <a:xfrm>
              <a:off x="4095998" y="2796503"/>
              <a:ext cx="130177" cy="166846"/>
            </a:xfrm>
            <a:custGeom>
              <a:avLst/>
              <a:gdLst>
                <a:gd name="T0" fmla="*/ 60 w 63"/>
                <a:gd name="T1" fmla="*/ 0 h 81"/>
                <a:gd name="T2" fmla="*/ 60 w 63"/>
                <a:gd name="T3" fmla="*/ 3 h 81"/>
                <a:gd name="T4" fmla="*/ 61 w 63"/>
                <a:gd name="T5" fmla="*/ 81 h 81"/>
                <a:gd name="T6" fmla="*/ 2 w 63"/>
                <a:gd name="T7" fmla="*/ 81 h 81"/>
                <a:gd name="T8" fmla="*/ 0 w 63"/>
                <a:gd name="T9" fmla="*/ 37 h 81"/>
                <a:gd name="T10" fmla="*/ 1 w 63"/>
                <a:gd name="T11" fmla="*/ 3 h 81"/>
                <a:gd name="T12" fmla="*/ 1 w 63"/>
                <a:gd name="T13" fmla="*/ 0 h 81"/>
                <a:gd name="T14" fmla="*/ 60 w 63"/>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1">
                  <a:moveTo>
                    <a:pt x="60" y="0"/>
                  </a:moveTo>
                  <a:cubicBezTo>
                    <a:pt x="60" y="3"/>
                    <a:pt x="60" y="3"/>
                    <a:pt x="60" y="3"/>
                  </a:cubicBezTo>
                  <a:cubicBezTo>
                    <a:pt x="60" y="26"/>
                    <a:pt x="63" y="55"/>
                    <a:pt x="61" y="81"/>
                  </a:cubicBezTo>
                  <a:cubicBezTo>
                    <a:pt x="2" y="81"/>
                    <a:pt x="2" y="81"/>
                    <a:pt x="2" y="81"/>
                  </a:cubicBezTo>
                  <a:cubicBezTo>
                    <a:pt x="1" y="66"/>
                    <a:pt x="1" y="51"/>
                    <a:pt x="0" y="37"/>
                  </a:cubicBezTo>
                  <a:cubicBezTo>
                    <a:pt x="0" y="25"/>
                    <a:pt x="2" y="13"/>
                    <a:pt x="1" y="3"/>
                  </a:cubicBezTo>
                  <a:cubicBezTo>
                    <a:pt x="1" y="2"/>
                    <a:pt x="1" y="1"/>
                    <a:pt x="1" y="0"/>
                  </a:cubicBezTo>
                  <a:lnTo>
                    <a:pt x="60"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5" name="Freeform 225">
              <a:extLst>
                <a:ext uri="{FF2B5EF4-FFF2-40B4-BE49-F238E27FC236}">
                  <a16:creationId xmlns:a16="http://schemas.microsoft.com/office/drawing/2014/main" id="{273C8281-8BAB-44EC-8D08-A09A5AEA34F8}"/>
                </a:ext>
              </a:extLst>
            </p:cNvPr>
            <p:cNvSpPr>
              <a:spLocks/>
            </p:cNvSpPr>
            <p:nvPr/>
          </p:nvSpPr>
          <p:spPr bwMode="auto">
            <a:xfrm>
              <a:off x="4316015" y="2796503"/>
              <a:ext cx="128343" cy="166846"/>
            </a:xfrm>
            <a:custGeom>
              <a:avLst/>
              <a:gdLst>
                <a:gd name="T0" fmla="*/ 59 w 62"/>
                <a:gd name="T1" fmla="*/ 0 h 81"/>
                <a:gd name="T2" fmla="*/ 59 w 62"/>
                <a:gd name="T3" fmla="*/ 3 h 81"/>
                <a:gd name="T4" fmla="*/ 60 w 62"/>
                <a:gd name="T5" fmla="*/ 81 h 81"/>
                <a:gd name="T6" fmla="*/ 1 w 62"/>
                <a:gd name="T7" fmla="*/ 81 h 81"/>
                <a:gd name="T8" fmla="*/ 0 w 62"/>
                <a:gd name="T9" fmla="*/ 37 h 81"/>
                <a:gd name="T10" fmla="*/ 0 w 62"/>
                <a:gd name="T11" fmla="*/ 3 h 81"/>
                <a:gd name="T12" fmla="*/ 0 w 62"/>
                <a:gd name="T13" fmla="*/ 0 h 81"/>
                <a:gd name="T14" fmla="*/ 59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59" y="0"/>
                  </a:moveTo>
                  <a:cubicBezTo>
                    <a:pt x="59" y="3"/>
                    <a:pt x="59" y="3"/>
                    <a:pt x="59" y="3"/>
                  </a:cubicBezTo>
                  <a:cubicBezTo>
                    <a:pt x="60" y="26"/>
                    <a:pt x="62" y="55"/>
                    <a:pt x="60" y="81"/>
                  </a:cubicBezTo>
                  <a:cubicBezTo>
                    <a:pt x="1" y="81"/>
                    <a:pt x="1" y="81"/>
                    <a:pt x="1" y="81"/>
                  </a:cubicBezTo>
                  <a:cubicBezTo>
                    <a:pt x="0" y="66"/>
                    <a:pt x="0" y="51"/>
                    <a:pt x="0" y="37"/>
                  </a:cubicBezTo>
                  <a:cubicBezTo>
                    <a:pt x="0" y="26"/>
                    <a:pt x="1" y="14"/>
                    <a:pt x="0" y="3"/>
                  </a:cubicBezTo>
                  <a:cubicBezTo>
                    <a:pt x="0" y="2"/>
                    <a:pt x="0" y="1"/>
                    <a:pt x="0" y="0"/>
                  </a:cubicBezTo>
                  <a:lnTo>
                    <a:pt x="59"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6" name="Freeform 226">
              <a:extLst>
                <a:ext uri="{FF2B5EF4-FFF2-40B4-BE49-F238E27FC236}">
                  <a16:creationId xmlns:a16="http://schemas.microsoft.com/office/drawing/2014/main" id="{A6A947AD-B8EA-415D-B217-CFB02D7BBCD7}"/>
                </a:ext>
              </a:extLst>
            </p:cNvPr>
            <p:cNvSpPr>
              <a:spLocks/>
            </p:cNvSpPr>
            <p:nvPr/>
          </p:nvSpPr>
          <p:spPr bwMode="auto">
            <a:xfrm>
              <a:off x="3996990" y="2796503"/>
              <a:ext cx="117342" cy="166846"/>
            </a:xfrm>
            <a:custGeom>
              <a:avLst/>
              <a:gdLst>
                <a:gd name="T0" fmla="*/ 58 w 58"/>
                <a:gd name="T1" fmla="*/ 0 h 81"/>
                <a:gd name="T2" fmla="*/ 55 w 58"/>
                <a:gd name="T3" fmla="*/ 81 h 81"/>
                <a:gd name="T4" fmla="*/ 1 w 58"/>
                <a:gd name="T5" fmla="*/ 81 h 81"/>
                <a:gd name="T6" fmla="*/ 0 w 58"/>
                <a:gd name="T7" fmla="*/ 0 h 81"/>
                <a:gd name="T8" fmla="*/ 58 w 58"/>
                <a:gd name="T9" fmla="*/ 0 h 81"/>
              </a:gdLst>
              <a:ahLst/>
              <a:cxnLst>
                <a:cxn ang="0">
                  <a:pos x="T0" y="T1"/>
                </a:cxn>
                <a:cxn ang="0">
                  <a:pos x="T2" y="T3"/>
                </a:cxn>
                <a:cxn ang="0">
                  <a:pos x="T4" y="T5"/>
                </a:cxn>
                <a:cxn ang="0">
                  <a:pos x="T6" y="T7"/>
                </a:cxn>
                <a:cxn ang="0">
                  <a:pos x="T8" y="T9"/>
                </a:cxn>
              </a:cxnLst>
              <a:rect l="0" t="0" r="r" b="b"/>
              <a:pathLst>
                <a:path w="58" h="81">
                  <a:moveTo>
                    <a:pt x="58" y="0"/>
                  </a:moveTo>
                  <a:cubicBezTo>
                    <a:pt x="58" y="23"/>
                    <a:pt x="56" y="58"/>
                    <a:pt x="55" y="81"/>
                  </a:cubicBezTo>
                  <a:cubicBezTo>
                    <a:pt x="1" y="81"/>
                    <a:pt x="1" y="81"/>
                    <a:pt x="1" y="81"/>
                  </a:cubicBezTo>
                  <a:cubicBezTo>
                    <a:pt x="2" y="41"/>
                    <a:pt x="0" y="16"/>
                    <a:pt x="0" y="0"/>
                  </a:cubicBezTo>
                  <a:lnTo>
                    <a:pt x="58"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7" name="Freeform 227">
              <a:extLst>
                <a:ext uri="{FF2B5EF4-FFF2-40B4-BE49-F238E27FC236}">
                  <a16:creationId xmlns:a16="http://schemas.microsoft.com/office/drawing/2014/main" id="{4B859E8C-51A9-4EEF-838C-6437669D07BD}"/>
                </a:ext>
              </a:extLst>
            </p:cNvPr>
            <p:cNvSpPr>
              <a:spLocks/>
            </p:cNvSpPr>
            <p:nvPr/>
          </p:nvSpPr>
          <p:spPr bwMode="auto">
            <a:xfrm>
              <a:off x="4213340" y="2796503"/>
              <a:ext cx="119176" cy="166846"/>
            </a:xfrm>
            <a:custGeom>
              <a:avLst/>
              <a:gdLst>
                <a:gd name="T0" fmla="*/ 58 w 58"/>
                <a:gd name="T1" fmla="*/ 0 h 81"/>
                <a:gd name="T2" fmla="*/ 55 w 58"/>
                <a:gd name="T3" fmla="*/ 81 h 81"/>
                <a:gd name="T4" fmla="*/ 1 w 58"/>
                <a:gd name="T5" fmla="*/ 81 h 81"/>
                <a:gd name="T6" fmla="*/ 0 w 58"/>
                <a:gd name="T7" fmla="*/ 0 h 81"/>
                <a:gd name="T8" fmla="*/ 58 w 58"/>
                <a:gd name="T9" fmla="*/ 0 h 81"/>
              </a:gdLst>
              <a:ahLst/>
              <a:cxnLst>
                <a:cxn ang="0">
                  <a:pos x="T0" y="T1"/>
                </a:cxn>
                <a:cxn ang="0">
                  <a:pos x="T2" y="T3"/>
                </a:cxn>
                <a:cxn ang="0">
                  <a:pos x="T4" y="T5"/>
                </a:cxn>
                <a:cxn ang="0">
                  <a:pos x="T6" y="T7"/>
                </a:cxn>
                <a:cxn ang="0">
                  <a:pos x="T8" y="T9"/>
                </a:cxn>
              </a:cxnLst>
              <a:rect l="0" t="0" r="r" b="b"/>
              <a:pathLst>
                <a:path w="58" h="81">
                  <a:moveTo>
                    <a:pt x="58" y="0"/>
                  </a:moveTo>
                  <a:cubicBezTo>
                    <a:pt x="58" y="23"/>
                    <a:pt x="56" y="59"/>
                    <a:pt x="55" y="81"/>
                  </a:cubicBezTo>
                  <a:cubicBezTo>
                    <a:pt x="1" y="81"/>
                    <a:pt x="1" y="81"/>
                    <a:pt x="1" y="81"/>
                  </a:cubicBezTo>
                  <a:cubicBezTo>
                    <a:pt x="2" y="41"/>
                    <a:pt x="0" y="16"/>
                    <a:pt x="0" y="0"/>
                  </a:cubicBezTo>
                  <a:lnTo>
                    <a:pt x="58"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8" name="Freeform 228">
              <a:extLst>
                <a:ext uri="{FF2B5EF4-FFF2-40B4-BE49-F238E27FC236}">
                  <a16:creationId xmlns:a16="http://schemas.microsoft.com/office/drawing/2014/main" id="{F57062B8-A65A-46F9-8593-15F8E758E47C}"/>
                </a:ext>
              </a:extLst>
            </p:cNvPr>
            <p:cNvSpPr>
              <a:spLocks/>
            </p:cNvSpPr>
            <p:nvPr/>
          </p:nvSpPr>
          <p:spPr bwMode="auto">
            <a:xfrm>
              <a:off x="4427857" y="2796503"/>
              <a:ext cx="49504" cy="166846"/>
            </a:xfrm>
            <a:custGeom>
              <a:avLst/>
              <a:gdLst>
                <a:gd name="T0" fmla="*/ 1 w 24"/>
                <a:gd name="T1" fmla="*/ 81 h 81"/>
                <a:gd name="T2" fmla="*/ 0 w 24"/>
                <a:gd name="T3" fmla="*/ 0 h 81"/>
                <a:gd name="T4" fmla="*/ 24 w 24"/>
                <a:gd name="T5" fmla="*/ 0 h 81"/>
                <a:gd name="T6" fmla="*/ 24 w 24"/>
                <a:gd name="T7" fmla="*/ 81 h 81"/>
                <a:gd name="T8" fmla="*/ 1 w 24"/>
                <a:gd name="T9" fmla="*/ 81 h 81"/>
              </a:gdLst>
              <a:ahLst/>
              <a:cxnLst>
                <a:cxn ang="0">
                  <a:pos x="T0" y="T1"/>
                </a:cxn>
                <a:cxn ang="0">
                  <a:pos x="T2" y="T3"/>
                </a:cxn>
                <a:cxn ang="0">
                  <a:pos x="T4" y="T5"/>
                </a:cxn>
                <a:cxn ang="0">
                  <a:pos x="T6" y="T7"/>
                </a:cxn>
                <a:cxn ang="0">
                  <a:pos x="T8" y="T9"/>
                </a:cxn>
              </a:cxnLst>
              <a:rect l="0" t="0" r="r" b="b"/>
              <a:pathLst>
                <a:path w="24" h="81">
                  <a:moveTo>
                    <a:pt x="1" y="81"/>
                  </a:moveTo>
                  <a:cubicBezTo>
                    <a:pt x="2" y="40"/>
                    <a:pt x="0" y="15"/>
                    <a:pt x="0" y="0"/>
                  </a:cubicBezTo>
                  <a:cubicBezTo>
                    <a:pt x="24" y="0"/>
                    <a:pt x="24" y="0"/>
                    <a:pt x="24" y="0"/>
                  </a:cubicBezTo>
                  <a:cubicBezTo>
                    <a:pt x="24" y="81"/>
                    <a:pt x="24" y="81"/>
                    <a:pt x="24" y="81"/>
                  </a:cubicBezTo>
                  <a:lnTo>
                    <a:pt x="1"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9" name="Freeform 229">
              <a:extLst>
                <a:ext uri="{FF2B5EF4-FFF2-40B4-BE49-F238E27FC236}">
                  <a16:creationId xmlns:a16="http://schemas.microsoft.com/office/drawing/2014/main" id="{14CF73A2-40C7-4BA0-B543-2AFA15191CE1}"/>
                </a:ext>
              </a:extLst>
            </p:cNvPr>
            <p:cNvSpPr>
              <a:spLocks/>
            </p:cNvSpPr>
            <p:nvPr/>
          </p:nvSpPr>
          <p:spPr bwMode="auto">
            <a:xfrm>
              <a:off x="3610127" y="2796503"/>
              <a:ext cx="119176" cy="166846"/>
            </a:xfrm>
            <a:custGeom>
              <a:avLst/>
              <a:gdLst>
                <a:gd name="T0" fmla="*/ 57 w 58"/>
                <a:gd name="T1" fmla="*/ 0 h 81"/>
                <a:gd name="T2" fmla="*/ 55 w 58"/>
                <a:gd name="T3" fmla="*/ 81 h 81"/>
                <a:gd name="T4" fmla="*/ 1 w 58"/>
                <a:gd name="T5" fmla="*/ 81 h 81"/>
                <a:gd name="T6" fmla="*/ 0 w 58"/>
                <a:gd name="T7" fmla="*/ 0 h 81"/>
                <a:gd name="T8" fmla="*/ 57 w 58"/>
                <a:gd name="T9" fmla="*/ 0 h 81"/>
              </a:gdLst>
              <a:ahLst/>
              <a:cxnLst>
                <a:cxn ang="0">
                  <a:pos x="T0" y="T1"/>
                </a:cxn>
                <a:cxn ang="0">
                  <a:pos x="T2" y="T3"/>
                </a:cxn>
                <a:cxn ang="0">
                  <a:pos x="T4" y="T5"/>
                </a:cxn>
                <a:cxn ang="0">
                  <a:pos x="T6" y="T7"/>
                </a:cxn>
                <a:cxn ang="0">
                  <a:pos x="T8" y="T9"/>
                </a:cxn>
              </a:cxnLst>
              <a:rect l="0" t="0" r="r" b="b"/>
              <a:pathLst>
                <a:path w="58" h="81">
                  <a:moveTo>
                    <a:pt x="57" y="0"/>
                  </a:moveTo>
                  <a:cubicBezTo>
                    <a:pt x="58" y="19"/>
                    <a:pt x="56" y="56"/>
                    <a:pt x="55" y="81"/>
                  </a:cubicBezTo>
                  <a:cubicBezTo>
                    <a:pt x="1" y="81"/>
                    <a:pt x="1" y="81"/>
                    <a:pt x="1" y="81"/>
                  </a:cubicBezTo>
                  <a:cubicBezTo>
                    <a:pt x="2" y="37"/>
                    <a:pt x="0" y="13"/>
                    <a:pt x="0" y="0"/>
                  </a:cubicBezTo>
                  <a:lnTo>
                    <a:pt x="57"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0" name="Freeform 230">
              <a:extLst>
                <a:ext uri="{FF2B5EF4-FFF2-40B4-BE49-F238E27FC236}">
                  <a16:creationId xmlns:a16="http://schemas.microsoft.com/office/drawing/2014/main" id="{25653F50-392B-4ADB-B87A-DCFA3CE477EB}"/>
                </a:ext>
              </a:extLst>
            </p:cNvPr>
            <p:cNvSpPr>
              <a:spLocks/>
            </p:cNvSpPr>
            <p:nvPr/>
          </p:nvSpPr>
          <p:spPr bwMode="auto">
            <a:xfrm>
              <a:off x="3159092" y="2796503"/>
              <a:ext cx="56838" cy="166846"/>
            </a:xfrm>
            <a:custGeom>
              <a:avLst/>
              <a:gdLst>
                <a:gd name="T0" fmla="*/ 25 w 28"/>
                <a:gd name="T1" fmla="*/ 0 h 81"/>
                <a:gd name="T2" fmla="*/ 25 w 28"/>
                <a:gd name="T3" fmla="*/ 8 h 81"/>
                <a:gd name="T4" fmla="*/ 27 w 28"/>
                <a:gd name="T5" fmla="*/ 81 h 81"/>
                <a:gd name="T6" fmla="*/ 0 w 28"/>
                <a:gd name="T7" fmla="*/ 81 h 81"/>
                <a:gd name="T8" fmla="*/ 0 w 28"/>
                <a:gd name="T9" fmla="*/ 0 h 81"/>
                <a:gd name="T10" fmla="*/ 25 w 28"/>
                <a:gd name="T11" fmla="*/ 0 h 81"/>
              </a:gdLst>
              <a:ahLst/>
              <a:cxnLst>
                <a:cxn ang="0">
                  <a:pos x="T0" y="T1"/>
                </a:cxn>
                <a:cxn ang="0">
                  <a:pos x="T2" y="T3"/>
                </a:cxn>
                <a:cxn ang="0">
                  <a:pos x="T4" y="T5"/>
                </a:cxn>
                <a:cxn ang="0">
                  <a:pos x="T6" y="T7"/>
                </a:cxn>
                <a:cxn ang="0">
                  <a:pos x="T8" y="T9"/>
                </a:cxn>
                <a:cxn ang="0">
                  <a:pos x="T10" y="T11"/>
                </a:cxn>
              </a:cxnLst>
              <a:rect l="0" t="0" r="r" b="b"/>
              <a:pathLst>
                <a:path w="28" h="81">
                  <a:moveTo>
                    <a:pt x="25" y="0"/>
                  </a:moveTo>
                  <a:cubicBezTo>
                    <a:pt x="25" y="3"/>
                    <a:pt x="25" y="6"/>
                    <a:pt x="25" y="8"/>
                  </a:cubicBezTo>
                  <a:cubicBezTo>
                    <a:pt x="26" y="29"/>
                    <a:pt x="28" y="57"/>
                    <a:pt x="27" y="81"/>
                  </a:cubicBezTo>
                  <a:cubicBezTo>
                    <a:pt x="0" y="81"/>
                    <a:pt x="0" y="81"/>
                    <a:pt x="0" y="81"/>
                  </a:cubicBezTo>
                  <a:cubicBezTo>
                    <a:pt x="0" y="0"/>
                    <a:pt x="0" y="0"/>
                    <a:pt x="0" y="0"/>
                  </a:cubicBezTo>
                  <a:lnTo>
                    <a:pt x="25"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1" name="Freeform 231">
              <a:extLst>
                <a:ext uri="{FF2B5EF4-FFF2-40B4-BE49-F238E27FC236}">
                  <a16:creationId xmlns:a16="http://schemas.microsoft.com/office/drawing/2014/main" id="{112EED58-7D14-4F38-B63F-67AA4869D376}"/>
                </a:ext>
              </a:extLst>
            </p:cNvPr>
            <p:cNvSpPr>
              <a:spLocks/>
            </p:cNvSpPr>
            <p:nvPr/>
          </p:nvSpPr>
          <p:spPr bwMode="auto">
            <a:xfrm>
              <a:off x="3298437" y="2796503"/>
              <a:ext cx="124676" cy="166846"/>
            </a:xfrm>
            <a:custGeom>
              <a:avLst/>
              <a:gdLst>
                <a:gd name="T0" fmla="*/ 58 w 61"/>
                <a:gd name="T1" fmla="*/ 0 h 81"/>
                <a:gd name="T2" fmla="*/ 58 w 61"/>
                <a:gd name="T3" fmla="*/ 12 h 81"/>
                <a:gd name="T4" fmla="*/ 60 w 61"/>
                <a:gd name="T5" fmla="*/ 81 h 81"/>
                <a:gd name="T6" fmla="*/ 1 w 61"/>
                <a:gd name="T7" fmla="*/ 81 h 81"/>
                <a:gd name="T8" fmla="*/ 0 w 61"/>
                <a:gd name="T9" fmla="*/ 44 h 81"/>
                <a:gd name="T10" fmla="*/ 0 w 61"/>
                <a:gd name="T11" fmla="*/ 12 h 81"/>
                <a:gd name="T12" fmla="*/ 1 w 61"/>
                <a:gd name="T13" fmla="*/ 0 h 81"/>
                <a:gd name="T14" fmla="*/ 58 w 6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1">
                  <a:moveTo>
                    <a:pt x="58" y="0"/>
                  </a:moveTo>
                  <a:cubicBezTo>
                    <a:pt x="58" y="4"/>
                    <a:pt x="58" y="8"/>
                    <a:pt x="58" y="12"/>
                  </a:cubicBezTo>
                  <a:cubicBezTo>
                    <a:pt x="59" y="32"/>
                    <a:pt x="61" y="58"/>
                    <a:pt x="60" y="81"/>
                  </a:cubicBezTo>
                  <a:cubicBezTo>
                    <a:pt x="1" y="81"/>
                    <a:pt x="1" y="81"/>
                    <a:pt x="1" y="81"/>
                  </a:cubicBezTo>
                  <a:cubicBezTo>
                    <a:pt x="0" y="68"/>
                    <a:pt x="0" y="56"/>
                    <a:pt x="0" y="44"/>
                  </a:cubicBezTo>
                  <a:cubicBezTo>
                    <a:pt x="0" y="33"/>
                    <a:pt x="1" y="22"/>
                    <a:pt x="0" y="12"/>
                  </a:cubicBezTo>
                  <a:cubicBezTo>
                    <a:pt x="0" y="7"/>
                    <a:pt x="0" y="4"/>
                    <a:pt x="1" y="0"/>
                  </a:cubicBezTo>
                  <a:lnTo>
                    <a:pt x="58"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2" name="Freeform 232">
              <a:extLst>
                <a:ext uri="{FF2B5EF4-FFF2-40B4-BE49-F238E27FC236}">
                  <a16:creationId xmlns:a16="http://schemas.microsoft.com/office/drawing/2014/main" id="{01349C03-C9FF-47DE-A3A4-0311CA286138}"/>
                </a:ext>
              </a:extLst>
            </p:cNvPr>
            <p:cNvSpPr>
              <a:spLocks/>
            </p:cNvSpPr>
            <p:nvPr/>
          </p:nvSpPr>
          <p:spPr bwMode="auto">
            <a:xfrm>
              <a:off x="3496452" y="2796503"/>
              <a:ext cx="126510" cy="166846"/>
            </a:xfrm>
            <a:custGeom>
              <a:avLst/>
              <a:gdLst>
                <a:gd name="T0" fmla="*/ 58 w 61"/>
                <a:gd name="T1" fmla="*/ 0 h 81"/>
                <a:gd name="T2" fmla="*/ 59 w 61"/>
                <a:gd name="T3" fmla="*/ 13 h 81"/>
                <a:gd name="T4" fmla="*/ 60 w 61"/>
                <a:gd name="T5" fmla="*/ 81 h 81"/>
                <a:gd name="T6" fmla="*/ 1 w 61"/>
                <a:gd name="T7" fmla="*/ 81 h 81"/>
                <a:gd name="T8" fmla="*/ 0 w 61"/>
                <a:gd name="T9" fmla="*/ 45 h 81"/>
                <a:gd name="T10" fmla="*/ 0 w 61"/>
                <a:gd name="T11" fmla="*/ 13 h 81"/>
                <a:gd name="T12" fmla="*/ 1 w 61"/>
                <a:gd name="T13" fmla="*/ 0 h 81"/>
                <a:gd name="T14" fmla="*/ 58 w 6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1">
                  <a:moveTo>
                    <a:pt x="58" y="0"/>
                  </a:moveTo>
                  <a:cubicBezTo>
                    <a:pt x="58" y="4"/>
                    <a:pt x="58" y="9"/>
                    <a:pt x="59" y="13"/>
                  </a:cubicBezTo>
                  <a:cubicBezTo>
                    <a:pt x="59" y="33"/>
                    <a:pt x="61" y="58"/>
                    <a:pt x="60" y="81"/>
                  </a:cubicBezTo>
                  <a:cubicBezTo>
                    <a:pt x="1" y="81"/>
                    <a:pt x="1" y="81"/>
                    <a:pt x="1" y="81"/>
                  </a:cubicBezTo>
                  <a:cubicBezTo>
                    <a:pt x="0" y="69"/>
                    <a:pt x="0" y="57"/>
                    <a:pt x="0" y="45"/>
                  </a:cubicBezTo>
                  <a:cubicBezTo>
                    <a:pt x="0" y="34"/>
                    <a:pt x="1" y="23"/>
                    <a:pt x="0" y="13"/>
                  </a:cubicBezTo>
                  <a:cubicBezTo>
                    <a:pt x="0" y="8"/>
                    <a:pt x="1" y="4"/>
                    <a:pt x="1" y="0"/>
                  </a:cubicBezTo>
                  <a:lnTo>
                    <a:pt x="58"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3" name="Freeform 233">
              <a:extLst>
                <a:ext uri="{FF2B5EF4-FFF2-40B4-BE49-F238E27FC236}">
                  <a16:creationId xmlns:a16="http://schemas.microsoft.com/office/drawing/2014/main" id="{AB38860D-BE5A-42FD-B929-26A3C3330D8A}"/>
                </a:ext>
              </a:extLst>
            </p:cNvPr>
            <p:cNvSpPr>
              <a:spLocks/>
            </p:cNvSpPr>
            <p:nvPr/>
          </p:nvSpPr>
          <p:spPr bwMode="auto">
            <a:xfrm>
              <a:off x="3710968" y="2796503"/>
              <a:ext cx="99008" cy="166846"/>
            </a:xfrm>
            <a:custGeom>
              <a:avLst/>
              <a:gdLst>
                <a:gd name="T0" fmla="*/ 48 w 48"/>
                <a:gd name="T1" fmla="*/ 0 h 81"/>
                <a:gd name="T2" fmla="*/ 48 w 48"/>
                <a:gd name="T3" fmla="*/ 81 h 81"/>
                <a:gd name="T4" fmla="*/ 1 w 48"/>
                <a:gd name="T5" fmla="*/ 81 h 81"/>
                <a:gd name="T6" fmla="*/ 0 w 48"/>
                <a:gd name="T7" fmla="*/ 45 h 81"/>
                <a:gd name="T8" fmla="*/ 0 w 48"/>
                <a:gd name="T9" fmla="*/ 13 h 81"/>
                <a:gd name="T10" fmla="*/ 2 w 48"/>
                <a:gd name="T11" fmla="*/ 0 h 81"/>
                <a:gd name="T12" fmla="*/ 48 w 4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8" h="81">
                  <a:moveTo>
                    <a:pt x="48" y="0"/>
                  </a:moveTo>
                  <a:cubicBezTo>
                    <a:pt x="48" y="81"/>
                    <a:pt x="48" y="81"/>
                    <a:pt x="48" y="81"/>
                  </a:cubicBezTo>
                  <a:cubicBezTo>
                    <a:pt x="1" y="81"/>
                    <a:pt x="1" y="81"/>
                    <a:pt x="1" y="81"/>
                  </a:cubicBezTo>
                  <a:cubicBezTo>
                    <a:pt x="0" y="69"/>
                    <a:pt x="0" y="57"/>
                    <a:pt x="0" y="45"/>
                  </a:cubicBezTo>
                  <a:cubicBezTo>
                    <a:pt x="0" y="34"/>
                    <a:pt x="1" y="23"/>
                    <a:pt x="0" y="13"/>
                  </a:cubicBezTo>
                  <a:cubicBezTo>
                    <a:pt x="0" y="8"/>
                    <a:pt x="1" y="4"/>
                    <a:pt x="2" y="0"/>
                  </a:cubicBezTo>
                  <a:lnTo>
                    <a:pt x="48"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4" name="Freeform 234">
              <a:extLst>
                <a:ext uri="{FF2B5EF4-FFF2-40B4-BE49-F238E27FC236}">
                  <a16:creationId xmlns:a16="http://schemas.microsoft.com/office/drawing/2014/main" id="{174B30AA-9AB4-41E9-B440-14D101930E58}"/>
                </a:ext>
              </a:extLst>
            </p:cNvPr>
            <p:cNvSpPr>
              <a:spLocks/>
            </p:cNvSpPr>
            <p:nvPr/>
          </p:nvSpPr>
          <p:spPr bwMode="auto">
            <a:xfrm>
              <a:off x="3199429" y="2796503"/>
              <a:ext cx="119176" cy="166846"/>
            </a:xfrm>
            <a:custGeom>
              <a:avLst/>
              <a:gdLst>
                <a:gd name="T0" fmla="*/ 57 w 58"/>
                <a:gd name="T1" fmla="*/ 0 h 81"/>
                <a:gd name="T2" fmla="*/ 55 w 58"/>
                <a:gd name="T3" fmla="*/ 81 h 81"/>
                <a:gd name="T4" fmla="*/ 1 w 58"/>
                <a:gd name="T5" fmla="*/ 81 h 81"/>
                <a:gd name="T6" fmla="*/ 0 w 58"/>
                <a:gd name="T7" fmla="*/ 0 h 81"/>
                <a:gd name="T8" fmla="*/ 57 w 58"/>
                <a:gd name="T9" fmla="*/ 0 h 81"/>
              </a:gdLst>
              <a:ahLst/>
              <a:cxnLst>
                <a:cxn ang="0">
                  <a:pos x="T0" y="T1"/>
                </a:cxn>
                <a:cxn ang="0">
                  <a:pos x="T2" y="T3"/>
                </a:cxn>
                <a:cxn ang="0">
                  <a:pos x="T4" y="T5"/>
                </a:cxn>
                <a:cxn ang="0">
                  <a:pos x="T6" y="T7"/>
                </a:cxn>
                <a:cxn ang="0">
                  <a:pos x="T8" y="T9"/>
                </a:cxn>
              </a:cxnLst>
              <a:rect l="0" t="0" r="r" b="b"/>
              <a:pathLst>
                <a:path w="58" h="81">
                  <a:moveTo>
                    <a:pt x="57" y="0"/>
                  </a:moveTo>
                  <a:cubicBezTo>
                    <a:pt x="58" y="18"/>
                    <a:pt x="56" y="56"/>
                    <a:pt x="55" y="81"/>
                  </a:cubicBezTo>
                  <a:cubicBezTo>
                    <a:pt x="1" y="81"/>
                    <a:pt x="1" y="81"/>
                    <a:pt x="1" y="81"/>
                  </a:cubicBezTo>
                  <a:cubicBezTo>
                    <a:pt x="2" y="37"/>
                    <a:pt x="0" y="13"/>
                    <a:pt x="0" y="0"/>
                  </a:cubicBezTo>
                  <a:lnTo>
                    <a:pt x="57"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5" name="Freeform 235">
              <a:extLst>
                <a:ext uri="{FF2B5EF4-FFF2-40B4-BE49-F238E27FC236}">
                  <a16:creationId xmlns:a16="http://schemas.microsoft.com/office/drawing/2014/main" id="{EF6CE2A0-50D6-4F70-96C8-D3153635B8DE}"/>
                </a:ext>
              </a:extLst>
            </p:cNvPr>
            <p:cNvSpPr>
              <a:spLocks/>
            </p:cNvSpPr>
            <p:nvPr/>
          </p:nvSpPr>
          <p:spPr bwMode="auto">
            <a:xfrm>
              <a:off x="3404778" y="2796503"/>
              <a:ext cx="121009" cy="166846"/>
            </a:xfrm>
            <a:custGeom>
              <a:avLst/>
              <a:gdLst>
                <a:gd name="T0" fmla="*/ 58 w 59"/>
                <a:gd name="T1" fmla="*/ 0 h 81"/>
                <a:gd name="T2" fmla="*/ 56 w 59"/>
                <a:gd name="T3" fmla="*/ 81 h 81"/>
                <a:gd name="T4" fmla="*/ 2 w 59"/>
                <a:gd name="T5" fmla="*/ 81 h 81"/>
                <a:gd name="T6" fmla="*/ 0 w 59"/>
                <a:gd name="T7" fmla="*/ 0 h 81"/>
                <a:gd name="T8" fmla="*/ 58 w 59"/>
                <a:gd name="T9" fmla="*/ 0 h 81"/>
              </a:gdLst>
              <a:ahLst/>
              <a:cxnLst>
                <a:cxn ang="0">
                  <a:pos x="T0" y="T1"/>
                </a:cxn>
                <a:cxn ang="0">
                  <a:pos x="T2" y="T3"/>
                </a:cxn>
                <a:cxn ang="0">
                  <a:pos x="T4" y="T5"/>
                </a:cxn>
                <a:cxn ang="0">
                  <a:pos x="T6" y="T7"/>
                </a:cxn>
                <a:cxn ang="0">
                  <a:pos x="T8" y="T9"/>
                </a:cxn>
              </a:cxnLst>
              <a:rect l="0" t="0" r="r" b="b"/>
              <a:pathLst>
                <a:path w="59" h="81">
                  <a:moveTo>
                    <a:pt x="58" y="0"/>
                  </a:moveTo>
                  <a:cubicBezTo>
                    <a:pt x="59" y="18"/>
                    <a:pt x="57" y="56"/>
                    <a:pt x="56" y="81"/>
                  </a:cubicBezTo>
                  <a:cubicBezTo>
                    <a:pt x="2" y="81"/>
                    <a:pt x="2" y="81"/>
                    <a:pt x="2" y="81"/>
                  </a:cubicBezTo>
                  <a:cubicBezTo>
                    <a:pt x="3" y="37"/>
                    <a:pt x="0" y="13"/>
                    <a:pt x="0" y="0"/>
                  </a:cubicBezTo>
                  <a:lnTo>
                    <a:pt x="58"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6" name="Freeform 236">
              <a:extLst>
                <a:ext uri="{FF2B5EF4-FFF2-40B4-BE49-F238E27FC236}">
                  <a16:creationId xmlns:a16="http://schemas.microsoft.com/office/drawing/2014/main" id="{CF77F1FA-6DAF-4C7E-9697-E55EF47DFBA1}"/>
                </a:ext>
              </a:extLst>
            </p:cNvPr>
            <p:cNvSpPr>
              <a:spLocks/>
            </p:cNvSpPr>
            <p:nvPr/>
          </p:nvSpPr>
          <p:spPr bwMode="auto">
            <a:xfrm>
              <a:off x="5120911" y="2796503"/>
              <a:ext cx="102675" cy="166846"/>
            </a:xfrm>
            <a:custGeom>
              <a:avLst/>
              <a:gdLst>
                <a:gd name="T0" fmla="*/ 47 w 50"/>
                <a:gd name="T1" fmla="*/ 0 h 81"/>
                <a:gd name="T2" fmla="*/ 47 w 50"/>
                <a:gd name="T3" fmla="*/ 0 h 81"/>
                <a:gd name="T4" fmla="*/ 49 w 50"/>
                <a:gd name="T5" fmla="*/ 81 h 81"/>
                <a:gd name="T6" fmla="*/ 0 w 50"/>
                <a:gd name="T7" fmla="*/ 81 h 81"/>
                <a:gd name="T8" fmla="*/ 0 w 50"/>
                <a:gd name="T9" fmla="*/ 0 h 81"/>
                <a:gd name="T10" fmla="*/ 47 w 50"/>
                <a:gd name="T11" fmla="*/ 0 h 81"/>
              </a:gdLst>
              <a:ahLst/>
              <a:cxnLst>
                <a:cxn ang="0">
                  <a:pos x="T0" y="T1"/>
                </a:cxn>
                <a:cxn ang="0">
                  <a:pos x="T2" y="T3"/>
                </a:cxn>
                <a:cxn ang="0">
                  <a:pos x="T4" y="T5"/>
                </a:cxn>
                <a:cxn ang="0">
                  <a:pos x="T6" y="T7"/>
                </a:cxn>
                <a:cxn ang="0">
                  <a:pos x="T8" y="T9"/>
                </a:cxn>
                <a:cxn ang="0">
                  <a:pos x="T10" y="T11"/>
                </a:cxn>
              </a:cxnLst>
              <a:rect l="0" t="0" r="r" b="b"/>
              <a:pathLst>
                <a:path w="50" h="81">
                  <a:moveTo>
                    <a:pt x="47" y="0"/>
                  </a:moveTo>
                  <a:cubicBezTo>
                    <a:pt x="47" y="0"/>
                    <a:pt x="47" y="0"/>
                    <a:pt x="47" y="0"/>
                  </a:cubicBezTo>
                  <a:cubicBezTo>
                    <a:pt x="48" y="24"/>
                    <a:pt x="50" y="55"/>
                    <a:pt x="49" y="81"/>
                  </a:cubicBezTo>
                  <a:cubicBezTo>
                    <a:pt x="0" y="81"/>
                    <a:pt x="0" y="81"/>
                    <a:pt x="0" y="81"/>
                  </a:cubicBezTo>
                  <a:cubicBezTo>
                    <a:pt x="0" y="0"/>
                    <a:pt x="0" y="0"/>
                    <a:pt x="0" y="0"/>
                  </a:cubicBezTo>
                  <a:lnTo>
                    <a:pt x="47"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7" name="Freeform 237">
              <a:extLst>
                <a:ext uri="{FF2B5EF4-FFF2-40B4-BE49-F238E27FC236}">
                  <a16:creationId xmlns:a16="http://schemas.microsoft.com/office/drawing/2014/main" id="{C18A8D67-99F9-4251-84D2-38E3471476DD}"/>
                </a:ext>
              </a:extLst>
            </p:cNvPr>
            <p:cNvSpPr>
              <a:spLocks/>
            </p:cNvSpPr>
            <p:nvPr/>
          </p:nvSpPr>
          <p:spPr bwMode="auto">
            <a:xfrm>
              <a:off x="5201584" y="2796503"/>
              <a:ext cx="128343" cy="166846"/>
            </a:xfrm>
            <a:custGeom>
              <a:avLst/>
              <a:gdLst>
                <a:gd name="T0" fmla="*/ 60 w 63"/>
                <a:gd name="T1" fmla="*/ 0 h 81"/>
                <a:gd name="T2" fmla="*/ 60 w 63"/>
                <a:gd name="T3" fmla="*/ 2 h 81"/>
                <a:gd name="T4" fmla="*/ 61 w 63"/>
                <a:gd name="T5" fmla="*/ 81 h 81"/>
                <a:gd name="T6" fmla="*/ 1 w 63"/>
                <a:gd name="T7" fmla="*/ 81 h 81"/>
                <a:gd name="T8" fmla="*/ 0 w 63"/>
                <a:gd name="T9" fmla="*/ 36 h 81"/>
                <a:gd name="T10" fmla="*/ 0 w 63"/>
                <a:gd name="T11" fmla="*/ 2 h 81"/>
                <a:gd name="T12" fmla="*/ 0 w 63"/>
                <a:gd name="T13" fmla="*/ 0 h 81"/>
                <a:gd name="T14" fmla="*/ 60 w 63"/>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1">
                  <a:moveTo>
                    <a:pt x="60" y="0"/>
                  </a:moveTo>
                  <a:cubicBezTo>
                    <a:pt x="60" y="2"/>
                    <a:pt x="60" y="2"/>
                    <a:pt x="60" y="2"/>
                  </a:cubicBezTo>
                  <a:cubicBezTo>
                    <a:pt x="60" y="25"/>
                    <a:pt x="63" y="55"/>
                    <a:pt x="61" y="81"/>
                  </a:cubicBezTo>
                  <a:cubicBezTo>
                    <a:pt x="1" y="81"/>
                    <a:pt x="1" y="81"/>
                    <a:pt x="1" y="81"/>
                  </a:cubicBezTo>
                  <a:cubicBezTo>
                    <a:pt x="0" y="66"/>
                    <a:pt x="0" y="51"/>
                    <a:pt x="0" y="36"/>
                  </a:cubicBezTo>
                  <a:cubicBezTo>
                    <a:pt x="0" y="24"/>
                    <a:pt x="1" y="12"/>
                    <a:pt x="0" y="2"/>
                  </a:cubicBezTo>
                  <a:cubicBezTo>
                    <a:pt x="0" y="1"/>
                    <a:pt x="0" y="1"/>
                    <a:pt x="0" y="0"/>
                  </a:cubicBezTo>
                  <a:lnTo>
                    <a:pt x="60"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8" name="Freeform 238">
              <a:extLst>
                <a:ext uri="{FF2B5EF4-FFF2-40B4-BE49-F238E27FC236}">
                  <a16:creationId xmlns:a16="http://schemas.microsoft.com/office/drawing/2014/main" id="{CAFB9966-746A-452D-A38F-BBD58A655A6C}"/>
                </a:ext>
              </a:extLst>
            </p:cNvPr>
            <p:cNvSpPr>
              <a:spLocks/>
            </p:cNvSpPr>
            <p:nvPr/>
          </p:nvSpPr>
          <p:spPr bwMode="auto">
            <a:xfrm>
              <a:off x="5414267" y="2796503"/>
              <a:ext cx="130177" cy="166846"/>
            </a:xfrm>
            <a:custGeom>
              <a:avLst/>
              <a:gdLst>
                <a:gd name="T0" fmla="*/ 61 w 63"/>
                <a:gd name="T1" fmla="*/ 0 h 81"/>
                <a:gd name="T2" fmla="*/ 62 w 63"/>
                <a:gd name="T3" fmla="*/ 81 h 81"/>
                <a:gd name="T4" fmla="*/ 2 w 63"/>
                <a:gd name="T5" fmla="*/ 81 h 81"/>
                <a:gd name="T6" fmla="*/ 0 w 63"/>
                <a:gd name="T7" fmla="*/ 33 h 81"/>
                <a:gd name="T8" fmla="*/ 1 w 63"/>
                <a:gd name="T9" fmla="*/ 0 h 81"/>
                <a:gd name="T10" fmla="*/ 61 w 63"/>
                <a:gd name="T11" fmla="*/ 0 h 81"/>
              </a:gdLst>
              <a:ahLst/>
              <a:cxnLst>
                <a:cxn ang="0">
                  <a:pos x="T0" y="T1"/>
                </a:cxn>
                <a:cxn ang="0">
                  <a:pos x="T2" y="T3"/>
                </a:cxn>
                <a:cxn ang="0">
                  <a:pos x="T4" y="T5"/>
                </a:cxn>
                <a:cxn ang="0">
                  <a:pos x="T6" y="T7"/>
                </a:cxn>
                <a:cxn ang="0">
                  <a:pos x="T8" y="T9"/>
                </a:cxn>
                <a:cxn ang="0">
                  <a:pos x="T10" y="T11"/>
                </a:cxn>
              </a:cxnLst>
              <a:rect l="0" t="0" r="r" b="b"/>
              <a:pathLst>
                <a:path w="63" h="81">
                  <a:moveTo>
                    <a:pt x="61" y="0"/>
                  </a:moveTo>
                  <a:cubicBezTo>
                    <a:pt x="61" y="24"/>
                    <a:pt x="63" y="55"/>
                    <a:pt x="62" y="81"/>
                  </a:cubicBezTo>
                  <a:cubicBezTo>
                    <a:pt x="2" y="81"/>
                    <a:pt x="2" y="81"/>
                    <a:pt x="2" y="81"/>
                  </a:cubicBezTo>
                  <a:cubicBezTo>
                    <a:pt x="1" y="65"/>
                    <a:pt x="0" y="49"/>
                    <a:pt x="0" y="33"/>
                  </a:cubicBezTo>
                  <a:cubicBezTo>
                    <a:pt x="0" y="22"/>
                    <a:pt x="2" y="10"/>
                    <a:pt x="1" y="0"/>
                  </a:cubicBezTo>
                  <a:lnTo>
                    <a:pt x="61"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9" name="Freeform 239">
              <a:extLst>
                <a:ext uri="{FF2B5EF4-FFF2-40B4-BE49-F238E27FC236}">
                  <a16:creationId xmlns:a16="http://schemas.microsoft.com/office/drawing/2014/main" id="{74AEA0D9-DF6B-4C23-93A1-2EEEA538E255}"/>
                </a:ext>
              </a:extLst>
            </p:cNvPr>
            <p:cNvSpPr>
              <a:spLocks/>
            </p:cNvSpPr>
            <p:nvPr/>
          </p:nvSpPr>
          <p:spPr bwMode="auto">
            <a:xfrm>
              <a:off x="5636117" y="2796503"/>
              <a:ext cx="130177" cy="166846"/>
            </a:xfrm>
            <a:custGeom>
              <a:avLst/>
              <a:gdLst>
                <a:gd name="T0" fmla="*/ 60 w 63"/>
                <a:gd name="T1" fmla="*/ 0 h 81"/>
                <a:gd name="T2" fmla="*/ 61 w 63"/>
                <a:gd name="T3" fmla="*/ 81 h 81"/>
                <a:gd name="T4" fmla="*/ 2 w 63"/>
                <a:gd name="T5" fmla="*/ 81 h 81"/>
                <a:gd name="T6" fmla="*/ 0 w 63"/>
                <a:gd name="T7" fmla="*/ 33 h 81"/>
                <a:gd name="T8" fmla="*/ 1 w 63"/>
                <a:gd name="T9" fmla="*/ 0 h 81"/>
                <a:gd name="T10" fmla="*/ 60 w 63"/>
                <a:gd name="T11" fmla="*/ 0 h 81"/>
              </a:gdLst>
              <a:ahLst/>
              <a:cxnLst>
                <a:cxn ang="0">
                  <a:pos x="T0" y="T1"/>
                </a:cxn>
                <a:cxn ang="0">
                  <a:pos x="T2" y="T3"/>
                </a:cxn>
                <a:cxn ang="0">
                  <a:pos x="T4" y="T5"/>
                </a:cxn>
                <a:cxn ang="0">
                  <a:pos x="T6" y="T7"/>
                </a:cxn>
                <a:cxn ang="0">
                  <a:pos x="T8" y="T9"/>
                </a:cxn>
                <a:cxn ang="0">
                  <a:pos x="T10" y="T11"/>
                </a:cxn>
              </a:cxnLst>
              <a:rect l="0" t="0" r="r" b="b"/>
              <a:pathLst>
                <a:path w="63" h="81">
                  <a:moveTo>
                    <a:pt x="60" y="0"/>
                  </a:moveTo>
                  <a:cubicBezTo>
                    <a:pt x="61" y="24"/>
                    <a:pt x="63" y="55"/>
                    <a:pt x="61" y="81"/>
                  </a:cubicBezTo>
                  <a:cubicBezTo>
                    <a:pt x="2" y="81"/>
                    <a:pt x="2" y="81"/>
                    <a:pt x="2" y="81"/>
                  </a:cubicBezTo>
                  <a:cubicBezTo>
                    <a:pt x="1" y="65"/>
                    <a:pt x="0" y="49"/>
                    <a:pt x="0" y="33"/>
                  </a:cubicBezTo>
                  <a:cubicBezTo>
                    <a:pt x="0" y="22"/>
                    <a:pt x="1" y="10"/>
                    <a:pt x="1" y="0"/>
                  </a:cubicBezTo>
                  <a:lnTo>
                    <a:pt x="60"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0" name="Freeform 240">
              <a:extLst>
                <a:ext uri="{FF2B5EF4-FFF2-40B4-BE49-F238E27FC236}">
                  <a16:creationId xmlns:a16="http://schemas.microsoft.com/office/drawing/2014/main" id="{0F736D39-1517-4CDC-B2F7-9542424F301A}"/>
                </a:ext>
              </a:extLst>
            </p:cNvPr>
            <p:cNvSpPr>
              <a:spLocks/>
            </p:cNvSpPr>
            <p:nvPr/>
          </p:nvSpPr>
          <p:spPr bwMode="auto">
            <a:xfrm>
              <a:off x="5311593" y="2796503"/>
              <a:ext cx="121009" cy="166846"/>
            </a:xfrm>
            <a:custGeom>
              <a:avLst/>
              <a:gdLst>
                <a:gd name="T0" fmla="*/ 59 w 59"/>
                <a:gd name="T1" fmla="*/ 0 h 81"/>
                <a:gd name="T2" fmla="*/ 56 w 59"/>
                <a:gd name="T3" fmla="*/ 81 h 81"/>
                <a:gd name="T4" fmla="*/ 1 w 59"/>
                <a:gd name="T5" fmla="*/ 81 h 81"/>
                <a:gd name="T6" fmla="*/ 0 w 59"/>
                <a:gd name="T7" fmla="*/ 0 h 81"/>
                <a:gd name="T8" fmla="*/ 59 w 59"/>
                <a:gd name="T9" fmla="*/ 0 h 81"/>
              </a:gdLst>
              <a:ahLst/>
              <a:cxnLst>
                <a:cxn ang="0">
                  <a:pos x="T0" y="T1"/>
                </a:cxn>
                <a:cxn ang="0">
                  <a:pos x="T2" y="T3"/>
                </a:cxn>
                <a:cxn ang="0">
                  <a:pos x="T4" y="T5"/>
                </a:cxn>
                <a:cxn ang="0">
                  <a:pos x="T6" y="T7"/>
                </a:cxn>
                <a:cxn ang="0">
                  <a:pos x="T8" y="T9"/>
                </a:cxn>
              </a:cxnLst>
              <a:rect l="0" t="0" r="r" b="b"/>
              <a:pathLst>
                <a:path w="59" h="81">
                  <a:moveTo>
                    <a:pt x="59" y="0"/>
                  </a:moveTo>
                  <a:cubicBezTo>
                    <a:pt x="59" y="24"/>
                    <a:pt x="56" y="60"/>
                    <a:pt x="56" y="81"/>
                  </a:cubicBezTo>
                  <a:cubicBezTo>
                    <a:pt x="1" y="81"/>
                    <a:pt x="1" y="81"/>
                    <a:pt x="1" y="81"/>
                  </a:cubicBezTo>
                  <a:cubicBezTo>
                    <a:pt x="2" y="42"/>
                    <a:pt x="1" y="16"/>
                    <a:pt x="0" y="0"/>
                  </a:cubicBezTo>
                  <a:lnTo>
                    <a:pt x="59"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1" name="Freeform 241">
              <a:extLst>
                <a:ext uri="{FF2B5EF4-FFF2-40B4-BE49-F238E27FC236}">
                  <a16:creationId xmlns:a16="http://schemas.microsoft.com/office/drawing/2014/main" id="{07CE7A3E-E0F4-48B2-8C42-4A578A4F9B3E}"/>
                </a:ext>
              </a:extLst>
            </p:cNvPr>
            <p:cNvSpPr>
              <a:spLocks/>
            </p:cNvSpPr>
            <p:nvPr/>
          </p:nvSpPr>
          <p:spPr bwMode="auto">
            <a:xfrm>
              <a:off x="5533442" y="2796503"/>
              <a:ext cx="119176" cy="166846"/>
            </a:xfrm>
            <a:custGeom>
              <a:avLst/>
              <a:gdLst>
                <a:gd name="T0" fmla="*/ 58 w 58"/>
                <a:gd name="T1" fmla="*/ 0 h 81"/>
                <a:gd name="T2" fmla="*/ 55 w 58"/>
                <a:gd name="T3" fmla="*/ 81 h 81"/>
                <a:gd name="T4" fmla="*/ 0 w 58"/>
                <a:gd name="T5" fmla="*/ 81 h 81"/>
                <a:gd name="T6" fmla="*/ 0 w 58"/>
                <a:gd name="T7" fmla="*/ 0 h 81"/>
                <a:gd name="T8" fmla="*/ 58 w 58"/>
                <a:gd name="T9" fmla="*/ 0 h 81"/>
              </a:gdLst>
              <a:ahLst/>
              <a:cxnLst>
                <a:cxn ang="0">
                  <a:pos x="T0" y="T1"/>
                </a:cxn>
                <a:cxn ang="0">
                  <a:pos x="T2" y="T3"/>
                </a:cxn>
                <a:cxn ang="0">
                  <a:pos x="T4" y="T5"/>
                </a:cxn>
                <a:cxn ang="0">
                  <a:pos x="T6" y="T7"/>
                </a:cxn>
                <a:cxn ang="0">
                  <a:pos x="T8" y="T9"/>
                </a:cxn>
              </a:cxnLst>
              <a:rect l="0" t="0" r="r" b="b"/>
              <a:pathLst>
                <a:path w="58" h="81">
                  <a:moveTo>
                    <a:pt x="58" y="0"/>
                  </a:moveTo>
                  <a:cubicBezTo>
                    <a:pt x="58" y="25"/>
                    <a:pt x="56" y="60"/>
                    <a:pt x="55" y="81"/>
                  </a:cubicBezTo>
                  <a:cubicBezTo>
                    <a:pt x="0" y="81"/>
                    <a:pt x="0" y="81"/>
                    <a:pt x="0" y="81"/>
                  </a:cubicBezTo>
                  <a:cubicBezTo>
                    <a:pt x="1" y="42"/>
                    <a:pt x="0" y="17"/>
                    <a:pt x="0" y="0"/>
                  </a:cubicBezTo>
                  <a:lnTo>
                    <a:pt x="58"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2" name="Freeform 242">
              <a:extLst>
                <a:ext uri="{FF2B5EF4-FFF2-40B4-BE49-F238E27FC236}">
                  <a16:creationId xmlns:a16="http://schemas.microsoft.com/office/drawing/2014/main" id="{82AC066A-B694-4966-B306-818D7962D0F7}"/>
                </a:ext>
              </a:extLst>
            </p:cNvPr>
            <p:cNvSpPr>
              <a:spLocks/>
            </p:cNvSpPr>
            <p:nvPr/>
          </p:nvSpPr>
          <p:spPr bwMode="auto">
            <a:xfrm>
              <a:off x="5749793" y="2796503"/>
              <a:ext cx="49504" cy="166846"/>
            </a:xfrm>
            <a:custGeom>
              <a:avLst/>
              <a:gdLst>
                <a:gd name="T0" fmla="*/ 1 w 24"/>
                <a:gd name="T1" fmla="*/ 81 h 81"/>
                <a:gd name="T2" fmla="*/ 0 w 24"/>
                <a:gd name="T3" fmla="*/ 0 h 81"/>
                <a:gd name="T4" fmla="*/ 24 w 24"/>
                <a:gd name="T5" fmla="*/ 0 h 81"/>
                <a:gd name="T6" fmla="*/ 24 w 24"/>
                <a:gd name="T7" fmla="*/ 81 h 81"/>
                <a:gd name="T8" fmla="*/ 1 w 24"/>
                <a:gd name="T9" fmla="*/ 81 h 81"/>
              </a:gdLst>
              <a:ahLst/>
              <a:cxnLst>
                <a:cxn ang="0">
                  <a:pos x="T0" y="T1"/>
                </a:cxn>
                <a:cxn ang="0">
                  <a:pos x="T2" y="T3"/>
                </a:cxn>
                <a:cxn ang="0">
                  <a:pos x="T4" y="T5"/>
                </a:cxn>
                <a:cxn ang="0">
                  <a:pos x="T6" y="T7"/>
                </a:cxn>
                <a:cxn ang="0">
                  <a:pos x="T8" y="T9"/>
                </a:cxn>
              </a:cxnLst>
              <a:rect l="0" t="0" r="r" b="b"/>
              <a:pathLst>
                <a:path w="24" h="81">
                  <a:moveTo>
                    <a:pt x="1" y="81"/>
                  </a:moveTo>
                  <a:cubicBezTo>
                    <a:pt x="2" y="41"/>
                    <a:pt x="0" y="16"/>
                    <a:pt x="0" y="0"/>
                  </a:cubicBezTo>
                  <a:cubicBezTo>
                    <a:pt x="24" y="0"/>
                    <a:pt x="24" y="0"/>
                    <a:pt x="24" y="0"/>
                  </a:cubicBezTo>
                  <a:cubicBezTo>
                    <a:pt x="24" y="81"/>
                    <a:pt x="24" y="81"/>
                    <a:pt x="24" y="81"/>
                  </a:cubicBezTo>
                  <a:lnTo>
                    <a:pt x="1"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3" name="Freeform 243">
              <a:extLst>
                <a:ext uri="{FF2B5EF4-FFF2-40B4-BE49-F238E27FC236}">
                  <a16:creationId xmlns:a16="http://schemas.microsoft.com/office/drawing/2014/main" id="{2FDD399D-ED79-4961-946F-B6CA00242940}"/>
                </a:ext>
              </a:extLst>
            </p:cNvPr>
            <p:cNvSpPr>
              <a:spLocks/>
            </p:cNvSpPr>
            <p:nvPr/>
          </p:nvSpPr>
          <p:spPr bwMode="auto">
            <a:xfrm>
              <a:off x="4922896" y="2796503"/>
              <a:ext cx="121009" cy="166846"/>
            </a:xfrm>
            <a:custGeom>
              <a:avLst/>
              <a:gdLst>
                <a:gd name="T0" fmla="*/ 58 w 59"/>
                <a:gd name="T1" fmla="*/ 0 h 81"/>
                <a:gd name="T2" fmla="*/ 56 w 59"/>
                <a:gd name="T3" fmla="*/ 81 h 81"/>
                <a:gd name="T4" fmla="*/ 1 w 59"/>
                <a:gd name="T5" fmla="*/ 81 h 81"/>
                <a:gd name="T6" fmla="*/ 0 w 59"/>
                <a:gd name="T7" fmla="*/ 0 h 81"/>
                <a:gd name="T8" fmla="*/ 58 w 59"/>
                <a:gd name="T9" fmla="*/ 0 h 81"/>
              </a:gdLst>
              <a:ahLst/>
              <a:cxnLst>
                <a:cxn ang="0">
                  <a:pos x="T0" y="T1"/>
                </a:cxn>
                <a:cxn ang="0">
                  <a:pos x="T2" y="T3"/>
                </a:cxn>
                <a:cxn ang="0">
                  <a:pos x="T4" y="T5"/>
                </a:cxn>
                <a:cxn ang="0">
                  <a:pos x="T6" y="T7"/>
                </a:cxn>
                <a:cxn ang="0">
                  <a:pos x="T8" y="T9"/>
                </a:cxn>
              </a:cxnLst>
              <a:rect l="0" t="0" r="r" b="b"/>
              <a:pathLst>
                <a:path w="59" h="81">
                  <a:moveTo>
                    <a:pt x="58" y="0"/>
                  </a:moveTo>
                  <a:cubicBezTo>
                    <a:pt x="59" y="21"/>
                    <a:pt x="56" y="58"/>
                    <a:pt x="56" y="81"/>
                  </a:cubicBezTo>
                  <a:cubicBezTo>
                    <a:pt x="1" y="81"/>
                    <a:pt x="1" y="81"/>
                    <a:pt x="1" y="81"/>
                  </a:cubicBezTo>
                  <a:cubicBezTo>
                    <a:pt x="2" y="39"/>
                    <a:pt x="0" y="14"/>
                    <a:pt x="0" y="0"/>
                  </a:cubicBezTo>
                  <a:lnTo>
                    <a:pt x="58"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4" name="Freeform 244">
              <a:extLst>
                <a:ext uri="{FF2B5EF4-FFF2-40B4-BE49-F238E27FC236}">
                  <a16:creationId xmlns:a16="http://schemas.microsoft.com/office/drawing/2014/main" id="{C891B78D-6502-4BE4-8413-5A7C462D379F}"/>
                </a:ext>
              </a:extLst>
            </p:cNvPr>
            <p:cNvSpPr>
              <a:spLocks/>
            </p:cNvSpPr>
            <p:nvPr/>
          </p:nvSpPr>
          <p:spPr bwMode="auto">
            <a:xfrm>
              <a:off x="4466360" y="2796503"/>
              <a:ext cx="56838" cy="166846"/>
            </a:xfrm>
            <a:custGeom>
              <a:avLst/>
              <a:gdLst>
                <a:gd name="T0" fmla="*/ 25 w 28"/>
                <a:gd name="T1" fmla="*/ 0 h 81"/>
                <a:gd name="T2" fmla="*/ 25 w 28"/>
                <a:gd name="T3" fmla="*/ 4 h 81"/>
                <a:gd name="T4" fmla="*/ 26 w 28"/>
                <a:gd name="T5" fmla="*/ 81 h 81"/>
                <a:gd name="T6" fmla="*/ 0 w 28"/>
                <a:gd name="T7" fmla="*/ 81 h 81"/>
                <a:gd name="T8" fmla="*/ 0 w 28"/>
                <a:gd name="T9" fmla="*/ 0 h 81"/>
                <a:gd name="T10" fmla="*/ 25 w 28"/>
                <a:gd name="T11" fmla="*/ 0 h 81"/>
              </a:gdLst>
              <a:ahLst/>
              <a:cxnLst>
                <a:cxn ang="0">
                  <a:pos x="T0" y="T1"/>
                </a:cxn>
                <a:cxn ang="0">
                  <a:pos x="T2" y="T3"/>
                </a:cxn>
                <a:cxn ang="0">
                  <a:pos x="T4" y="T5"/>
                </a:cxn>
                <a:cxn ang="0">
                  <a:pos x="T6" y="T7"/>
                </a:cxn>
                <a:cxn ang="0">
                  <a:pos x="T8" y="T9"/>
                </a:cxn>
                <a:cxn ang="0">
                  <a:pos x="T10" y="T11"/>
                </a:cxn>
              </a:cxnLst>
              <a:rect l="0" t="0" r="r" b="b"/>
              <a:pathLst>
                <a:path w="28" h="81">
                  <a:moveTo>
                    <a:pt x="25" y="0"/>
                  </a:moveTo>
                  <a:cubicBezTo>
                    <a:pt x="25" y="1"/>
                    <a:pt x="25" y="3"/>
                    <a:pt x="25" y="4"/>
                  </a:cubicBezTo>
                  <a:cubicBezTo>
                    <a:pt x="26" y="27"/>
                    <a:pt x="28" y="56"/>
                    <a:pt x="26" y="81"/>
                  </a:cubicBezTo>
                  <a:cubicBezTo>
                    <a:pt x="0" y="81"/>
                    <a:pt x="0" y="81"/>
                    <a:pt x="0" y="81"/>
                  </a:cubicBezTo>
                  <a:cubicBezTo>
                    <a:pt x="0" y="0"/>
                    <a:pt x="0" y="0"/>
                    <a:pt x="0" y="0"/>
                  </a:cubicBezTo>
                  <a:lnTo>
                    <a:pt x="25"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5" name="Freeform 245">
              <a:extLst>
                <a:ext uri="{FF2B5EF4-FFF2-40B4-BE49-F238E27FC236}">
                  <a16:creationId xmlns:a16="http://schemas.microsoft.com/office/drawing/2014/main" id="{FFF190BB-863E-45B3-9829-E39FF691FC78}"/>
                </a:ext>
              </a:extLst>
            </p:cNvPr>
            <p:cNvSpPr>
              <a:spLocks/>
            </p:cNvSpPr>
            <p:nvPr/>
          </p:nvSpPr>
          <p:spPr bwMode="auto">
            <a:xfrm>
              <a:off x="4605704" y="2796503"/>
              <a:ext cx="128343" cy="166846"/>
            </a:xfrm>
            <a:custGeom>
              <a:avLst/>
              <a:gdLst>
                <a:gd name="T0" fmla="*/ 59 w 62"/>
                <a:gd name="T1" fmla="*/ 0 h 81"/>
                <a:gd name="T2" fmla="*/ 59 w 62"/>
                <a:gd name="T3" fmla="*/ 7 h 81"/>
                <a:gd name="T4" fmla="*/ 61 w 62"/>
                <a:gd name="T5" fmla="*/ 81 h 81"/>
                <a:gd name="T6" fmla="*/ 2 w 62"/>
                <a:gd name="T7" fmla="*/ 81 h 81"/>
                <a:gd name="T8" fmla="*/ 0 w 62"/>
                <a:gd name="T9" fmla="*/ 40 h 81"/>
                <a:gd name="T10" fmla="*/ 1 w 62"/>
                <a:gd name="T11" fmla="*/ 7 h 81"/>
                <a:gd name="T12" fmla="*/ 1 w 62"/>
                <a:gd name="T13" fmla="*/ 0 h 81"/>
                <a:gd name="T14" fmla="*/ 59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59" y="0"/>
                  </a:moveTo>
                  <a:cubicBezTo>
                    <a:pt x="59" y="2"/>
                    <a:pt x="59" y="5"/>
                    <a:pt x="59" y="7"/>
                  </a:cubicBezTo>
                  <a:cubicBezTo>
                    <a:pt x="60" y="29"/>
                    <a:pt x="62" y="57"/>
                    <a:pt x="61" y="81"/>
                  </a:cubicBezTo>
                  <a:cubicBezTo>
                    <a:pt x="2" y="81"/>
                    <a:pt x="2" y="81"/>
                    <a:pt x="2" y="81"/>
                  </a:cubicBezTo>
                  <a:cubicBezTo>
                    <a:pt x="1" y="67"/>
                    <a:pt x="0" y="53"/>
                    <a:pt x="0" y="40"/>
                  </a:cubicBezTo>
                  <a:cubicBezTo>
                    <a:pt x="0" y="29"/>
                    <a:pt x="1" y="18"/>
                    <a:pt x="1" y="7"/>
                  </a:cubicBezTo>
                  <a:cubicBezTo>
                    <a:pt x="0" y="5"/>
                    <a:pt x="1" y="2"/>
                    <a:pt x="1" y="0"/>
                  </a:cubicBezTo>
                  <a:lnTo>
                    <a:pt x="59"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6" name="Freeform 246">
              <a:extLst>
                <a:ext uri="{FF2B5EF4-FFF2-40B4-BE49-F238E27FC236}">
                  <a16:creationId xmlns:a16="http://schemas.microsoft.com/office/drawing/2014/main" id="{AD1B53FF-AB13-4965-9072-09416D12D117}"/>
                </a:ext>
              </a:extLst>
            </p:cNvPr>
            <p:cNvSpPr>
              <a:spLocks/>
            </p:cNvSpPr>
            <p:nvPr/>
          </p:nvSpPr>
          <p:spPr bwMode="auto">
            <a:xfrm>
              <a:off x="4807386" y="2796503"/>
              <a:ext cx="126510" cy="166846"/>
            </a:xfrm>
            <a:custGeom>
              <a:avLst/>
              <a:gdLst>
                <a:gd name="T0" fmla="*/ 59 w 62"/>
                <a:gd name="T1" fmla="*/ 0 h 81"/>
                <a:gd name="T2" fmla="*/ 60 w 62"/>
                <a:gd name="T3" fmla="*/ 9 h 81"/>
                <a:gd name="T4" fmla="*/ 61 w 62"/>
                <a:gd name="T5" fmla="*/ 81 h 81"/>
                <a:gd name="T6" fmla="*/ 2 w 62"/>
                <a:gd name="T7" fmla="*/ 81 h 81"/>
                <a:gd name="T8" fmla="*/ 0 w 62"/>
                <a:gd name="T9" fmla="*/ 41 h 81"/>
                <a:gd name="T10" fmla="*/ 1 w 62"/>
                <a:gd name="T11" fmla="*/ 9 h 81"/>
                <a:gd name="T12" fmla="*/ 1 w 62"/>
                <a:gd name="T13" fmla="*/ 0 h 81"/>
                <a:gd name="T14" fmla="*/ 59 w 6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1">
                  <a:moveTo>
                    <a:pt x="59" y="0"/>
                  </a:moveTo>
                  <a:cubicBezTo>
                    <a:pt x="60" y="3"/>
                    <a:pt x="60" y="6"/>
                    <a:pt x="60" y="9"/>
                  </a:cubicBezTo>
                  <a:cubicBezTo>
                    <a:pt x="60" y="30"/>
                    <a:pt x="62" y="57"/>
                    <a:pt x="61" y="81"/>
                  </a:cubicBezTo>
                  <a:cubicBezTo>
                    <a:pt x="2" y="81"/>
                    <a:pt x="2" y="81"/>
                    <a:pt x="2" y="81"/>
                  </a:cubicBezTo>
                  <a:cubicBezTo>
                    <a:pt x="1" y="67"/>
                    <a:pt x="0" y="54"/>
                    <a:pt x="0" y="41"/>
                  </a:cubicBezTo>
                  <a:cubicBezTo>
                    <a:pt x="0" y="30"/>
                    <a:pt x="2" y="19"/>
                    <a:pt x="1" y="9"/>
                  </a:cubicBezTo>
                  <a:cubicBezTo>
                    <a:pt x="1" y="6"/>
                    <a:pt x="1" y="3"/>
                    <a:pt x="1" y="0"/>
                  </a:cubicBezTo>
                  <a:lnTo>
                    <a:pt x="59"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7" name="Freeform 247">
              <a:extLst>
                <a:ext uri="{FF2B5EF4-FFF2-40B4-BE49-F238E27FC236}">
                  <a16:creationId xmlns:a16="http://schemas.microsoft.com/office/drawing/2014/main" id="{313B6EC9-CC4F-4D48-9C7F-4A78AD2DAB6F}"/>
                </a:ext>
              </a:extLst>
            </p:cNvPr>
            <p:cNvSpPr>
              <a:spLocks/>
            </p:cNvSpPr>
            <p:nvPr/>
          </p:nvSpPr>
          <p:spPr bwMode="auto">
            <a:xfrm>
              <a:off x="5023736" y="2796503"/>
              <a:ext cx="99008" cy="166846"/>
            </a:xfrm>
            <a:custGeom>
              <a:avLst/>
              <a:gdLst>
                <a:gd name="T0" fmla="*/ 49 w 49"/>
                <a:gd name="T1" fmla="*/ 0 h 81"/>
                <a:gd name="T2" fmla="*/ 49 w 49"/>
                <a:gd name="T3" fmla="*/ 81 h 81"/>
                <a:gd name="T4" fmla="*/ 2 w 49"/>
                <a:gd name="T5" fmla="*/ 81 h 81"/>
                <a:gd name="T6" fmla="*/ 0 w 49"/>
                <a:gd name="T7" fmla="*/ 41 h 81"/>
                <a:gd name="T8" fmla="*/ 1 w 49"/>
                <a:gd name="T9" fmla="*/ 9 h 81"/>
                <a:gd name="T10" fmla="*/ 1 w 49"/>
                <a:gd name="T11" fmla="*/ 0 h 81"/>
                <a:gd name="T12" fmla="*/ 49 w 49"/>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9" h="81">
                  <a:moveTo>
                    <a:pt x="49" y="0"/>
                  </a:moveTo>
                  <a:cubicBezTo>
                    <a:pt x="49" y="81"/>
                    <a:pt x="49" y="81"/>
                    <a:pt x="49" y="81"/>
                  </a:cubicBezTo>
                  <a:cubicBezTo>
                    <a:pt x="2" y="81"/>
                    <a:pt x="2" y="81"/>
                    <a:pt x="2" y="81"/>
                  </a:cubicBezTo>
                  <a:cubicBezTo>
                    <a:pt x="1" y="68"/>
                    <a:pt x="0" y="54"/>
                    <a:pt x="0" y="41"/>
                  </a:cubicBezTo>
                  <a:cubicBezTo>
                    <a:pt x="0" y="30"/>
                    <a:pt x="2" y="19"/>
                    <a:pt x="1" y="9"/>
                  </a:cubicBezTo>
                  <a:cubicBezTo>
                    <a:pt x="1" y="6"/>
                    <a:pt x="1" y="3"/>
                    <a:pt x="1" y="0"/>
                  </a:cubicBezTo>
                  <a:lnTo>
                    <a:pt x="49"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8" name="Freeform 248">
              <a:extLst>
                <a:ext uri="{FF2B5EF4-FFF2-40B4-BE49-F238E27FC236}">
                  <a16:creationId xmlns:a16="http://schemas.microsoft.com/office/drawing/2014/main" id="{0F13D9B6-57EE-41AD-946C-049504069282}"/>
                </a:ext>
              </a:extLst>
            </p:cNvPr>
            <p:cNvSpPr>
              <a:spLocks/>
            </p:cNvSpPr>
            <p:nvPr/>
          </p:nvSpPr>
          <p:spPr bwMode="auto">
            <a:xfrm>
              <a:off x="4504863" y="2796503"/>
              <a:ext cx="121009" cy="166846"/>
            </a:xfrm>
            <a:custGeom>
              <a:avLst/>
              <a:gdLst>
                <a:gd name="T0" fmla="*/ 59 w 59"/>
                <a:gd name="T1" fmla="*/ 0 h 81"/>
                <a:gd name="T2" fmla="*/ 56 w 59"/>
                <a:gd name="T3" fmla="*/ 81 h 81"/>
                <a:gd name="T4" fmla="*/ 1 w 59"/>
                <a:gd name="T5" fmla="*/ 81 h 81"/>
                <a:gd name="T6" fmla="*/ 0 w 59"/>
                <a:gd name="T7" fmla="*/ 0 h 81"/>
                <a:gd name="T8" fmla="*/ 59 w 59"/>
                <a:gd name="T9" fmla="*/ 0 h 81"/>
              </a:gdLst>
              <a:ahLst/>
              <a:cxnLst>
                <a:cxn ang="0">
                  <a:pos x="T0" y="T1"/>
                </a:cxn>
                <a:cxn ang="0">
                  <a:pos x="T2" y="T3"/>
                </a:cxn>
                <a:cxn ang="0">
                  <a:pos x="T4" y="T5"/>
                </a:cxn>
                <a:cxn ang="0">
                  <a:pos x="T6" y="T7"/>
                </a:cxn>
                <a:cxn ang="0">
                  <a:pos x="T8" y="T9"/>
                </a:cxn>
              </a:cxnLst>
              <a:rect l="0" t="0" r="r" b="b"/>
              <a:pathLst>
                <a:path w="59" h="81">
                  <a:moveTo>
                    <a:pt x="59" y="0"/>
                  </a:moveTo>
                  <a:cubicBezTo>
                    <a:pt x="59" y="21"/>
                    <a:pt x="57" y="58"/>
                    <a:pt x="56" y="81"/>
                  </a:cubicBezTo>
                  <a:cubicBezTo>
                    <a:pt x="1" y="81"/>
                    <a:pt x="1" y="81"/>
                    <a:pt x="1" y="81"/>
                  </a:cubicBezTo>
                  <a:cubicBezTo>
                    <a:pt x="2" y="39"/>
                    <a:pt x="1" y="14"/>
                    <a:pt x="0" y="0"/>
                  </a:cubicBezTo>
                  <a:lnTo>
                    <a:pt x="59"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9" name="Freeform 249">
              <a:extLst>
                <a:ext uri="{FF2B5EF4-FFF2-40B4-BE49-F238E27FC236}">
                  <a16:creationId xmlns:a16="http://schemas.microsoft.com/office/drawing/2014/main" id="{006EA5A5-509A-44E1-A867-DD1F1D868743}"/>
                </a:ext>
              </a:extLst>
            </p:cNvPr>
            <p:cNvSpPr>
              <a:spLocks/>
            </p:cNvSpPr>
            <p:nvPr/>
          </p:nvSpPr>
          <p:spPr bwMode="auto">
            <a:xfrm>
              <a:off x="4715712" y="2796503"/>
              <a:ext cx="121009" cy="166846"/>
            </a:xfrm>
            <a:custGeom>
              <a:avLst/>
              <a:gdLst>
                <a:gd name="T0" fmla="*/ 59 w 59"/>
                <a:gd name="T1" fmla="*/ 0 h 81"/>
                <a:gd name="T2" fmla="*/ 56 w 59"/>
                <a:gd name="T3" fmla="*/ 81 h 81"/>
                <a:gd name="T4" fmla="*/ 2 w 59"/>
                <a:gd name="T5" fmla="*/ 81 h 81"/>
                <a:gd name="T6" fmla="*/ 0 w 59"/>
                <a:gd name="T7" fmla="*/ 0 h 81"/>
                <a:gd name="T8" fmla="*/ 59 w 59"/>
                <a:gd name="T9" fmla="*/ 0 h 81"/>
              </a:gdLst>
              <a:ahLst/>
              <a:cxnLst>
                <a:cxn ang="0">
                  <a:pos x="T0" y="T1"/>
                </a:cxn>
                <a:cxn ang="0">
                  <a:pos x="T2" y="T3"/>
                </a:cxn>
                <a:cxn ang="0">
                  <a:pos x="T4" y="T5"/>
                </a:cxn>
                <a:cxn ang="0">
                  <a:pos x="T6" y="T7"/>
                </a:cxn>
                <a:cxn ang="0">
                  <a:pos x="T8" y="T9"/>
                </a:cxn>
              </a:cxnLst>
              <a:rect l="0" t="0" r="r" b="b"/>
              <a:pathLst>
                <a:path w="59" h="81">
                  <a:moveTo>
                    <a:pt x="59" y="0"/>
                  </a:moveTo>
                  <a:cubicBezTo>
                    <a:pt x="59" y="21"/>
                    <a:pt x="57" y="57"/>
                    <a:pt x="56" y="81"/>
                  </a:cubicBezTo>
                  <a:cubicBezTo>
                    <a:pt x="2" y="81"/>
                    <a:pt x="2" y="81"/>
                    <a:pt x="2" y="81"/>
                  </a:cubicBezTo>
                  <a:cubicBezTo>
                    <a:pt x="3" y="39"/>
                    <a:pt x="1" y="14"/>
                    <a:pt x="0" y="0"/>
                  </a:cubicBezTo>
                  <a:lnTo>
                    <a:pt x="59"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0" name="Freeform 250">
              <a:extLst>
                <a:ext uri="{FF2B5EF4-FFF2-40B4-BE49-F238E27FC236}">
                  <a16:creationId xmlns:a16="http://schemas.microsoft.com/office/drawing/2014/main" id="{569C10CE-D099-495B-AF48-0763288F4C28}"/>
                </a:ext>
              </a:extLst>
            </p:cNvPr>
            <p:cNvSpPr>
              <a:spLocks/>
            </p:cNvSpPr>
            <p:nvPr/>
          </p:nvSpPr>
          <p:spPr bwMode="auto">
            <a:xfrm>
              <a:off x="8243319" y="2796503"/>
              <a:ext cx="132010" cy="166846"/>
            </a:xfrm>
            <a:custGeom>
              <a:avLst/>
              <a:gdLst>
                <a:gd name="T0" fmla="*/ 3 w 65"/>
                <a:gd name="T1" fmla="*/ 0 h 81"/>
                <a:gd name="T2" fmla="*/ 3 w 65"/>
                <a:gd name="T3" fmla="*/ 4 h 81"/>
                <a:gd name="T4" fmla="*/ 1 w 65"/>
                <a:gd name="T5" fmla="*/ 81 h 81"/>
                <a:gd name="T6" fmla="*/ 65 w 65"/>
                <a:gd name="T7" fmla="*/ 81 h 81"/>
                <a:gd name="T8" fmla="*/ 65 w 65"/>
                <a:gd name="T9" fmla="*/ 0 h 81"/>
                <a:gd name="T10" fmla="*/ 3 w 65"/>
                <a:gd name="T11" fmla="*/ 0 h 81"/>
              </a:gdLst>
              <a:ahLst/>
              <a:cxnLst>
                <a:cxn ang="0">
                  <a:pos x="T0" y="T1"/>
                </a:cxn>
                <a:cxn ang="0">
                  <a:pos x="T2" y="T3"/>
                </a:cxn>
                <a:cxn ang="0">
                  <a:pos x="T4" y="T5"/>
                </a:cxn>
                <a:cxn ang="0">
                  <a:pos x="T6" y="T7"/>
                </a:cxn>
                <a:cxn ang="0">
                  <a:pos x="T8" y="T9"/>
                </a:cxn>
                <a:cxn ang="0">
                  <a:pos x="T10" y="T11"/>
                </a:cxn>
              </a:cxnLst>
              <a:rect l="0" t="0" r="r" b="b"/>
              <a:pathLst>
                <a:path w="65" h="81">
                  <a:moveTo>
                    <a:pt x="3" y="0"/>
                  </a:moveTo>
                  <a:cubicBezTo>
                    <a:pt x="3" y="1"/>
                    <a:pt x="3" y="3"/>
                    <a:pt x="3" y="4"/>
                  </a:cubicBezTo>
                  <a:cubicBezTo>
                    <a:pt x="2" y="26"/>
                    <a:pt x="0" y="56"/>
                    <a:pt x="1" y="81"/>
                  </a:cubicBezTo>
                  <a:cubicBezTo>
                    <a:pt x="65" y="81"/>
                    <a:pt x="65" y="81"/>
                    <a:pt x="65" y="81"/>
                  </a:cubicBezTo>
                  <a:cubicBezTo>
                    <a:pt x="65" y="0"/>
                    <a:pt x="65" y="0"/>
                    <a:pt x="65"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1" name="Freeform 251">
              <a:extLst>
                <a:ext uri="{FF2B5EF4-FFF2-40B4-BE49-F238E27FC236}">
                  <a16:creationId xmlns:a16="http://schemas.microsoft.com/office/drawing/2014/main" id="{399CC4AB-E97F-416D-8239-45038C40CB5C}"/>
                </a:ext>
              </a:extLst>
            </p:cNvPr>
            <p:cNvSpPr>
              <a:spLocks/>
            </p:cNvSpPr>
            <p:nvPr/>
          </p:nvSpPr>
          <p:spPr bwMode="auto">
            <a:xfrm>
              <a:off x="8105809" y="2796503"/>
              <a:ext cx="165013" cy="166846"/>
            </a:xfrm>
            <a:custGeom>
              <a:avLst/>
              <a:gdLst>
                <a:gd name="T0" fmla="*/ 4 w 81"/>
                <a:gd name="T1" fmla="*/ 0 h 81"/>
                <a:gd name="T2" fmla="*/ 3 w 81"/>
                <a:gd name="T3" fmla="*/ 6 h 81"/>
                <a:gd name="T4" fmla="*/ 1 w 81"/>
                <a:gd name="T5" fmla="*/ 81 h 81"/>
                <a:gd name="T6" fmla="*/ 79 w 81"/>
                <a:gd name="T7" fmla="*/ 81 h 81"/>
                <a:gd name="T8" fmla="*/ 81 w 81"/>
                <a:gd name="T9" fmla="*/ 40 h 81"/>
                <a:gd name="T10" fmla="*/ 80 w 81"/>
                <a:gd name="T11" fmla="*/ 6 h 81"/>
                <a:gd name="T12" fmla="*/ 80 w 81"/>
                <a:gd name="T13" fmla="*/ 0 h 81"/>
                <a:gd name="T14" fmla="*/ 4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4" y="0"/>
                  </a:moveTo>
                  <a:cubicBezTo>
                    <a:pt x="3" y="2"/>
                    <a:pt x="3" y="4"/>
                    <a:pt x="3" y="6"/>
                  </a:cubicBezTo>
                  <a:cubicBezTo>
                    <a:pt x="3" y="28"/>
                    <a:pt x="0" y="56"/>
                    <a:pt x="1" y="81"/>
                  </a:cubicBezTo>
                  <a:cubicBezTo>
                    <a:pt x="79" y="81"/>
                    <a:pt x="79" y="81"/>
                    <a:pt x="79" y="81"/>
                  </a:cubicBezTo>
                  <a:cubicBezTo>
                    <a:pt x="81" y="67"/>
                    <a:pt x="81" y="53"/>
                    <a:pt x="81" y="40"/>
                  </a:cubicBezTo>
                  <a:cubicBezTo>
                    <a:pt x="81" y="28"/>
                    <a:pt x="79" y="16"/>
                    <a:pt x="80" y="6"/>
                  </a:cubicBezTo>
                  <a:cubicBezTo>
                    <a:pt x="81" y="4"/>
                    <a:pt x="81" y="2"/>
                    <a:pt x="80" y="0"/>
                  </a:cubicBezTo>
                  <a:lnTo>
                    <a:pt x="4"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2" name="Freeform 252">
              <a:extLst>
                <a:ext uri="{FF2B5EF4-FFF2-40B4-BE49-F238E27FC236}">
                  <a16:creationId xmlns:a16="http://schemas.microsoft.com/office/drawing/2014/main" id="{D87E3693-4F43-4A6B-BA16-5C7886EC53A9}"/>
                </a:ext>
              </a:extLst>
            </p:cNvPr>
            <p:cNvSpPr>
              <a:spLocks/>
            </p:cNvSpPr>
            <p:nvPr/>
          </p:nvSpPr>
          <p:spPr bwMode="auto">
            <a:xfrm>
              <a:off x="7825287" y="2796503"/>
              <a:ext cx="168680" cy="166846"/>
            </a:xfrm>
            <a:custGeom>
              <a:avLst/>
              <a:gdLst>
                <a:gd name="T0" fmla="*/ 4 w 82"/>
                <a:gd name="T1" fmla="*/ 0 h 81"/>
                <a:gd name="T2" fmla="*/ 4 w 82"/>
                <a:gd name="T3" fmla="*/ 3 h 81"/>
                <a:gd name="T4" fmla="*/ 2 w 82"/>
                <a:gd name="T5" fmla="*/ 81 h 81"/>
                <a:gd name="T6" fmla="*/ 80 w 82"/>
                <a:gd name="T7" fmla="*/ 81 h 81"/>
                <a:gd name="T8" fmla="*/ 82 w 82"/>
                <a:gd name="T9" fmla="*/ 37 h 81"/>
                <a:gd name="T10" fmla="*/ 81 w 82"/>
                <a:gd name="T11" fmla="*/ 3 h 81"/>
                <a:gd name="T12" fmla="*/ 81 w 82"/>
                <a:gd name="T13" fmla="*/ 0 h 81"/>
                <a:gd name="T14" fmla="*/ 4 w 8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4" y="0"/>
                  </a:moveTo>
                  <a:cubicBezTo>
                    <a:pt x="4" y="3"/>
                    <a:pt x="4" y="3"/>
                    <a:pt x="4" y="3"/>
                  </a:cubicBezTo>
                  <a:cubicBezTo>
                    <a:pt x="3" y="26"/>
                    <a:pt x="0" y="55"/>
                    <a:pt x="2" y="81"/>
                  </a:cubicBezTo>
                  <a:cubicBezTo>
                    <a:pt x="80" y="81"/>
                    <a:pt x="80" y="81"/>
                    <a:pt x="80" y="81"/>
                  </a:cubicBezTo>
                  <a:cubicBezTo>
                    <a:pt x="81" y="66"/>
                    <a:pt x="82" y="51"/>
                    <a:pt x="82" y="37"/>
                  </a:cubicBezTo>
                  <a:cubicBezTo>
                    <a:pt x="82" y="25"/>
                    <a:pt x="80" y="13"/>
                    <a:pt x="81" y="3"/>
                  </a:cubicBezTo>
                  <a:cubicBezTo>
                    <a:pt x="81" y="2"/>
                    <a:pt x="81" y="1"/>
                    <a:pt x="81" y="0"/>
                  </a:cubicBezTo>
                  <a:lnTo>
                    <a:pt x="4"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3" name="Freeform 253">
              <a:extLst>
                <a:ext uri="{FF2B5EF4-FFF2-40B4-BE49-F238E27FC236}">
                  <a16:creationId xmlns:a16="http://schemas.microsoft.com/office/drawing/2014/main" id="{BBE414D2-0ED2-43E0-8B14-C46DC8A99C5F}"/>
                </a:ext>
              </a:extLst>
            </p:cNvPr>
            <p:cNvSpPr>
              <a:spLocks/>
            </p:cNvSpPr>
            <p:nvPr/>
          </p:nvSpPr>
          <p:spPr bwMode="auto">
            <a:xfrm>
              <a:off x="7541099" y="2796503"/>
              <a:ext cx="165013" cy="166846"/>
            </a:xfrm>
            <a:custGeom>
              <a:avLst/>
              <a:gdLst>
                <a:gd name="T0" fmla="*/ 4 w 81"/>
                <a:gd name="T1" fmla="*/ 0 h 81"/>
                <a:gd name="T2" fmla="*/ 3 w 81"/>
                <a:gd name="T3" fmla="*/ 3 h 81"/>
                <a:gd name="T4" fmla="*/ 2 w 81"/>
                <a:gd name="T5" fmla="*/ 81 h 81"/>
                <a:gd name="T6" fmla="*/ 79 w 81"/>
                <a:gd name="T7" fmla="*/ 81 h 81"/>
                <a:gd name="T8" fmla="*/ 81 w 81"/>
                <a:gd name="T9" fmla="*/ 37 h 81"/>
                <a:gd name="T10" fmla="*/ 81 w 81"/>
                <a:gd name="T11" fmla="*/ 3 h 81"/>
                <a:gd name="T12" fmla="*/ 81 w 81"/>
                <a:gd name="T13" fmla="*/ 0 h 81"/>
                <a:gd name="T14" fmla="*/ 4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4" y="0"/>
                  </a:moveTo>
                  <a:cubicBezTo>
                    <a:pt x="3" y="3"/>
                    <a:pt x="3" y="3"/>
                    <a:pt x="3" y="3"/>
                  </a:cubicBezTo>
                  <a:cubicBezTo>
                    <a:pt x="3" y="26"/>
                    <a:pt x="0" y="55"/>
                    <a:pt x="2" y="81"/>
                  </a:cubicBezTo>
                  <a:cubicBezTo>
                    <a:pt x="79" y="81"/>
                    <a:pt x="79" y="81"/>
                    <a:pt x="79" y="81"/>
                  </a:cubicBezTo>
                  <a:cubicBezTo>
                    <a:pt x="81" y="66"/>
                    <a:pt x="81" y="51"/>
                    <a:pt x="81" y="37"/>
                  </a:cubicBezTo>
                  <a:cubicBezTo>
                    <a:pt x="81" y="26"/>
                    <a:pt x="80" y="14"/>
                    <a:pt x="81" y="3"/>
                  </a:cubicBezTo>
                  <a:cubicBezTo>
                    <a:pt x="81" y="2"/>
                    <a:pt x="81" y="1"/>
                    <a:pt x="81" y="0"/>
                  </a:cubicBezTo>
                  <a:lnTo>
                    <a:pt x="4"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4" name="Freeform 254">
              <a:extLst>
                <a:ext uri="{FF2B5EF4-FFF2-40B4-BE49-F238E27FC236}">
                  <a16:creationId xmlns:a16="http://schemas.microsoft.com/office/drawing/2014/main" id="{FB011B5D-9E88-4367-A72C-560EFC26F583}"/>
                </a:ext>
              </a:extLst>
            </p:cNvPr>
            <p:cNvSpPr>
              <a:spLocks/>
            </p:cNvSpPr>
            <p:nvPr/>
          </p:nvSpPr>
          <p:spPr bwMode="auto">
            <a:xfrm>
              <a:off x="7971965" y="2796503"/>
              <a:ext cx="155846" cy="166846"/>
            </a:xfrm>
            <a:custGeom>
              <a:avLst/>
              <a:gdLst>
                <a:gd name="T0" fmla="*/ 0 w 76"/>
                <a:gd name="T1" fmla="*/ 0 h 81"/>
                <a:gd name="T2" fmla="*/ 3 w 76"/>
                <a:gd name="T3" fmla="*/ 81 h 81"/>
                <a:gd name="T4" fmla="*/ 75 w 76"/>
                <a:gd name="T5" fmla="*/ 81 h 81"/>
                <a:gd name="T6" fmla="*/ 76 w 76"/>
                <a:gd name="T7" fmla="*/ 0 h 81"/>
                <a:gd name="T8" fmla="*/ 0 w 76"/>
                <a:gd name="T9" fmla="*/ 0 h 81"/>
              </a:gdLst>
              <a:ahLst/>
              <a:cxnLst>
                <a:cxn ang="0">
                  <a:pos x="T0" y="T1"/>
                </a:cxn>
                <a:cxn ang="0">
                  <a:pos x="T2" y="T3"/>
                </a:cxn>
                <a:cxn ang="0">
                  <a:pos x="T4" y="T5"/>
                </a:cxn>
                <a:cxn ang="0">
                  <a:pos x="T6" y="T7"/>
                </a:cxn>
                <a:cxn ang="0">
                  <a:pos x="T8" y="T9"/>
                </a:cxn>
              </a:cxnLst>
              <a:rect l="0" t="0" r="r" b="b"/>
              <a:pathLst>
                <a:path w="76" h="81">
                  <a:moveTo>
                    <a:pt x="0" y="0"/>
                  </a:moveTo>
                  <a:cubicBezTo>
                    <a:pt x="0" y="23"/>
                    <a:pt x="3" y="58"/>
                    <a:pt x="3" y="81"/>
                  </a:cubicBezTo>
                  <a:cubicBezTo>
                    <a:pt x="75" y="81"/>
                    <a:pt x="75" y="81"/>
                    <a:pt x="75" y="81"/>
                  </a:cubicBezTo>
                  <a:cubicBezTo>
                    <a:pt x="74" y="41"/>
                    <a:pt x="75" y="16"/>
                    <a:pt x="76"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5" name="Freeform 255">
              <a:extLst>
                <a:ext uri="{FF2B5EF4-FFF2-40B4-BE49-F238E27FC236}">
                  <a16:creationId xmlns:a16="http://schemas.microsoft.com/office/drawing/2014/main" id="{00515A28-AABD-45B3-B487-ABBCA616BD69}"/>
                </a:ext>
              </a:extLst>
            </p:cNvPr>
            <p:cNvSpPr>
              <a:spLocks/>
            </p:cNvSpPr>
            <p:nvPr/>
          </p:nvSpPr>
          <p:spPr bwMode="auto">
            <a:xfrm>
              <a:off x="7684110" y="2796503"/>
              <a:ext cx="157679" cy="166846"/>
            </a:xfrm>
            <a:custGeom>
              <a:avLst/>
              <a:gdLst>
                <a:gd name="T0" fmla="*/ 0 w 77"/>
                <a:gd name="T1" fmla="*/ 0 h 81"/>
                <a:gd name="T2" fmla="*/ 4 w 77"/>
                <a:gd name="T3" fmla="*/ 81 h 81"/>
                <a:gd name="T4" fmla="*/ 76 w 77"/>
                <a:gd name="T5" fmla="*/ 81 h 81"/>
                <a:gd name="T6" fmla="*/ 77 w 77"/>
                <a:gd name="T7" fmla="*/ 0 h 81"/>
                <a:gd name="T8" fmla="*/ 0 w 77"/>
                <a:gd name="T9" fmla="*/ 0 h 81"/>
              </a:gdLst>
              <a:ahLst/>
              <a:cxnLst>
                <a:cxn ang="0">
                  <a:pos x="T0" y="T1"/>
                </a:cxn>
                <a:cxn ang="0">
                  <a:pos x="T2" y="T3"/>
                </a:cxn>
                <a:cxn ang="0">
                  <a:pos x="T4" y="T5"/>
                </a:cxn>
                <a:cxn ang="0">
                  <a:pos x="T6" y="T7"/>
                </a:cxn>
                <a:cxn ang="0">
                  <a:pos x="T8" y="T9"/>
                </a:cxn>
              </a:cxnLst>
              <a:rect l="0" t="0" r="r" b="b"/>
              <a:pathLst>
                <a:path w="77" h="81">
                  <a:moveTo>
                    <a:pt x="0" y="0"/>
                  </a:moveTo>
                  <a:cubicBezTo>
                    <a:pt x="1" y="23"/>
                    <a:pt x="3" y="59"/>
                    <a:pt x="4" y="81"/>
                  </a:cubicBezTo>
                  <a:cubicBezTo>
                    <a:pt x="76" y="81"/>
                    <a:pt x="76" y="81"/>
                    <a:pt x="76" y="81"/>
                  </a:cubicBezTo>
                  <a:cubicBezTo>
                    <a:pt x="74" y="41"/>
                    <a:pt x="76" y="16"/>
                    <a:pt x="77"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6" name="Freeform 256">
              <a:extLst>
                <a:ext uri="{FF2B5EF4-FFF2-40B4-BE49-F238E27FC236}">
                  <a16:creationId xmlns:a16="http://schemas.microsoft.com/office/drawing/2014/main" id="{53E67215-E6E9-4641-A0E9-8626AAD695F2}"/>
                </a:ext>
              </a:extLst>
            </p:cNvPr>
            <p:cNvSpPr>
              <a:spLocks/>
            </p:cNvSpPr>
            <p:nvPr/>
          </p:nvSpPr>
          <p:spPr bwMode="auto">
            <a:xfrm>
              <a:off x="7497095" y="2796503"/>
              <a:ext cx="64172" cy="166846"/>
            </a:xfrm>
            <a:custGeom>
              <a:avLst/>
              <a:gdLst>
                <a:gd name="T0" fmla="*/ 30 w 31"/>
                <a:gd name="T1" fmla="*/ 81 h 81"/>
                <a:gd name="T2" fmla="*/ 31 w 31"/>
                <a:gd name="T3" fmla="*/ 0 h 81"/>
                <a:gd name="T4" fmla="*/ 0 w 31"/>
                <a:gd name="T5" fmla="*/ 0 h 81"/>
                <a:gd name="T6" fmla="*/ 0 w 31"/>
                <a:gd name="T7" fmla="*/ 81 h 81"/>
                <a:gd name="T8" fmla="*/ 30 w 31"/>
                <a:gd name="T9" fmla="*/ 81 h 81"/>
              </a:gdLst>
              <a:ahLst/>
              <a:cxnLst>
                <a:cxn ang="0">
                  <a:pos x="T0" y="T1"/>
                </a:cxn>
                <a:cxn ang="0">
                  <a:pos x="T2" y="T3"/>
                </a:cxn>
                <a:cxn ang="0">
                  <a:pos x="T4" y="T5"/>
                </a:cxn>
                <a:cxn ang="0">
                  <a:pos x="T6" y="T7"/>
                </a:cxn>
                <a:cxn ang="0">
                  <a:pos x="T8" y="T9"/>
                </a:cxn>
              </a:cxnLst>
              <a:rect l="0" t="0" r="r" b="b"/>
              <a:pathLst>
                <a:path w="31" h="81">
                  <a:moveTo>
                    <a:pt x="30" y="81"/>
                  </a:moveTo>
                  <a:cubicBezTo>
                    <a:pt x="29" y="40"/>
                    <a:pt x="31" y="15"/>
                    <a:pt x="31" y="0"/>
                  </a:cubicBezTo>
                  <a:cubicBezTo>
                    <a:pt x="0" y="0"/>
                    <a:pt x="0" y="0"/>
                    <a:pt x="0" y="0"/>
                  </a:cubicBezTo>
                  <a:cubicBezTo>
                    <a:pt x="0" y="81"/>
                    <a:pt x="0" y="81"/>
                    <a:pt x="0" y="81"/>
                  </a:cubicBezTo>
                  <a:lnTo>
                    <a:pt x="30"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7" name="Freeform 257">
              <a:extLst>
                <a:ext uri="{FF2B5EF4-FFF2-40B4-BE49-F238E27FC236}">
                  <a16:creationId xmlns:a16="http://schemas.microsoft.com/office/drawing/2014/main" id="{859C17ED-029E-42F5-9AF3-CCA8FA221A02}"/>
                </a:ext>
              </a:extLst>
            </p:cNvPr>
            <p:cNvSpPr>
              <a:spLocks/>
            </p:cNvSpPr>
            <p:nvPr/>
          </p:nvSpPr>
          <p:spPr bwMode="auto">
            <a:xfrm>
              <a:off x="8476171" y="2796503"/>
              <a:ext cx="155846" cy="166846"/>
            </a:xfrm>
            <a:custGeom>
              <a:avLst/>
              <a:gdLst>
                <a:gd name="T0" fmla="*/ 1 w 76"/>
                <a:gd name="T1" fmla="*/ 0 h 81"/>
                <a:gd name="T2" fmla="*/ 4 w 76"/>
                <a:gd name="T3" fmla="*/ 81 h 81"/>
                <a:gd name="T4" fmla="*/ 75 w 76"/>
                <a:gd name="T5" fmla="*/ 81 h 81"/>
                <a:gd name="T6" fmla="*/ 76 w 76"/>
                <a:gd name="T7" fmla="*/ 0 h 81"/>
                <a:gd name="T8" fmla="*/ 1 w 76"/>
                <a:gd name="T9" fmla="*/ 0 h 81"/>
              </a:gdLst>
              <a:ahLst/>
              <a:cxnLst>
                <a:cxn ang="0">
                  <a:pos x="T0" y="T1"/>
                </a:cxn>
                <a:cxn ang="0">
                  <a:pos x="T2" y="T3"/>
                </a:cxn>
                <a:cxn ang="0">
                  <a:pos x="T4" y="T5"/>
                </a:cxn>
                <a:cxn ang="0">
                  <a:pos x="T6" y="T7"/>
                </a:cxn>
                <a:cxn ang="0">
                  <a:pos x="T8" y="T9"/>
                </a:cxn>
              </a:cxnLst>
              <a:rect l="0" t="0" r="r" b="b"/>
              <a:pathLst>
                <a:path w="76" h="81">
                  <a:moveTo>
                    <a:pt x="1" y="0"/>
                  </a:moveTo>
                  <a:cubicBezTo>
                    <a:pt x="0" y="19"/>
                    <a:pt x="3" y="56"/>
                    <a:pt x="4" y="81"/>
                  </a:cubicBezTo>
                  <a:cubicBezTo>
                    <a:pt x="75" y="81"/>
                    <a:pt x="75" y="81"/>
                    <a:pt x="75" y="81"/>
                  </a:cubicBezTo>
                  <a:cubicBezTo>
                    <a:pt x="74" y="37"/>
                    <a:pt x="76" y="13"/>
                    <a:pt x="76" y="0"/>
                  </a:cubicBezTo>
                  <a:lnTo>
                    <a:pt x="1"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8" name="Freeform 258">
              <a:extLst>
                <a:ext uri="{FF2B5EF4-FFF2-40B4-BE49-F238E27FC236}">
                  <a16:creationId xmlns:a16="http://schemas.microsoft.com/office/drawing/2014/main" id="{35F39C00-FAA0-4910-831A-7374BB7EA198}"/>
                </a:ext>
              </a:extLst>
            </p:cNvPr>
            <p:cNvSpPr>
              <a:spLocks/>
            </p:cNvSpPr>
            <p:nvPr/>
          </p:nvSpPr>
          <p:spPr bwMode="auto">
            <a:xfrm>
              <a:off x="9150890" y="2796503"/>
              <a:ext cx="73339" cy="166846"/>
            </a:xfrm>
            <a:custGeom>
              <a:avLst/>
              <a:gdLst>
                <a:gd name="T0" fmla="*/ 4 w 36"/>
                <a:gd name="T1" fmla="*/ 0 h 81"/>
                <a:gd name="T2" fmla="*/ 4 w 36"/>
                <a:gd name="T3" fmla="*/ 8 h 81"/>
                <a:gd name="T4" fmla="*/ 2 w 36"/>
                <a:gd name="T5" fmla="*/ 81 h 81"/>
                <a:gd name="T6" fmla="*/ 36 w 36"/>
                <a:gd name="T7" fmla="*/ 81 h 81"/>
                <a:gd name="T8" fmla="*/ 36 w 36"/>
                <a:gd name="T9" fmla="*/ 0 h 81"/>
                <a:gd name="T10" fmla="*/ 4 w 36"/>
                <a:gd name="T11" fmla="*/ 0 h 81"/>
              </a:gdLst>
              <a:ahLst/>
              <a:cxnLst>
                <a:cxn ang="0">
                  <a:pos x="T0" y="T1"/>
                </a:cxn>
                <a:cxn ang="0">
                  <a:pos x="T2" y="T3"/>
                </a:cxn>
                <a:cxn ang="0">
                  <a:pos x="T4" y="T5"/>
                </a:cxn>
                <a:cxn ang="0">
                  <a:pos x="T6" y="T7"/>
                </a:cxn>
                <a:cxn ang="0">
                  <a:pos x="T8" y="T9"/>
                </a:cxn>
                <a:cxn ang="0">
                  <a:pos x="T10" y="T11"/>
                </a:cxn>
              </a:cxnLst>
              <a:rect l="0" t="0" r="r" b="b"/>
              <a:pathLst>
                <a:path w="36" h="81">
                  <a:moveTo>
                    <a:pt x="4" y="0"/>
                  </a:moveTo>
                  <a:cubicBezTo>
                    <a:pt x="4" y="3"/>
                    <a:pt x="4" y="6"/>
                    <a:pt x="4" y="8"/>
                  </a:cubicBezTo>
                  <a:cubicBezTo>
                    <a:pt x="3" y="29"/>
                    <a:pt x="0" y="57"/>
                    <a:pt x="2" y="81"/>
                  </a:cubicBezTo>
                  <a:cubicBezTo>
                    <a:pt x="36" y="81"/>
                    <a:pt x="36" y="81"/>
                    <a:pt x="36" y="81"/>
                  </a:cubicBezTo>
                  <a:cubicBezTo>
                    <a:pt x="36" y="0"/>
                    <a:pt x="36" y="0"/>
                    <a:pt x="36" y="0"/>
                  </a:cubicBezTo>
                  <a:lnTo>
                    <a:pt x="4"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9" name="Freeform 259">
              <a:extLst>
                <a:ext uri="{FF2B5EF4-FFF2-40B4-BE49-F238E27FC236}">
                  <a16:creationId xmlns:a16="http://schemas.microsoft.com/office/drawing/2014/main" id="{BAE9C8C7-B80F-41F7-A800-B6206FCAE446}"/>
                </a:ext>
              </a:extLst>
            </p:cNvPr>
            <p:cNvSpPr>
              <a:spLocks/>
            </p:cNvSpPr>
            <p:nvPr/>
          </p:nvSpPr>
          <p:spPr bwMode="auto">
            <a:xfrm>
              <a:off x="8879536" y="2796503"/>
              <a:ext cx="163180" cy="166846"/>
            </a:xfrm>
            <a:custGeom>
              <a:avLst/>
              <a:gdLst>
                <a:gd name="T0" fmla="*/ 3 w 80"/>
                <a:gd name="T1" fmla="*/ 0 h 81"/>
                <a:gd name="T2" fmla="*/ 3 w 80"/>
                <a:gd name="T3" fmla="*/ 12 h 81"/>
                <a:gd name="T4" fmla="*/ 1 w 80"/>
                <a:gd name="T5" fmla="*/ 81 h 81"/>
                <a:gd name="T6" fmla="*/ 78 w 80"/>
                <a:gd name="T7" fmla="*/ 81 h 81"/>
                <a:gd name="T8" fmla="*/ 80 w 80"/>
                <a:gd name="T9" fmla="*/ 44 h 81"/>
                <a:gd name="T10" fmla="*/ 79 w 80"/>
                <a:gd name="T11" fmla="*/ 12 h 81"/>
                <a:gd name="T12" fmla="*/ 78 w 80"/>
                <a:gd name="T13" fmla="*/ 0 h 81"/>
                <a:gd name="T14" fmla="*/ 3 w 80"/>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1">
                  <a:moveTo>
                    <a:pt x="3" y="0"/>
                  </a:moveTo>
                  <a:cubicBezTo>
                    <a:pt x="3" y="4"/>
                    <a:pt x="3" y="8"/>
                    <a:pt x="3" y="12"/>
                  </a:cubicBezTo>
                  <a:cubicBezTo>
                    <a:pt x="2" y="32"/>
                    <a:pt x="0" y="58"/>
                    <a:pt x="1" y="81"/>
                  </a:cubicBezTo>
                  <a:cubicBezTo>
                    <a:pt x="78" y="81"/>
                    <a:pt x="78" y="81"/>
                    <a:pt x="78" y="81"/>
                  </a:cubicBezTo>
                  <a:cubicBezTo>
                    <a:pt x="79" y="68"/>
                    <a:pt x="80" y="56"/>
                    <a:pt x="80" y="44"/>
                  </a:cubicBezTo>
                  <a:cubicBezTo>
                    <a:pt x="80" y="33"/>
                    <a:pt x="78" y="22"/>
                    <a:pt x="79" y="12"/>
                  </a:cubicBezTo>
                  <a:cubicBezTo>
                    <a:pt x="80" y="7"/>
                    <a:pt x="79" y="4"/>
                    <a:pt x="78"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0" name="Freeform 260">
              <a:extLst>
                <a:ext uri="{FF2B5EF4-FFF2-40B4-BE49-F238E27FC236}">
                  <a16:creationId xmlns:a16="http://schemas.microsoft.com/office/drawing/2014/main" id="{B9E993BD-4DF7-4BCD-AFA9-5F553687D2C8}"/>
                </a:ext>
              </a:extLst>
            </p:cNvPr>
            <p:cNvSpPr>
              <a:spLocks/>
            </p:cNvSpPr>
            <p:nvPr/>
          </p:nvSpPr>
          <p:spPr bwMode="auto">
            <a:xfrm>
              <a:off x="8619182" y="2796503"/>
              <a:ext cx="163180" cy="166846"/>
            </a:xfrm>
            <a:custGeom>
              <a:avLst/>
              <a:gdLst>
                <a:gd name="T0" fmla="*/ 3 w 80"/>
                <a:gd name="T1" fmla="*/ 0 h 81"/>
                <a:gd name="T2" fmla="*/ 3 w 80"/>
                <a:gd name="T3" fmla="*/ 13 h 81"/>
                <a:gd name="T4" fmla="*/ 1 w 80"/>
                <a:gd name="T5" fmla="*/ 81 h 81"/>
                <a:gd name="T6" fmla="*/ 78 w 80"/>
                <a:gd name="T7" fmla="*/ 81 h 81"/>
                <a:gd name="T8" fmla="*/ 80 w 80"/>
                <a:gd name="T9" fmla="*/ 45 h 81"/>
                <a:gd name="T10" fmla="*/ 79 w 80"/>
                <a:gd name="T11" fmla="*/ 13 h 81"/>
                <a:gd name="T12" fmla="*/ 77 w 80"/>
                <a:gd name="T13" fmla="*/ 0 h 81"/>
                <a:gd name="T14" fmla="*/ 3 w 80"/>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1">
                  <a:moveTo>
                    <a:pt x="3" y="0"/>
                  </a:moveTo>
                  <a:cubicBezTo>
                    <a:pt x="3" y="4"/>
                    <a:pt x="3" y="9"/>
                    <a:pt x="3" y="13"/>
                  </a:cubicBezTo>
                  <a:cubicBezTo>
                    <a:pt x="2" y="33"/>
                    <a:pt x="0" y="58"/>
                    <a:pt x="1" y="81"/>
                  </a:cubicBezTo>
                  <a:cubicBezTo>
                    <a:pt x="78" y="81"/>
                    <a:pt x="78" y="81"/>
                    <a:pt x="78" y="81"/>
                  </a:cubicBezTo>
                  <a:cubicBezTo>
                    <a:pt x="79" y="69"/>
                    <a:pt x="80" y="57"/>
                    <a:pt x="80" y="45"/>
                  </a:cubicBezTo>
                  <a:cubicBezTo>
                    <a:pt x="80" y="34"/>
                    <a:pt x="78" y="23"/>
                    <a:pt x="79" y="13"/>
                  </a:cubicBezTo>
                  <a:cubicBezTo>
                    <a:pt x="79" y="8"/>
                    <a:pt x="79" y="4"/>
                    <a:pt x="77" y="0"/>
                  </a:cubicBezTo>
                  <a:lnTo>
                    <a:pt x="3"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1" name="Freeform 261">
              <a:extLst>
                <a:ext uri="{FF2B5EF4-FFF2-40B4-BE49-F238E27FC236}">
                  <a16:creationId xmlns:a16="http://schemas.microsoft.com/office/drawing/2014/main" id="{3F8CB362-FE11-4D7D-9FA8-7513512AE75C}"/>
                </a:ext>
              </a:extLst>
            </p:cNvPr>
            <p:cNvSpPr>
              <a:spLocks/>
            </p:cNvSpPr>
            <p:nvPr/>
          </p:nvSpPr>
          <p:spPr bwMode="auto">
            <a:xfrm>
              <a:off x="8371662" y="2796503"/>
              <a:ext cx="130177" cy="166846"/>
            </a:xfrm>
            <a:custGeom>
              <a:avLst/>
              <a:gdLst>
                <a:gd name="T0" fmla="*/ 0 w 63"/>
                <a:gd name="T1" fmla="*/ 0 h 81"/>
                <a:gd name="T2" fmla="*/ 0 w 63"/>
                <a:gd name="T3" fmla="*/ 81 h 81"/>
                <a:gd name="T4" fmla="*/ 62 w 63"/>
                <a:gd name="T5" fmla="*/ 81 h 81"/>
                <a:gd name="T6" fmla="*/ 63 w 63"/>
                <a:gd name="T7" fmla="*/ 45 h 81"/>
                <a:gd name="T8" fmla="*/ 62 w 63"/>
                <a:gd name="T9" fmla="*/ 13 h 81"/>
                <a:gd name="T10" fmla="*/ 61 w 63"/>
                <a:gd name="T11" fmla="*/ 0 h 81"/>
                <a:gd name="T12" fmla="*/ 0 w 6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3" h="81">
                  <a:moveTo>
                    <a:pt x="0" y="0"/>
                  </a:moveTo>
                  <a:cubicBezTo>
                    <a:pt x="0" y="81"/>
                    <a:pt x="0" y="81"/>
                    <a:pt x="0" y="81"/>
                  </a:cubicBezTo>
                  <a:cubicBezTo>
                    <a:pt x="62" y="81"/>
                    <a:pt x="62" y="81"/>
                    <a:pt x="62" y="81"/>
                  </a:cubicBezTo>
                  <a:cubicBezTo>
                    <a:pt x="63" y="69"/>
                    <a:pt x="63" y="57"/>
                    <a:pt x="63" y="45"/>
                  </a:cubicBezTo>
                  <a:cubicBezTo>
                    <a:pt x="63" y="34"/>
                    <a:pt x="61" y="23"/>
                    <a:pt x="62" y="13"/>
                  </a:cubicBezTo>
                  <a:cubicBezTo>
                    <a:pt x="63" y="8"/>
                    <a:pt x="62" y="4"/>
                    <a:pt x="61"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2" name="Freeform 262">
              <a:extLst>
                <a:ext uri="{FF2B5EF4-FFF2-40B4-BE49-F238E27FC236}">
                  <a16:creationId xmlns:a16="http://schemas.microsoft.com/office/drawing/2014/main" id="{939FD0BC-51E6-4C3C-AED4-121D2701B253}"/>
                </a:ext>
              </a:extLst>
            </p:cNvPr>
            <p:cNvSpPr>
              <a:spLocks/>
            </p:cNvSpPr>
            <p:nvPr/>
          </p:nvSpPr>
          <p:spPr bwMode="auto">
            <a:xfrm>
              <a:off x="9015213" y="2796503"/>
              <a:ext cx="157679" cy="166846"/>
            </a:xfrm>
            <a:custGeom>
              <a:avLst/>
              <a:gdLst>
                <a:gd name="T0" fmla="*/ 2 w 77"/>
                <a:gd name="T1" fmla="*/ 0 h 81"/>
                <a:gd name="T2" fmla="*/ 5 w 77"/>
                <a:gd name="T3" fmla="*/ 81 h 81"/>
                <a:gd name="T4" fmla="*/ 75 w 77"/>
                <a:gd name="T5" fmla="*/ 81 h 81"/>
                <a:gd name="T6" fmla="*/ 77 w 77"/>
                <a:gd name="T7" fmla="*/ 0 h 81"/>
                <a:gd name="T8" fmla="*/ 2 w 77"/>
                <a:gd name="T9" fmla="*/ 0 h 81"/>
              </a:gdLst>
              <a:ahLst/>
              <a:cxnLst>
                <a:cxn ang="0">
                  <a:pos x="T0" y="T1"/>
                </a:cxn>
                <a:cxn ang="0">
                  <a:pos x="T2" y="T3"/>
                </a:cxn>
                <a:cxn ang="0">
                  <a:pos x="T4" y="T5"/>
                </a:cxn>
                <a:cxn ang="0">
                  <a:pos x="T6" y="T7"/>
                </a:cxn>
                <a:cxn ang="0">
                  <a:pos x="T8" y="T9"/>
                </a:cxn>
              </a:cxnLst>
              <a:rect l="0" t="0" r="r" b="b"/>
              <a:pathLst>
                <a:path w="77" h="81">
                  <a:moveTo>
                    <a:pt x="2" y="0"/>
                  </a:moveTo>
                  <a:cubicBezTo>
                    <a:pt x="0" y="18"/>
                    <a:pt x="3" y="56"/>
                    <a:pt x="5" y="81"/>
                  </a:cubicBezTo>
                  <a:cubicBezTo>
                    <a:pt x="75" y="81"/>
                    <a:pt x="75" y="81"/>
                    <a:pt x="75" y="81"/>
                  </a:cubicBezTo>
                  <a:cubicBezTo>
                    <a:pt x="74" y="37"/>
                    <a:pt x="77" y="13"/>
                    <a:pt x="77" y="0"/>
                  </a:cubicBezTo>
                  <a:lnTo>
                    <a:pt x="2"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3" name="Freeform 263">
              <a:extLst>
                <a:ext uri="{FF2B5EF4-FFF2-40B4-BE49-F238E27FC236}">
                  <a16:creationId xmlns:a16="http://schemas.microsoft.com/office/drawing/2014/main" id="{23E1142A-49CD-49C2-8EE5-57D3EA7554D1}"/>
                </a:ext>
              </a:extLst>
            </p:cNvPr>
            <p:cNvSpPr>
              <a:spLocks/>
            </p:cNvSpPr>
            <p:nvPr/>
          </p:nvSpPr>
          <p:spPr bwMode="auto">
            <a:xfrm>
              <a:off x="8743858" y="2796503"/>
              <a:ext cx="157679" cy="166846"/>
            </a:xfrm>
            <a:custGeom>
              <a:avLst/>
              <a:gdLst>
                <a:gd name="T0" fmla="*/ 1 w 77"/>
                <a:gd name="T1" fmla="*/ 0 h 81"/>
                <a:gd name="T2" fmla="*/ 4 w 77"/>
                <a:gd name="T3" fmla="*/ 81 h 81"/>
                <a:gd name="T4" fmla="*/ 75 w 77"/>
                <a:gd name="T5" fmla="*/ 81 h 81"/>
                <a:gd name="T6" fmla="*/ 77 w 77"/>
                <a:gd name="T7" fmla="*/ 0 h 81"/>
                <a:gd name="T8" fmla="*/ 1 w 77"/>
                <a:gd name="T9" fmla="*/ 0 h 81"/>
              </a:gdLst>
              <a:ahLst/>
              <a:cxnLst>
                <a:cxn ang="0">
                  <a:pos x="T0" y="T1"/>
                </a:cxn>
                <a:cxn ang="0">
                  <a:pos x="T2" y="T3"/>
                </a:cxn>
                <a:cxn ang="0">
                  <a:pos x="T4" y="T5"/>
                </a:cxn>
                <a:cxn ang="0">
                  <a:pos x="T6" y="T7"/>
                </a:cxn>
                <a:cxn ang="0">
                  <a:pos x="T8" y="T9"/>
                </a:cxn>
              </a:cxnLst>
              <a:rect l="0" t="0" r="r" b="b"/>
              <a:pathLst>
                <a:path w="77" h="81">
                  <a:moveTo>
                    <a:pt x="1" y="0"/>
                  </a:moveTo>
                  <a:cubicBezTo>
                    <a:pt x="0" y="18"/>
                    <a:pt x="3" y="56"/>
                    <a:pt x="4" y="81"/>
                  </a:cubicBezTo>
                  <a:cubicBezTo>
                    <a:pt x="75" y="81"/>
                    <a:pt x="75" y="81"/>
                    <a:pt x="75" y="81"/>
                  </a:cubicBezTo>
                  <a:cubicBezTo>
                    <a:pt x="74" y="37"/>
                    <a:pt x="77" y="13"/>
                    <a:pt x="77"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4" name="Freeform 264">
              <a:extLst>
                <a:ext uri="{FF2B5EF4-FFF2-40B4-BE49-F238E27FC236}">
                  <a16:creationId xmlns:a16="http://schemas.microsoft.com/office/drawing/2014/main" id="{12182606-8B3B-4D30-9F69-97ECBA758E0C}"/>
                </a:ext>
              </a:extLst>
            </p:cNvPr>
            <p:cNvSpPr>
              <a:spLocks/>
            </p:cNvSpPr>
            <p:nvPr/>
          </p:nvSpPr>
          <p:spPr bwMode="auto">
            <a:xfrm>
              <a:off x="6516185" y="2796503"/>
              <a:ext cx="135677" cy="166846"/>
            </a:xfrm>
            <a:custGeom>
              <a:avLst/>
              <a:gdLst>
                <a:gd name="T0" fmla="*/ 4 w 66"/>
                <a:gd name="T1" fmla="*/ 0 h 81"/>
                <a:gd name="T2" fmla="*/ 4 w 66"/>
                <a:gd name="T3" fmla="*/ 0 h 81"/>
                <a:gd name="T4" fmla="*/ 2 w 66"/>
                <a:gd name="T5" fmla="*/ 81 h 81"/>
                <a:gd name="T6" fmla="*/ 66 w 66"/>
                <a:gd name="T7" fmla="*/ 81 h 81"/>
                <a:gd name="T8" fmla="*/ 66 w 66"/>
                <a:gd name="T9" fmla="*/ 0 h 81"/>
                <a:gd name="T10" fmla="*/ 4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4" y="0"/>
                  </a:moveTo>
                  <a:cubicBezTo>
                    <a:pt x="4" y="0"/>
                    <a:pt x="4" y="0"/>
                    <a:pt x="4" y="0"/>
                  </a:cubicBezTo>
                  <a:cubicBezTo>
                    <a:pt x="3" y="24"/>
                    <a:pt x="0" y="55"/>
                    <a:pt x="2" y="81"/>
                  </a:cubicBezTo>
                  <a:cubicBezTo>
                    <a:pt x="66" y="81"/>
                    <a:pt x="66" y="81"/>
                    <a:pt x="66" y="81"/>
                  </a:cubicBezTo>
                  <a:cubicBezTo>
                    <a:pt x="66" y="0"/>
                    <a:pt x="66" y="0"/>
                    <a:pt x="66" y="0"/>
                  </a:cubicBezTo>
                  <a:lnTo>
                    <a:pt x="4"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5" name="Freeform 265">
              <a:extLst>
                <a:ext uri="{FF2B5EF4-FFF2-40B4-BE49-F238E27FC236}">
                  <a16:creationId xmlns:a16="http://schemas.microsoft.com/office/drawing/2014/main" id="{64C83FB6-CF48-42BD-A4EB-06366DC588F8}"/>
                </a:ext>
              </a:extLst>
            </p:cNvPr>
            <p:cNvSpPr>
              <a:spLocks/>
            </p:cNvSpPr>
            <p:nvPr/>
          </p:nvSpPr>
          <p:spPr bwMode="auto">
            <a:xfrm>
              <a:off x="6378675" y="2796503"/>
              <a:ext cx="166847" cy="166846"/>
            </a:xfrm>
            <a:custGeom>
              <a:avLst/>
              <a:gdLst>
                <a:gd name="T0" fmla="*/ 3 w 82"/>
                <a:gd name="T1" fmla="*/ 0 h 81"/>
                <a:gd name="T2" fmla="*/ 3 w 82"/>
                <a:gd name="T3" fmla="*/ 2 h 81"/>
                <a:gd name="T4" fmla="*/ 1 w 82"/>
                <a:gd name="T5" fmla="*/ 81 h 81"/>
                <a:gd name="T6" fmla="*/ 80 w 82"/>
                <a:gd name="T7" fmla="*/ 81 h 81"/>
                <a:gd name="T8" fmla="*/ 82 w 82"/>
                <a:gd name="T9" fmla="*/ 36 h 81"/>
                <a:gd name="T10" fmla="*/ 81 w 82"/>
                <a:gd name="T11" fmla="*/ 2 h 81"/>
                <a:gd name="T12" fmla="*/ 81 w 82"/>
                <a:gd name="T13" fmla="*/ 0 h 81"/>
                <a:gd name="T14" fmla="*/ 3 w 82"/>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3" y="0"/>
                  </a:moveTo>
                  <a:cubicBezTo>
                    <a:pt x="3" y="2"/>
                    <a:pt x="3" y="2"/>
                    <a:pt x="3" y="2"/>
                  </a:cubicBezTo>
                  <a:cubicBezTo>
                    <a:pt x="2" y="25"/>
                    <a:pt x="0" y="55"/>
                    <a:pt x="1" y="81"/>
                  </a:cubicBezTo>
                  <a:cubicBezTo>
                    <a:pt x="80" y="81"/>
                    <a:pt x="80" y="81"/>
                    <a:pt x="80" y="81"/>
                  </a:cubicBezTo>
                  <a:cubicBezTo>
                    <a:pt x="81" y="66"/>
                    <a:pt x="82" y="51"/>
                    <a:pt x="82" y="36"/>
                  </a:cubicBezTo>
                  <a:cubicBezTo>
                    <a:pt x="82" y="24"/>
                    <a:pt x="80" y="12"/>
                    <a:pt x="81" y="2"/>
                  </a:cubicBezTo>
                  <a:cubicBezTo>
                    <a:pt x="81" y="1"/>
                    <a:pt x="81" y="1"/>
                    <a:pt x="81" y="0"/>
                  </a:cubicBezTo>
                  <a:lnTo>
                    <a:pt x="3" y="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6" name="Freeform 266">
              <a:extLst>
                <a:ext uri="{FF2B5EF4-FFF2-40B4-BE49-F238E27FC236}">
                  <a16:creationId xmlns:a16="http://schemas.microsoft.com/office/drawing/2014/main" id="{F8FCBBC7-142A-4748-A6B9-0BF573468352}"/>
                </a:ext>
              </a:extLst>
            </p:cNvPr>
            <p:cNvSpPr>
              <a:spLocks/>
            </p:cNvSpPr>
            <p:nvPr/>
          </p:nvSpPr>
          <p:spPr bwMode="auto">
            <a:xfrm>
              <a:off x="6094486" y="2796503"/>
              <a:ext cx="170514" cy="166846"/>
            </a:xfrm>
            <a:custGeom>
              <a:avLst/>
              <a:gdLst>
                <a:gd name="T0" fmla="*/ 4 w 83"/>
                <a:gd name="T1" fmla="*/ 0 h 81"/>
                <a:gd name="T2" fmla="*/ 3 w 83"/>
                <a:gd name="T3" fmla="*/ 81 h 81"/>
                <a:gd name="T4" fmla="*/ 80 w 83"/>
                <a:gd name="T5" fmla="*/ 81 h 81"/>
                <a:gd name="T6" fmla="*/ 83 w 83"/>
                <a:gd name="T7" fmla="*/ 33 h 81"/>
                <a:gd name="T8" fmla="*/ 82 w 83"/>
                <a:gd name="T9" fmla="*/ 0 h 81"/>
                <a:gd name="T10" fmla="*/ 4 w 83"/>
                <a:gd name="T11" fmla="*/ 0 h 81"/>
              </a:gdLst>
              <a:ahLst/>
              <a:cxnLst>
                <a:cxn ang="0">
                  <a:pos x="T0" y="T1"/>
                </a:cxn>
                <a:cxn ang="0">
                  <a:pos x="T2" y="T3"/>
                </a:cxn>
                <a:cxn ang="0">
                  <a:pos x="T4" y="T5"/>
                </a:cxn>
                <a:cxn ang="0">
                  <a:pos x="T6" y="T7"/>
                </a:cxn>
                <a:cxn ang="0">
                  <a:pos x="T8" y="T9"/>
                </a:cxn>
                <a:cxn ang="0">
                  <a:pos x="T10" y="T11"/>
                </a:cxn>
              </a:cxnLst>
              <a:rect l="0" t="0" r="r" b="b"/>
              <a:pathLst>
                <a:path w="83" h="81">
                  <a:moveTo>
                    <a:pt x="4" y="0"/>
                  </a:moveTo>
                  <a:cubicBezTo>
                    <a:pt x="3" y="24"/>
                    <a:pt x="0" y="55"/>
                    <a:pt x="3" y="81"/>
                  </a:cubicBezTo>
                  <a:cubicBezTo>
                    <a:pt x="80" y="81"/>
                    <a:pt x="80" y="81"/>
                    <a:pt x="80" y="81"/>
                  </a:cubicBezTo>
                  <a:cubicBezTo>
                    <a:pt x="82" y="65"/>
                    <a:pt x="83" y="49"/>
                    <a:pt x="83" y="33"/>
                  </a:cubicBezTo>
                  <a:cubicBezTo>
                    <a:pt x="83" y="22"/>
                    <a:pt x="81" y="10"/>
                    <a:pt x="82" y="0"/>
                  </a:cubicBezTo>
                  <a:lnTo>
                    <a:pt x="4" y="0"/>
                  </a:lnTo>
                  <a:close/>
                </a:path>
              </a:pathLst>
            </a:custGeom>
            <a:solidFill>
              <a:srgbClr val="E95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7" name="Freeform 267">
              <a:extLst>
                <a:ext uri="{FF2B5EF4-FFF2-40B4-BE49-F238E27FC236}">
                  <a16:creationId xmlns:a16="http://schemas.microsoft.com/office/drawing/2014/main" id="{AC67622D-2E3E-477F-9002-4F4DF436794E}"/>
                </a:ext>
              </a:extLst>
            </p:cNvPr>
            <p:cNvSpPr>
              <a:spLocks/>
            </p:cNvSpPr>
            <p:nvPr/>
          </p:nvSpPr>
          <p:spPr bwMode="auto">
            <a:xfrm>
              <a:off x="5804797" y="2796503"/>
              <a:ext cx="170514" cy="166846"/>
            </a:xfrm>
            <a:custGeom>
              <a:avLst/>
              <a:gdLst>
                <a:gd name="T0" fmla="*/ 4 w 83"/>
                <a:gd name="T1" fmla="*/ 0 h 81"/>
                <a:gd name="T2" fmla="*/ 3 w 83"/>
                <a:gd name="T3" fmla="*/ 81 h 81"/>
                <a:gd name="T4" fmla="*/ 80 w 83"/>
                <a:gd name="T5" fmla="*/ 81 h 81"/>
                <a:gd name="T6" fmla="*/ 83 w 83"/>
                <a:gd name="T7" fmla="*/ 33 h 81"/>
                <a:gd name="T8" fmla="*/ 82 w 83"/>
                <a:gd name="T9" fmla="*/ 0 h 81"/>
                <a:gd name="T10" fmla="*/ 4 w 83"/>
                <a:gd name="T11" fmla="*/ 0 h 81"/>
              </a:gdLst>
              <a:ahLst/>
              <a:cxnLst>
                <a:cxn ang="0">
                  <a:pos x="T0" y="T1"/>
                </a:cxn>
                <a:cxn ang="0">
                  <a:pos x="T2" y="T3"/>
                </a:cxn>
                <a:cxn ang="0">
                  <a:pos x="T4" y="T5"/>
                </a:cxn>
                <a:cxn ang="0">
                  <a:pos x="T6" y="T7"/>
                </a:cxn>
                <a:cxn ang="0">
                  <a:pos x="T8" y="T9"/>
                </a:cxn>
                <a:cxn ang="0">
                  <a:pos x="T10" y="T11"/>
                </a:cxn>
              </a:cxnLst>
              <a:rect l="0" t="0" r="r" b="b"/>
              <a:pathLst>
                <a:path w="83" h="81">
                  <a:moveTo>
                    <a:pt x="4" y="0"/>
                  </a:moveTo>
                  <a:cubicBezTo>
                    <a:pt x="3" y="24"/>
                    <a:pt x="0" y="55"/>
                    <a:pt x="3" y="81"/>
                  </a:cubicBezTo>
                  <a:cubicBezTo>
                    <a:pt x="80" y="81"/>
                    <a:pt x="80" y="81"/>
                    <a:pt x="80" y="81"/>
                  </a:cubicBezTo>
                  <a:cubicBezTo>
                    <a:pt x="82" y="65"/>
                    <a:pt x="83" y="49"/>
                    <a:pt x="83" y="33"/>
                  </a:cubicBezTo>
                  <a:cubicBezTo>
                    <a:pt x="83" y="22"/>
                    <a:pt x="81" y="10"/>
                    <a:pt x="82" y="0"/>
                  </a:cubicBezTo>
                  <a:lnTo>
                    <a:pt x="4" y="0"/>
                  </a:lnTo>
                  <a:close/>
                </a:path>
              </a:pathLst>
            </a:custGeom>
            <a:solidFill>
              <a:srgbClr val="C94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8" name="Freeform 268">
              <a:extLst>
                <a:ext uri="{FF2B5EF4-FFF2-40B4-BE49-F238E27FC236}">
                  <a16:creationId xmlns:a16="http://schemas.microsoft.com/office/drawing/2014/main" id="{1E96B466-AFCB-4A1A-849D-32917D095C1B}"/>
                </a:ext>
              </a:extLst>
            </p:cNvPr>
            <p:cNvSpPr>
              <a:spLocks/>
            </p:cNvSpPr>
            <p:nvPr/>
          </p:nvSpPr>
          <p:spPr bwMode="auto">
            <a:xfrm>
              <a:off x="6242998" y="2796503"/>
              <a:ext cx="157679" cy="166846"/>
            </a:xfrm>
            <a:custGeom>
              <a:avLst/>
              <a:gdLst>
                <a:gd name="T0" fmla="*/ 0 w 77"/>
                <a:gd name="T1" fmla="*/ 0 h 81"/>
                <a:gd name="T2" fmla="*/ 4 w 77"/>
                <a:gd name="T3" fmla="*/ 81 h 81"/>
                <a:gd name="T4" fmla="*/ 76 w 77"/>
                <a:gd name="T5" fmla="*/ 81 h 81"/>
                <a:gd name="T6" fmla="*/ 77 w 77"/>
                <a:gd name="T7" fmla="*/ 0 h 81"/>
                <a:gd name="T8" fmla="*/ 0 w 77"/>
                <a:gd name="T9" fmla="*/ 0 h 81"/>
              </a:gdLst>
              <a:ahLst/>
              <a:cxnLst>
                <a:cxn ang="0">
                  <a:pos x="T0" y="T1"/>
                </a:cxn>
                <a:cxn ang="0">
                  <a:pos x="T2" y="T3"/>
                </a:cxn>
                <a:cxn ang="0">
                  <a:pos x="T4" y="T5"/>
                </a:cxn>
                <a:cxn ang="0">
                  <a:pos x="T6" y="T7"/>
                </a:cxn>
                <a:cxn ang="0">
                  <a:pos x="T8" y="T9"/>
                </a:cxn>
              </a:cxnLst>
              <a:rect l="0" t="0" r="r" b="b"/>
              <a:pathLst>
                <a:path w="77" h="81">
                  <a:moveTo>
                    <a:pt x="0" y="0"/>
                  </a:moveTo>
                  <a:cubicBezTo>
                    <a:pt x="0" y="24"/>
                    <a:pt x="3" y="60"/>
                    <a:pt x="4" y="81"/>
                  </a:cubicBezTo>
                  <a:cubicBezTo>
                    <a:pt x="76" y="81"/>
                    <a:pt x="76" y="81"/>
                    <a:pt x="76" y="81"/>
                  </a:cubicBezTo>
                  <a:cubicBezTo>
                    <a:pt x="75" y="42"/>
                    <a:pt x="76" y="16"/>
                    <a:pt x="77" y="0"/>
                  </a:cubicBezTo>
                  <a:lnTo>
                    <a:pt x="0" y="0"/>
                  </a:lnTo>
                  <a:close/>
                </a:path>
              </a:pathLst>
            </a:custGeom>
            <a:solidFill>
              <a:srgbClr val="E724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9" name="Freeform 269">
              <a:extLst>
                <a:ext uri="{FF2B5EF4-FFF2-40B4-BE49-F238E27FC236}">
                  <a16:creationId xmlns:a16="http://schemas.microsoft.com/office/drawing/2014/main" id="{7BFDA603-DCA7-4461-AD6C-5B4F3B008DBB}"/>
                </a:ext>
              </a:extLst>
            </p:cNvPr>
            <p:cNvSpPr>
              <a:spLocks/>
            </p:cNvSpPr>
            <p:nvPr/>
          </p:nvSpPr>
          <p:spPr bwMode="auto">
            <a:xfrm>
              <a:off x="5953309" y="2796503"/>
              <a:ext cx="157679" cy="166846"/>
            </a:xfrm>
            <a:custGeom>
              <a:avLst/>
              <a:gdLst>
                <a:gd name="T0" fmla="*/ 0 w 77"/>
                <a:gd name="T1" fmla="*/ 0 h 81"/>
                <a:gd name="T2" fmla="*/ 4 w 77"/>
                <a:gd name="T3" fmla="*/ 81 h 81"/>
                <a:gd name="T4" fmla="*/ 76 w 77"/>
                <a:gd name="T5" fmla="*/ 81 h 81"/>
                <a:gd name="T6" fmla="*/ 77 w 77"/>
                <a:gd name="T7" fmla="*/ 0 h 81"/>
                <a:gd name="T8" fmla="*/ 0 w 77"/>
                <a:gd name="T9" fmla="*/ 0 h 81"/>
              </a:gdLst>
              <a:ahLst/>
              <a:cxnLst>
                <a:cxn ang="0">
                  <a:pos x="T0" y="T1"/>
                </a:cxn>
                <a:cxn ang="0">
                  <a:pos x="T2" y="T3"/>
                </a:cxn>
                <a:cxn ang="0">
                  <a:pos x="T4" y="T5"/>
                </a:cxn>
                <a:cxn ang="0">
                  <a:pos x="T6" y="T7"/>
                </a:cxn>
                <a:cxn ang="0">
                  <a:pos x="T8" y="T9"/>
                </a:cxn>
              </a:cxnLst>
              <a:rect l="0" t="0" r="r" b="b"/>
              <a:pathLst>
                <a:path w="77" h="81">
                  <a:moveTo>
                    <a:pt x="0" y="0"/>
                  </a:moveTo>
                  <a:cubicBezTo>
                    <a:pt x="0" y="25"/>
                    <a:pt x="3" y="60"/>
                    <a:pt x="4" y="81"/>
                  </a:cubicBezTo>
                  <a:cubicBezTo>
                    <a:pt x="76" y="81"/>
                    <a:pt x="76" y="81"/>
                    <a:pt x="76" y="81"/>
                  </a:cubicBezTo>
                  <a:cubicBezTo>
                    <a:pt x="75" y="42"/>
                    <a:pt x="76" y="17"/>
                    <a:pt x="77" y="0"/>
                  </a:cubicBezTo>
                  <a:lnTo>
                    <a:pt x="0"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0" name="Freeform 270">
              <a:extLst>
                <a:ext uri="{FF2B5EF4-FFF2-40B4-BE49-F238E27FC236}">
                  <a16:creationId xmlns:a16="http://schemas.microsoft.com/office/drawing/2014/main" id="{86D7A506-F94F-4166-AE1A-4B6B9161F0FE}"/>
                </a:ext>
              </a:extLst>
            </p:cNvPr>
            <p:cNvSpPr>
              <a:spLocks/>
            </p:cNvSpPr>
            <p:nvPr/>
          </p:nvSpPr>
          <p:spPr bwMode="auto">
            <a:xfrm>
              <a:off x="5762627" y="2796503"/>
              <a:ext cx="66005" cy="166846"/>
            </a:xfrm>
            <a:custGeom>
              <a:avLst/>
              <a:gdLst>
                <a:gd name="T0" fmla="*/ 31 w 32"/>
                <a:gd name="T1" fmla="*/ 81 h 81"/>
                <a:gd name="T2" fmla="*/ 32 w 32"/>
                <a:gd name="T3" fmla="*/ 0 h 81"/>
                <a:gd name="T4" fmla="*/ 0 w 32"/>
                <a:gd name="T5" fmla="*/ 0 h 81"/>
                <a:gd name="T6" fmla="*/ 0 w 32"/>
                <a:gd name="T7" fmla="*/ 81 h 81"/>
                <a:gd name="T8" fmla="*/ 31 w 32"/>
                <a:gd name="T9" fmla="*/ 81 h 81"/>
              </a:gdLst>
              <a:ahLst/>
              <a:cxnLst>
                <a:cxn ang="0">
                  <a:pos x="T0" y="T1"/>
                </a:cxn>
                <a:cxn ang="0">
                  <a:pos x="T2" y="T3"/>
                </a:cxn>
                <a:cxn ang="0">
                  <a:pos x="T4" y="T5"/>
                </a:cxn>
                <a:cxn ang="0">
                  <a:pos x="T6" y="T7"/>
                </a:cxn>
                <a:cxn ang="0">
                  <a:pos x="T8" y="T9"/>
                </a:cxn>
              </a:cxnLst>
              <a:rect l="0" t="0" r="r" b="b"/>
              <a:pathLst>
                <a:path w="32" h="81">
                  <a:moveTo>
                    <a:pt x="31" y="81"/>
                  </a:moveTo>
                  <a:cubicBezTo>
                    <a:pt x="29" y="41"/>
                    <a:pt x="31" y="16"/>
                    <a:pt x="32" y="0"/>
                  </a:cubicBezTo>
                  <a:cubicBezTo>
                    <a:pt x="0" y="0"/>
                    <a:pt x="0" y="0"/>
                    <a:pt x="0" y="0"/>
                  </a:cubicBezTo>
                  <a:cubicBezTo>
                    <a:pt x="0" y="81"/>
                    <a:pt x="0" y="81"/>
                    <a:pt x="0" y="81"/>
                  </a:cubicBezTo>
                  <a:lnTo>
                    <a:pt x="31" y="81"/>
                  </a:lnTo>
                  <a:close/>
                </a:path>
              </a:pathLst>
            </a:custGeom>
            <a:solidFill>
              <a:srgbClr val="009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1" name="Freeform 271">
              <a:extLst>
                <a:ext uri="{FF2B5EF4-FFF2-40B4-BE49-F238E27FC236}">
                  <a16:creationId xmlns:a16="http://schemas.microsoft.com/office/drawing/2014/main" id="{AF68ACEA-8022-4D74-A86C-D012CE06525B}"/>
                </a:ext>
              </a:extLst>
            </p:cNvPr>
            <p:cNvSpPr>
              <a:spLocks/>
            </p:cNvSpPr>
            <p:nvPr/>
          </p:nvSpPr>
          <p:spPr bwMode="auto">
            <a:xfrm>
              <a:off x="6754537" y="2796503"/>
              <a:ext cx="157679" cy="166846"/>
            </a:xfrm>
            <a:custGeom>
              <a:avLst/>
              <a:gdLst>
                <a:gd name="T0" fmla="*/ 1 w 77"/>
                <a:gd name="T1" fmla="*/ 0 h 81"/>
                <a:gd name="T2" fmla="*/ 4 w 77"/>
                <a:gd name="T3" fmla="*/ 81 h 81"/>
                <a:gd name="T4" fmla="*/ 76 w 77"/>
                <a:gd name="T5" fmla="*/ 81 h 81"/>
                <a:gd name="T6" fmla="*/ 77 w 77"/>
                <a:gd name="T7" fmla="*/ 0 h 81"/>
                <a:gd name="T8" fmla="*/ 1 w 77"/>
                <a:gd name="T9" fmla="*/ 0 h 81"/>
              </a:gdLst>
              <a:ahLst/>
              <a:cxnLst>
                <a:cxn ang="0">
                  <a:pos x="T0" y="T1"/>
                </a:cxn>
                <a:cxn ang="0">
                  <a:pos x="T2" y="T3"/>
                </a:cxn>
                <a:cxn ang="0">
                  <a:pos x="T4" y="T5"/>
                </a:cxn>
                <a:cxn ang="0">
                  <a:pos x="T6" y="T7"/>
                </a:cxn>
                <a:cxn ang="0">
                  <a:pos x="T8" y="T9"/>
                </a:cxn>
              </a:cxnLst>
              <a:rect l="0" t="0" r="r" b="b"/>
              <a:pathLst>
                <a:path w="77" h="81">
                  <a:moveTo>
                    <a:pt x="1" y="0"/>
                  </a:moveTo>
                  <a:cubicBezTo>
                    <a:pt x="0" y="21"/>
                    <a:pt x="3" y="58"/>
                    <a:pt x="4" y="81"/>
                  </a:cubicBezTo>
                  <a:cubicBezTo>
                    <a:pt x="76" y="81"/>
                    <a:pt x="76" y="81"/>
                    <a:pt x="76" y="81"/>
                  </a:cubicBezTo>
                  <a:cubicBezTo>
                    <a:pt x="74" y="39"/>
                    <a:pt x="77" y="14"/>
                    <a:pt x="77" y="0"/>
                  </a:cubicBezTo>
                  <a:lnTo>
                    <a:pt x="1" y="0"/>
                  </a:lnTo>
                  <a:close/>
                </a:path>
              </a:pathLst>
            </a:custGeom>
            <a:solidFill>
              <a:srgbClr val="629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2" name="Freeform 272">
              <a:extLst>
                <a:ext uri="{FF2B5EF4-FFF2-40B4-BE49-F238E27FC236}">
                  <a16:creationId xmlns:a16="http://schemas.microsoft.com/office/drawing/2014/main" id="{63E646EF-42D4-40F6-96FE-2D8BE2FFA673}"/>
                </a:ext>
              </a:extLst>
            </p:cNvPr>
            <p:cNvSpPr>
              <a:spLocks/>
            </p:cNvSpPr>
            <p:nvPr/>
          </p:nvSpPr>
          <p:spPr bwMode="auto">
            <a:xfrm>
              <a:off x="7434757" y="2796503"/>
              <a:ext cx="77006" cy="166846"/>
            </a:xfrm>
            <a:custGeom>
              <a:avLst/>
              <a:gdLst>
                <a:gd name="T0" fmla="*/ 4 w 37"/>
                <a:gd name="T1" fmla="*/ 0 h 81"/>
                <a:gd name="T2" fmla="*/ 3 w 37"/>
                <a:gd name="T3" fmla="*/ 4 h 81"/>
                <a:gd name="T4" fmla="*/ 2 w 37"/>
                <a:gd name="T5" fmla="*/ 81 h 81"/>
                <a:gd name="T6" fmla="*/ 37 w 37"/>
                <a:gd name="T7" fmla="*/ 81 h 81"/>
                <a:gd name="T8" fmla="*/ 36 w 37"/>
                <a:gd name="T9" fmla="*/ 0 h 81"/>
                <a:gd name="T10" fmla="*/ 4 w 37"/>
                <a:gd name="T11" fmla="*/ 0 h 81"/>
              </a:gdLst>
              <a:ahLst/>
              <a:cxnLst>
                <a:cxn ang="0">
                  <a:pos x="T0" y="T1"/>
                </a:cxn>
                <a:cxn ang="0">
                  <a:pos x="T2" y="T3"/>
                </a:cxn>
                <a:cxn ang="0">
                  <a:pos x="T4" y="T5"/>
                </a:cxn>
                <a:cxn ang="0">
                  <a:pos x="T6" y="T7"/>
                </a:cxn>
                <a:cxn ang="0">
                  <a:pos x="T8" y="T9"/>
                </a:cxn>
                <a:cxn ang="0">
                  <a:pos x="T10" y="T11"/>
                </a:cxn>
              </a:cxnLst>
              <a:rect l="0" t="0" r="r" b="b"/>
              <a:pathLst>
                <a:path w="37" h="81">
                  <a:moveTo>
                    <a:pt x="4" y="0"/>
                  </a:moveTo>
                  <a:cubicBezTo>
                    <a:pt x="4" y="1"/>
                    <a:pt x="3" y="3"/>
                    <a:pt x="3" y="4"/>
                  </a:cubicBezTo>
                  <a:cubicBezTo>
                    <a:pt x="3" y="27"/>
                    <a:pt x="0" y="56"/>
                    <a:pt x="2" y="81"/>
                  </a:cubicBezTo>
                  <a:cubicBezTo>
                    <a:pt x="37" y="81"/>
                    <a:pt x="37" y="81"/>
                    <a:pt x="37" y="81"/>
                  </a:cubicBezTo>
                  <a:cubicBezTo>
                    <a:pt x="36" y="0"/>
                    <a:pt x="36" y="0"/>
                    <a:pt x="36" y="0"/>
                  </a:cubicBezTo>
                  <a:lnTo>
                    <a:pt x="4" y="0"/>
                  </a:lnTo>
                  <a:close/>
                </a:path>
              </a:pathLst>
            </a:custGeom>
            <a:solidFill>
              <a:srgbClr val="5DC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3" name="Freeform 273">
              <a:extLst>
                <a:ext uri="{FF2B5EF4-FFF2-40B4-BE49-F238E27FC236}">
                  <a16:creationId xmlns:a16="http://schemas.microsoft.com/office/drawing/2014/main" id="{560EE48C-5727-480B-8660-4EAF6211DF04}"/>
                </a:ext>
              </a:extLst>
            </p:cNvPr>
            <p:cNvSpPr>
              <a:spLocks/>
            </p:cNvSpPr>
            <p:nvPr/>
          </p:nvSpPr>
          <p:spPr bwMode="auto">
            <a:xfrm>
              <a:off x="7159736" y="2796503"/>
              <a:ext cx="166847" cy="166846"/>
            </a:xfrm>
            <a:custGeom>
              <a:avLst/>
              <a:gdLst>
                <a:gd name="T0" fmla="*/ 3 w 81"/>
                <a:gd name="T1" fmla="*/ 0 h 81"/>
                <a:gd name="T2" fmla="*/ 3 w 81"/>
                <a:gd name="T3" fmla="*/ 7 h 81"/>
                <a:gd name="T4" fmla="*/ 1 w 81"/>
                <a:gd name="T5" fmla="*/ 81 h 81"/>
                <a:gd name="T6" fmla="*/ 79 w 81"/>
                <a:gd name="T7" fmla="*/ 81 h 81"/>
                <a:gd name="T8" fmla="*/ 81 w 81"/>
                <a:gd name="T9" fmla="*/ 40 h 81"/>
                <a:gd name="T10" fmla="*/ 80 w 81"/>
                <a:gd name="T11" fmla="*/ 7 h 81"/>
                <a:gd name="T12" fmla="*/ 80 w 81"/>
                <a:gd name="T13" fmla="*/ 0 h 81"/>
                <a:gd name="T14" fmla="*/ 3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3" y="0"/>
                  </a:moveTo>
                  <a:cubicBezTo>
                    <a:pt x="3" y="2"/>
                    <a:pt x="3" y="5"/>
                    <a:pt x="3" y="7"/>
                  </a:cubicBezTo>
                  <a:cubicBezTo>
                    <a:pt x="2" y="29"/>
                    <a:pt x="0" y="57"/>
                    <a:pt x="1" y="81"/>
                  </a:cubicBezTo>
                  <a:cubicBezTo>
                    <a:pt x="79" y="81"/>
                    <a:pt x="79" y="81"/>
                    <a:pt x="79" y="81"/>
                  </a:cubicBezTo>
                  <a:cubicBezTo>
                    <a:pt x="80" y="67"/>
                    <a:pt x="81" y="53"/>
                    <a:pt x="81" y="40"/>
                  </a:cubicBezTo>
                  <a:cubicBezTo>
                    <a:pt x="81" y="29"/>
                    <a:pt x="79" y="18"/>
                    <a:pt x="80" y="7"/>
                  </a:cubicBezTo>
                  <a:cubicBezTo>
                    <a:pt x="81" y="5"/>
                    <a:pt x="80" y="2"/>
                    <a:pt x="80" y="0"/>
                  </a:cubicBezTo>
                  <a:lnTo>
                    <a:pt x="3" y="0"/>
                  </a:lnTo>
                  <a:close/>
                </a:path>
              </a:pathLst>
            </a:custGeom>
            <a:solidFill>
              <a:srgbClr val="F8C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4" name="Freeform 274">
              <a:extLst>
                <a:ext uri="{FF2B5EF4-FFF2-40B4-BE49-F238E27FC236}">
                  <a16:creationId xmlns:a16="http://schemas.microsoft.com/office/drawing/2014/main" id="{A9A177AA-CBAA-4E0F-94AD-F074D4B5BF75}"/>
                </a:ext>
              </a:extLst>
            </p:cNvPr>
            <p:cNvSpPr>
              <a:spLocks/>
            </p:cNvSpPr>
            <p:nvPr/>
          </p:nvSpPr>
          <p:spPr bwMode="auto">
            <a:xfrm>
              <a:off x="6895715" y="2796503"/>
              <a:ext cx="166847" cy="166846"/>
            </a:xfrm>
            <a:custGeom>
              <a:avLst/>
              <a:gdLst>
                <a:gd name="T0" fmla="*/ 4 w 81"/>
                <a:gd name="T1" fmla="*/ 0 h 81"/>
                <a:gd name="T2" fmla="*/ 3 w 81"/>
                <a:gd name="T3" fmla="*/ 9 h 81"/>
                <a:gd name="T4" fmla="*/ 2 w 81"/>
                <a:gd name="T5" fmla="*/ 81 h 81"/>
                <a:gd name="T6" fmla="*/ 79 w 81"/>
                <a:gd name="T7" fmla="*/ 81 h 81"/>
                <a:gd name="T8" fmla="*/ 81 w 81"/>
                <a:gd name="T9" fmla="*/ 41 h 81"/>
                <a:gd name="T10" fmla="*/ 81 w 81"/>
                <a:gd name="T11" fmla="*/ 9 h 81"/>
                <a:gd name="T12" fmla="*/ 80 w 81"/>
                <a:gd name="T13" fmla="*/ 0 h 81"/>
                <a:gd name="T14" fmla="*/ 4 w 81"/>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4" y="0"/>
                  </a:moveTo>
                  <a:cubicBezTo>
                    <a:pt x="4" y="3"/>
                    <a:pt x="3" y="6"/>
                    <a:pt x="3" y="9"/>
                  </a:cubicBezTo>
                  <a:cubicBezTo>
                    <a:pt x="3" y="30"/>
                    <a:pt x="0" y="57"/>
                    <a:pt x="2" y="81"/>
                  </a:cubicBezTo>
                  <a:cubicBezTo>
                    <a:pt x="79" y="81"/>
                    <a:pt x="79" y="81"/>
                    <a:pt x="79" y="81"/>
                  </a:cubicBezTo>
                  <a:cubicBezTo>
                    <a:pt x="81" y="67"/>
                    <a:pt x="81" y="54"/>
                    <a:pt x="81" y="41"/>
                  </a:cubicBezTo>
                  <a:cubicBezTo>
                    <a:pt x="81" y="30"/>
                    <a:pt x="80" y="19"/>
                    <a:pt x="81" y="9"/>
                  </a:cubicBezTo>
                  <a:cubicBezTo>
                    <a:pt x="81" y="6"/>
                    <a:pt x="81" y="3"/>
                    <a:pt x="80" y="0"/>
                  </a:cubicBezTo>
                  <a:lnTo>
                    <a:pt x="4" y="0"/>
                  </a:lnTo>
                  <a:close/>
                </a:path>
              </a:pathLst>
            </a:custGeom>
            <a:solidFill>
              <a:srgbClr val="ABC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5" name="Freeform 275">
              <a:extLst>
                <a:ext uri="{FF2B5EF4-FFF2-40B4-BE49-F238E27FC236}">
                  <a16:creationId xmlns:a16="http://schemas.microsoft.com/office/drawing/2014/main" id="{F7647297-A158-491A-9684-E00B2EE14A3F}"/>
                </a:ext>
              </a:extLst>
            </p:cNvPr>
            <p:cNvSpPr>
              <a:spLocks/>
            </p:cNvSpPr>
            <p:nvPr/>
          </p:nvSpPr>
          <p:spPr bwMode="auto">
            <a:xfrm>
              <a:off x="6648196" y="2796503"/>
              <a:ext cx="130177" cy="166846"/>
            </a:xfrm>
            <a:custGeom>
              <a:avLst/>
              <a:gdLst>
                <a:gd name="T0" fmla="*/ 0 w 63"/>
                <a:gd name="T1" fmla="*/ 0 h 81"/>
                <a:gd name="T2" fmla="*/ 0 w 63"/>
                <a:gd name="T3" fmla="*/ 81 h 81"/>
                <a:gd name="T4" fmla="*/ 61 w 63"/>
                <a:gd name="T5" fmla="*/ 81 h 81"/>
                <a:gd name="T6" fmla="*/ 63 w 63"/>
                <a:gd name="T7" fmla="*/ 41 h 81"/>
                <a:gd name="T8" fmla="*/ 63 w 63"/>
                <a:gd name="T9" fmla="*/ 9 h 81"/>
                <a:gd name="T10" fmla="*/ 62 w 63"/>
                <a:gd name="T11" fmla="*/ 0 h 81"/>
                <a:gd name="T12" fmla="*/ 0 w 6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3" h="81">
                  <a:moveTo>
                    <a:pt x="0" y="0"/>
                  </a:moveTo>
                  <a:cubicBezTo>
                    <a:pt x="0" y="81"/>
                    <a:pt x="0" y="81"/>
                    <a:pt x="0" y="81"/>
                  </a:cubicBezTo>
                  <a:cubicBezTo>
                    <a:pt x="61" y="81"/>
                    <a:pt x="61" y="81"/>
                    <a:pt x="61" y="81"/>
                  </a:cubicBezTo>
                  <a:cubicBezTo>
                    <a:pt x="63" y="68"/>
                    <a:pt x="63" y="54"/>
                    <a:pt x="63" y="41"/>
                  </a:cubicBezTo>
                  <a:cubicBezTo>
                    <a:pt x="63" y="30"/>
                    <a:pt x="62" y="19"/>
                    <a:pt x="63" y="9"/>
                  </a:cubicBezTo>
                  <a:cubicBezTo>
                    <a:pt x="63" y="6"/>
                    <a:pt x="63" y="3"/>
                    <a:pt x="62"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6" name="Freeform 276">
              <a:extLst>
                <a:ext uri="{FF2B5EF4-FFF2-40B4-BE49-F238E27FC236}">
                  <a16:creationId xmlns:a16="http://schemas.microsoft.com/office/drawing/2014/main" id="{2E5BC40E-62C3-47A1-B65C-0944CE93DA50}"/>
                </a:ext>
              </a:extLst>
            </p:cNvPr>
            <p:cNvSpPr>
              <a:spLocks/>
            </p:cNvSpPr>
            <p:nvPr/>
          </p:nvSpPr>
          <p:spPr bwMode="auto">
            <a:xfrm>
              <a:off x="7300913" y="2796503"/>
              <a:ext cx="157679" cy="166846"/>
            </a:xfrm>
            <a:custGeom>
              <a:avLst/>
              <a:gdLst>
                <a:gd name="T0" fmla="*/ 0 w 77"/>
                <a:gd name="T1" fmla="*/ 0 h 81"/>
                <a:gd name="T2" fmla="*/ 4 w 77"/>
                <a:gd name="T3" fmla="*/ 81 h 81"/>
                <a:gd name="T4" fmla="*/ 75 w 77"/>
                <a:gd name="T5" fmla="*/ 81 h 81"/>
                <a:gd name="T6" fmla="*/ 77 w 77"/>
                <a:gd name="T7" fmla="*/ 0 h 81"/>
                <a:gd name="T8" fmla="*/ 0 w 77"/>
                <a:gd name="T9" fmla="*/ 0 h 81"/>
              </a:gdLst>
              <a:ahLst/>
              <a:cxnLst>
                <a:cxn ang="0">
                  <a:pos x="T0" y="T1"/>
                </a:cxn>
                <a:cxn ang="0">
                  <a:pos x="T2" y="T3"/>
                </a:cxn>
                <a:cxn ang="0">
                  <a:pos x="T4" y="T5"/>
                </a:cxn>
                <a:cxn ang="0">
                  <a:pos x="T6" y="T7"/>
                </a:cxn>
                <a:cxn ang="0">
                  <a:pos x="T8" y="T9"/>
                </a:cxn>
              </a:cxnLst>
              <a:rect l="0" t="0" r="r" b="b"/>
              <a:pathLst>
                <a:path w="77" h="81">
                  <a:moveTo>
                    <a:pt x="0" y="0"/>
                  </a:moveTo>
                  <a:cubicBezTo>
                    <a:pt x="0" y="21"/>
                    <a:pt x="3" y="58"/>
                    <a:pt x="4" y="81"/>
                  </a:cubicBezTo>
                  <a:cubicBezTo>
                    <a:pt x="75" y="81"/>
                    <a:pt x="75" y="81"/>
                    <a:pt x="75" y="81"/>
                  </a:cubicBezTo>
                  <a:cubicBezTo>
                    <a:pt x="74" y="39"/>
                    <a:pt x="76" y="14"/>
                    <a:pt x="77" y="0"/>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7" name="Freeform 277">
              <a:extLst>
                <a:ext uri="{FF2B5EF4-FFF2-40B4-BE49-F238E27FC236}">
                  <a16:creationId xmlns:a16="http://schemas.microsoft.com/office/drawing/2014/main" id="{E3284EAB-FF3B-423B-9B77-33C1C33ACB7D}"/>
                </a:ext>
              </a:extLst>
            </p:cNvPr>
            <p:cNvSpPr>
              <a:spLocks/>
            </p:cNvSpPr>
            <p:nvPr/>
          </p:nvSpPr>
          <p:spPr bwMode="auto">
            <a:xfrm>
              <a:off x="7024059" y="2796503"/>
              <a:ext cx="159513" cy="166846"/>
            </a:xfrm>
            <a:custGeom>
              <a:avLst/>
              <a:gdLst>
                <a:gd name="T0" fmla="*/ 1 w 77"/>
                <a:gd name="T1" fmla="*/ 0 h 81"/>
                <a:gd name="T2" fmla="*/ 4 w 77"/>
                <a:gd name="T3" fmla="*/ 81 h 81"/>
                <a:gd name="T4" fmla="*/ 76 w 77"/>
                <a:gd name="T5" fmla="*/ 81 h 81"/>
                <a:gd name="T6" fmla="*/ 77 w 77"/>
                <a:gd name="T7" fmla="*/ 0 h 81"/>
                <a:gd name="T8" fmla="*/ 1 w 77"/>
                <a:gd name="T9" fmla="*/ 0 h 81"/>
              </a:gdLst>
              <a:ahLst/>
              <a:cxnLst>
                <a:cxn ang="0">
                  <a:pos x="T0" y="T1"/>
                </a:cxn>
                <a:cxn ang="0">
                  <a:pos x="T2" y="T3"/>
                </a:cxn>
                <a:cxn ang="0">
                  <a:pos x="T4" y="T5"/>
                </a:cxn>
                <a:cxn ang="0">
                  <a:pos x="T6" y="T7"/>
                </a:cxn>
                <a:cxn ang="0">
                  <a:pos x="T8" y="T9"/>
                </a:cxn>
              </a:cxnLst>
              <a:rect l="0" t="0" r="r" b="b"/>
              <a:pathLst>
                <a:path w="77" h="81">
                  <a:moveTo>
                    <a:pt x="1" y="0"/>
                  </a:moveTo>
                  <a:cubicBezTo>
                    <a:pt x="0" y="21"/>
                    <a:pt x="3" y="57"/>
                    <a:pt x="4" y="81"/>
                  </a:cubicBezTo>
                  <a:cubicBezTo>
                    <a:pt x="76" y="81"/>
                    <a:pt x="76" y="81"/>
                    <a:pt x="76" y="81"/>
                  </a:cubicBezTo>
                  <a:cubicBezTo>
                    <a:pt x="74" y="39"/>
                    <a:pt x="77" y="14"/>
                    <a:pt x="77" y="0"/>
                  </a:cubicBezTo>
                  <a:lnTo>
                    <a:pt x="1" y="0"/>
                  </a:lnTo>
                  <a:close/>
                </a:path>
              </a:pathLst>
            </a:custGeom>
            <a:solidFill>
              <a:srgbClr val="E40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 name="Dikdörtgen 4">
            <a:extLst>
              <a:ext uri="{FF2B5EF4-FFF2-40B4-BE49-F238E27FC236}">
                <a16:creationId xmlns:a16="http://schemas.microsoft.com/office/drawing/2014/main" id="{E0560E51-B703-4245-AB2F-488D0B1DB80B}"/>
              </a:ext>
            </a:extLst>
          </p:cNvPr>
          <p:cNvSpPr/>
          <p:nvPr/>
        </p:nvSpPr>
        <p:spPr>
          <a:xfrm>
            <a:off x="2741192" y="2356086"/>
            <a:ext cx="6621043" cy="1446550"/>
          </a:xfrm>
          <a:prstGeom prst="rect">
            <a:avLst/>
          </a:prstGeom>
          <a:noFill/>
        </p:spPr>
        <p:txBody>
          <a:bodyPr wrap="none" lIns="91440" tIns="45720" rIns="91440" bIns="45720">
            <a:spAutoFit/>
          </a:bodyPr>
          <a:lstStyle/>
          <a:p>
            <a:pPr algn="ctr"/>
            <a:r>
              <a:rPr lang="tr-TR" sz="8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TEŞEKKÜRLER</a:t>
            </a:r>
            <a:endParaRPr lang="tr-TR" sz="8800" b="1" cap="none" spc="0" dirty="0">
              <a:ln w="28575">
                <a:solidFill>
                  <a:schemeClr val="tx1"/>
                </a:solidFill>
              </a:ln>
              <a:solidFill>
                <a:schemeClr val="accent4">
                  <a:lumMod val="60000"/>
                  <a:lumOff val="40000"/>
                </a:schemeClr>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35694939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25000" fill="hold" nodeType="withEffect" p14:presetBounceEnd="50000">
                                      <p:stCondLst>
                                        <p:cond delay="0"/>
                                      </p:stCondLst>
                                      <p:childTnLst>
                                        <p:animMotion origin="layout" path="M 0 -1.11111E-6 L -0.00013 -0.37592 " pathEditMode="relative" rAng="0" ptsTypes="AA" p14:bounceEnd="50000">
                                          <p:cBhvr>
                                            <p:cTn id="6" dur="1000" fill="hold"/>
                                            <p:tgtEl>
                                              <p:spTgt spid="688"/>
                                            </p:tgtEl>
                                            <p:attrNameLst>
                                              <p:attrName>ppt_x</p:attrName>
                                              <p:attrName>ppt_y</p:attrName>
                                            </p:attrNameLst>
                                          </p:cBhvr>
                                          <p:rCtr x="-13" y="-18796"/>
                                        </p:animMotion>
                                      </p:childTnLst>
                                    </p:cTn>
                                  </p:par>
                                  <p:par>
                                    <p:cTn id="7" presetID="64" presetClass="path" presetSubtype="0" accel="25000" fill="hold" nodeType="withEffect" p14:presetBounceEnd="50000">
                                      <p:stCondLst>
                                        <p:cond delay="0"/>
                                      </p:stCondLst>
                                      <p:childTnLst>
                                        <p:animMotion origin="layout" path="M -0.00013 0.40232 L 0 -1.11111E-6 " pathEditMode="relative" rAng="0" ptsTypes="AA" p14:bounceEnd="50000">
                                          <p:cBhvr>
                                            <p:cTn id="8" dur="1000" spd="-100000" fill="hold"/>
                                            <p:tgtEl>
                                              <p:spTgt spid="773"/>
                                            </p:tgtEl>
                                            <p:attrNameLst>
                                              <p:attrName>ppt_x</p:attrName>
                                              <p:attrName>ppt_y</p:attrName>
                                            </p:attrNameLst>
                                          </p:cBhvr>
                                          <p:rCtr x="0" y="-20116"/>
                                        </p:animMotion>
                                      </p:childTnLst>
                                    </p:cTn>
                                  </p:par>
                                  <p:par>
                                    <p:cTn id="9" presetID="53" presetClass="entr" presetSubtype="16" fill="hold" grpId="0" nodeType="withEffect">
                                      <p:stCondLst>
                                        <p:cond delay="0"/>
                                      </p:stCondLst>
                                      <p:iterate type="lt">
                                        <p:tmPct val="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8" presetClass="emph" presetSubtype="0" fill="hold" grpId="1" nodeType="afterEffect">
                                      <p:stCondLst>
                                        <p:cond delay="0"/>
                                      </p:stCondLst>
                                      <p:iterate type="lt">
                                        <p:tmPct val="10000"/>
                                      </p:iterate>
                                      <p:childTnLst>
                                        <p:animClr clrSpc="rgb" dir="cw">
                                          <p:cBhvr override="childStyle">
                                            <p:cTn id="16" dur="500" fill="hold"/>
                                            <p:tgtEl>
                                              <p:spTgt spid="5"/>
                                            </p:tgtEl>
                                            <p:attrNameLst>
                                              <p:attrName>style.color</p:attrName>
                                            </p:attrNameLst>
                                          </p:cBhvr>
                                          <p:to>
                                            <a:srgbClr val="00FF99"/>
                                          </p:to>
                                        </p:animClr>
                                        <p:animClr clrSpc="rgb" dir="cw">
                                          <p:cBhvr>
                                            <p:cTn id="17" dur="500" fill="hold"/>
                                            <p:tgtEl>
                                              <p:spTgt spid="5"/>
                                            </p:tgtEl>
                                            <p:attrNameLst>
                                              <p:attrName>fillcolor</p:attrName>
                                            </p:attrNameLst>
                                          </p:cBhvr>
                                          <p:to>
                                            <a:srgbClr val="00FF99"/>
                                          </p:to>
                                        </p:animClr>
                                        <p:set>
                                          <p:cBhvr>
                                            <p:cTn id="18" dur="500" fill="hold"/>
                                            <p:tgtEl>
                                              <p:spTgt spid="5"/>
                                            </p:tgtEl>
                                            <p:attrNameLst>
                                              <p:attrName>fill.type</p:attrName>
                                            </p:attrNameLst>
                                          </p:cBhvr>
                                          <p:to>
                                            <p:strVal val="solid"/>
                                          </p:to>
                                        </p:set>
                                        <p:anim to="1.5" calcmode="lin" valueType="num">
                                          <p:cBhvr override="childStyle">
                                            <p:cTn id="19" dur="500" fill="hold"/>
                                            <p:tgtEl>
                                              <p:spTgt spid="5"/>
                                            </p:tgtEl>
                                            <p:attrNameLst>
                                              <p:attrName>style.fontSize</p:attrName>
                                            </p:attrNameLst>
                                          </p:cBhvr>
                                        </p:anim>
                                      </p:childTnLst>
                                    </p:cTn>
                                  </p:par>
                                </p:childTnLst>
                              </p:cTn>
                            </p:par>
                            <p:par>
                              <p:cTn id="20" fill="hold">
                                <p:stCondLst>
                                  <p:cond delay="2000"/>
                                </p:stCondLst>
                                <p:childTnLst>
                                  <p:par>
                                    <p:cTn id="21" presetID="34" presetClass="emph" presetSubtype="0" fill="hold" grpId="2" nodeType="afterEffect">
                                      <p:stCondLst>
                                        <p:cond delay="0"/>
                                      </p:stCondLst>
                                      <p:iterate type="lt">
                                        <p:tmPct val="10000"/>
                                      </p:iterate>
                                      <p:childTnLst>
                                        <p:animMotion origin="layout" path="M -4.16667E-6 -2.59259E-6 L -4.16667E-6 -0.07222 " pathEditMode="relative" rAng="0" ptsTypes="AA">
                                          <p:cBhvr>
                                            <p:cTn id="22" dur="250" accel="50000" decel="50000" autoRev="1" fill="hold">
                                              <p:stCondLst>
                                                <p:cond delay="0"/>
                                              </p:stCondLst>
                                            </p:cTn>
                                            <p:tgtEl>
                                              <p:spTgt spid="5"/>
                                            </p:tgtEl>
                                            <p:attrNameLst>
                                              <p:attrName>ppt_x</p:attrName>
                                              <p:attrName>ppt_y</p:attrName>
                                            </p:attrNameLst>
                                          </p:cBhvr>
                                          <p:rCtr x="0" y="-3611"/>
                                        </p:animMotion>
                                        <p:animRot by="1500000">
                                          <p:cBhvr>
                                            <p:cTn id="23" dur="125" fill="hold">
                                              <p:stCondLst>
                                                <p:cond delay="0"/>
                                              </p:stCondLst>
                                            </p:cTn>
                                            <p:tgtEl>
                                              <p:spTgt spid="5"/>
                                            </p:tgtEl>
                                            <p:attrNameLst>
                                              <p:attrName>r</p:attrName>
                                            </p:attrNameLst>
                                          </p:cBhvr>
                                        </p:animRot>
                                        <p:animRot by="-1500000">
                                          <p:cBhvr>
                                            <p:cTn id="24" dur="125" fill="hold">
                                              <p:stCondLst>
                                                <p:cond delay="125"/>
                                              </p:stCondLst>
                                            </p:cTn>
                                            <p:tgtEl>
                                              <p:spTgt spid="5"/>
                                            </p:tgtEl>
                                            <p:attrNameLst>
                                              <p:attrName>r</p:attrName>
                                            </p:attrNameLst>
                                          </p:cBhvr>
                                        </p:animRot>
                                        <p:animRot by="-1500000">
                                          <p:cBhvr>
                                            <p:cTn id="25" dur="125" fill="hold">
                                              <p:stCondLst>
                                                <p:cond delay="250"/>
                                              </p:stCondLst>
                                            </p:cTn>
                                            <p:tgtEl>
                                              <p:spTgt spid="5"/>
                                            </p:tgtEl>
                                            <p:attrNameLst>
                                              <p:attrName>r</p:attrName>
                                            </p:attrNameLst>
                                          </p:cBhvr>
                                        </p:animRot>
                                        <p:animRot by="1500000">
                                          <p:cBhvr>
                                            <p:cTn id="26"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25000" fill="hold" nodeType="withEffect">
                                      <p:stCondLst>
                                        <p:cond delay="0"/>
                                      </p:stCondLst>
                                      <p:childTnLst>
                                        <p:animMotion origin="layout" path="M 0 -1.11111E-6 L -0.00013 -0.37592 " pathEditMode="relative" rAng="0" ptsTypes="AA">
                                          <p:cBhvr>
                                            <p:cTn id="6" dur="1000" fill="hold"/>
                                            <p:tgtEl>
                                              <p:spTgt spid="688"/>
                                            </p:tgtEl>
                                            <p:attrNameLst>
                                              <p:attrName>ppt_x</p:attrName>
                                              <p:attrName>ppt_y</p:attrName>
                                            </p:attrNameLst>
                                          </p:cBhvr>
                                          <p:rCtr x="-13" y="-18796"/>
                                        </p:animMotion>
                                      </p:childTnLst>
                                    </p:cTn>
                                  </p:par>
                                  <p:par>
                                    <p:cTn id="7" presetID="64" presetClass="path" presetSubtype="0" accel="25000" fill="hold" nodeType="withEffect">
                                      <p:stCondLst>
                                        <p:cond delay="0"/>
                                      </p:stCondLst>
                                      <p:childTnLst>
                                        <p:animMotion origin="layout" path="M -0.00013 0.40232 L 0 -1.11111E-6 " pathEditMode="relative" rAng="0" ptsTypes="AA">
                                          <p:cBhvr>
                                            <p:cTn id="8" dur="1000" spd="-100000" fill="hold"/>
                                            <p:tgtEl>
                                              <p:spTgt spid="773"/>
                                            </p:tgtEl>
                                            <p:attrNameLst>
                                              <p:attrName>ppt_x</p:attrName>
                                              <p:attrName>ppt_y</p:attrName>
                                            </p:attrNameLst>
                                          </p:cBhvr>
                                          <p:rCtr x="0" y="-20116"/>
                                        </p:animMotion>
                                      </p:childTnLst>
                                    </p:cTn>
                                  </p:par>
                                  <p:par>
                                    <p:cTn id="9" presetID="53" presetClass="entr" presetSubtype="16" fill="hold" grpId="0" nodeType="withEffect">
                                      <p:stCondLst>
                                        <p:cond delay="0"/>
                                      </p:stCondLst>
                                      <p:iterate type="lt">
                                        <p:tmPct val="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8" presetClass="emph" presetSubtype="0" fill="hold" grpId="1" nodeType="afterEffect">
                                      <p:stCondLst>
                                        <p:cond delay="0"/>
                                      </p:stCondLst>
                                      <p:iterate type="lt">
                                        <p:tmPct val="10000"/>
                                      </p:iterate>
                                      <p:childTnLst>
                                        <p:animClr clrSpc="rgb" dir="cw">
                                          <p:cBhvr override="childStyle">
                                            <p:cTn id="16" dur="500" fill="hold"/>
                                            <p:tgtEl>
                                              <p:spTgt spid="5"/>
                                            </p:tgtEl>
                                            <p:attrNameLst>
                                              <p:attrName>style.color</p:attrName>
                                            </p:attrNameLst>
                                          </p:cBhvr>
                                          <p:to>
                                            <a:srgbClr val="00FF99"/>
                                          </p:to>
                                        </p:animClr>
                                        <p:animClr clrSpc="rgb" dir="cw">
                                          <p:cBhvr>
                                            <p:cTn id="17" dur="500" fill="hold"/>
                                            <p:tgtEl>
                                              <p:spTgt spid="5"/>
                                            </p:tgtEl>
                                            <p:attrNameLst>
                                              <p:attrName>fillcolor</p:attrName>
                                            </p:attrNameLst>
                                          </p:cBhvr>
                                          <p:to>
                                            <a:srgbClr val="00FF99"/>
                                          </p:to>
                                        </p:animClr>
                                        <p:set>
                                          <p:cBhvr>
                                            <p:cTn id="18" dur="500" fill="hold"/>
                                            <p:tgtEl>
                                              <p:spTgt spid="5"/>
                                            </p:tgtEl>
                                            <p:attrNameLst>
                                              <p:attrName>fill.type</p:attrName>
                                            </p:attrNameLst>
                                          </p:cBhvr>
                                          <p:to>
                                            <p:strVal val="solid"/>
                                          </p:to>
                                        </p:set>
                                        <p:anim to="1.5" calcmode="lin" valueType="num">
                                          <p:cBhvr override="childStyle">
                                            <p:cTn id="19" dur="500" fill="hold"/>
                                            <p:tgtEl>
                                              <p:spTgt spid="5"/>
                                            </p:tgtEl>
                                            <p:attrNameLst>
                                              <p:attrName>style.fontSize</p:attrName>
                                            </p:attrNameLst>
                                          </p:cBhvr>
                                        </p:anim>
                                      </p:childTnLst>
                                    </p:cTn>
                                  </p:par>
                                </p:childTnLst>
                              </p:cTn>
                            </p:par>
                            <p:par>
                              <p:cTn id="20" fill="hold">
                                <p:stCondLst>
                                  <p:cond delay="2000"/>
                                </p:stCondLst>
                                <p:childTnLst>
                                  <p:par>
                                    <p:cTn id="21" presetID="34" presetClass="emph" presetSubtype="0" fill="hold" grpId="2" nodeType="afterEffect">
                                      <p:stCondLst>
                                        <p:cond delay="0"/>
                                      </p:stCondLst>
                                      <p:iterate type="lt">
                                        <p:tmPct val="10000"/>
                                      </p:iterate>
                                      <p:childTnLst>
                                        <p:animMotion origin="layout" path="M -4.16667E-6 -2.59259E-6 L -4.16667E-6 -0.07222 " pathEditMode="relative" rAng="0" ptsTypes="AA">
                                          <p:cBhvr>
                                            <p:cTn id="22" dur="250" accel="50000" decel="50000" autoRev="1" fill="hold">
                                              <p:stCondLst>
                                                <p:cond delay="0"/>
                                              </p:stCondLst>
                                            </p:cTn>
                                            <p:tgtEl>
                                              <p:spTgt spid="5"/>
                                            </p:tgtEl>
                                            <p:attrNameLst>
                                              <p:attrName>ppt_x</p:attrName>
                                              <p:attrName>ppt_y</p:attrName>
                                            </p:attrNameLst>
                                          </p:cBhvr>
                                          <p:rCtr x="0" y="-3611"/>
                                        </p:animMotion>
                                        <p:animRot by="1500000">
                                          <p:cBhvr>
                                            <p:cTn id="23" dur="125" fill="hold">
                                              <p:stCondLst>
                                                <p:cond delay="0"/>
                                              </p:stCondLst>
                                            </p:cTn>
                                            <p:tgtEl>
                                              <p:spTgt spid="5"/>
                                            </p:tgtEl>
                                            <p:attrNameLst>
                                              <p:attrName>r</p:attrName>
                                            </p:attrNameLst>
                                          </p:cBhvr>
                                        </p:animRot>
                                        <p:animRot by="-1500000">
                                          <p:cBhvr>
                                            <p:cTn id="24" dur="125" fill="hold">
                                              <p:stCondLst>
                                                <p:cond delay="125"/>
                                              </p:stCondLst>
                                            </p:cTn>
                                            <p:tgtEl>
                                              <p:spTgt spid="5"/>
                                            </p:tgtEl>
                                            <p:attrNameLst>
                                              <p:attrName>r</p:attrName>
                                            </p:attrNameLst>
                                          </p:cBhvr>
                                        </p:animRot>
                                        <p:animRot by="-1500000">
                                          <p:cBhvr>
                                            <p:cTn id="25" dur="125" fill="hold">
                                              <p:stCondLst>
                                                <p:cond delay="250"/>
                                              </p:stCondLst>
                                            </p:cTn>
                                            <p:tgtEl>
                                              <p:spTgt spid="5"/>
                                            </p:tgtEl>
                                            <p:attrNameLst>
                                              <p:attrName>r</p:attrName>
                                            </p:attrNameLst>
                                          </p:cBhvr>
                                        </p:animRot>
                                        <p:animRot by="1500000">
                                          <p:cBhvr>
                                            <p:cTn id="26"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ran ranks 13th worldwide in artificial intelligence - Tehran Times">
            <a:extLst>
              <a:ext uri="{FF2B5EF4-FFF2-40B4-BE49-F238E27FC236}">
                <a16:creationId xmlns:a16="http://schemas.microsoft.com/office/drawing/2014/main" id="{D34D9E4E-D433-46EA-9AA4-D3DC34490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9123"/>
          </a:xfrm>
          <a:prstGeom prst="rect">
            <a:avLst/>
          </a:prstGeom>
          <a:noFill/>
          <a:extLst>
            <a:ext uri="{909E8E84-426E-40DD-AFC4-6F175D3DCCD1}">
              <a14:hiddenFill xmlns:a14="http://schemas.microsoft.com/office/drawing/2010/main">
                <a:solidFill>
                  <a:srgbClr val="FFFFFF"/>
                </a:solidFill>
              </a14:hiddenFill>
            </a:ext>
          </a:extLst>
        </p:spPr>
      </p:pic>
      <p:sp>
        <p:nvSpPr>
          <p:cNvPr id="9" name="Başlık 1">
            <a:extLst>
              <a:ext uri="{FF2B5EF4-FFF2-40B4-BE49-F238E27FC236}">
                <a16:creationId xmlns:a16="http://schemas.microsoft.com/office/drawing/2014/main" id="{86981B1E-F7AD-4ED7-9E4D-0713225BC9A3}"/>
              </a:ext>
            </a:extLst>
          </p:cNvPr>
          <p:cNvSpPr>
            <a:spLocks noGrp="1"/>
          </p:cNvSpPr>
          <p:nvPr>
            <p:ph type="title"/>
          </p:nvPr>
        </p:nvSpPr>
        <p:spPr>
          <a:xfrm>
            <a:off x="838200" y="365125"/>
            <a:ext cx="10515600" cy="1325563"/>
          </a:xfrm>
        </p:spPr>
        <p:style>
          <a:lnRef idx="2">
            <a:schemeClr val="dk1"/>
          </a:lnRef>
          <a:fillRef idx="1">
            <a:schemeClr val="lt1"/>
          </a:fillRef>
          <a:effectRef idx="0">
            <a:schemeClr val="dk1"/>
          </a:effectRef>
          <a:fontRef idx="minor">
            <a:schemeClr val="dk1"/>
          </a:fontRef>
        </p:style>
        <p:txBody>
          <a:bodyPr/>
          <a:lstStyle/>
          <a:p>
            <a:pPr algn="ctr"/>
            <a:r>
              <a:rPr lang="tr-TR" dirty="0"/>
              <a:t>Sezgisel Optimizasyon Algoritmaları</a:t>
            </a:r>
          </a:p>
        </p:txBody>
      </p:sp>
      <p:pic>
        <p:nvPicPr>
          <p:cNvPr id="2054" name="Picture 6" descr="Blinken roboter robot GIF - Find on GIFER">
            <a:extLst>
              <a:ext uri="{FF2B5EF4-FFF2-40B4-BE49-F238E27FC236}">
                <a16:creationId xmlns:a16="http://schemas.microsoft.com/office/drawing/2014/main" id="{94673AA9-5F3D-49C7-AC28-820BA0AAD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66474"/>
            <a:ext cx="10261600" cy="4146232"/>
          </a:xfrm>
          <a:prstGeom prst="rect">
            <a:avLst/>
          </a:prstGeom>
          <a:noFill/>
          <a:extLst>
            <a:ext uri="{909E8E84-426E-40DD-AFC4-6F175D3DCCD1}">
              <a14:hiddenFill xmlns:a14="http://schemas.microsoft.com/office/drawing/2010/main">
                <a:solidFill>
                  <a:srgbClr val="FFFFFF"/>
                </a:solidFill>
              </a14:hiddenFill>
            </a:ext>
          </a:extLst>
        </p:spPr>
      </p:pic>
      <p:sp>
        <p:nvSpPr>
          <p:cNvPr id="15" name="İçerik Yer Tutucusu 2">
            <a:extLst>
              <a:ext uri="{FF2B5EF4-FFF2-40B4-BE49-F238E27FC236}">
                <a16:creationId xmlns:a16="http://schemas.microsoft.com/office/drawing/2014/main" id="{4140EE91-4481-4618-BB38-DDB54991FBDF}"/>
              </a:ext>
            </a:extLst>
          </p:cNvPr>
          <p:cNvSpPr>
            <a:spLocks noGrp="1"/>
          </p:cNvSpPr>
          <p:nvPr>
            <p:ph idx="1"/>
          </p:nvPr>
        </p:nvSpPr>
        <p:spPr>
          <a:xfrm>
            <a:off x="1203960" y="2497772"/>
            <a:ext cx="9784080" cy="1862455"/>
          </a:xfrm>
          <a:ln>
            <a:noFill/>
          </a:ln>
        </p:spPr>
        <p:style>
          <a:lnRef idx="2">
            <a:schemeClr val="dk1"/>
          </a:lnRef>
          <a:fillRef idx="1">
            <a:schemeClr val="lt1"/>
          </a:fillRef>
          <a:effectRef idx="0">
            <a:schemeClr val="dk1"/>
          </a:effectRef>
          <a:fontRef idx="minor">
            <a:schemeClr val="dk1"/>
          </a:fontRef>
        </p:style>
        <p:txBody>
          <a:bodyPr>
            <a:normAutofit/>
          </a:bodyPr>
          <a:lstStyle/>
          <a:p>
            <a:endParaRPr lang="tr-TR" sz="2400" dirty="0"/>
          </a:p>
          <a:p>
            <a:pPr marL="0" indent="0">
              <a:buNone/>
            </a:pPr>
            <a:r>
              <a:rPr lang="tr-TR" sz="2400" dirty="0"/>
              <a:t>Farklı doğa fenomenlerinden esinlenerek bu olayların, fiziksel davranışlarını taklit edip modelleyerek geliştirilen optimizasyon algoritmalarıdır.</a:t>
            </a:r>
          </a:p>
        </p:txBody>
      </p:sp>
    </p:spTree>
    <p:extLst>
      <p:ext uri="{BB962C8B-B14F-4D97-AF65-F5344CB8AC3E}">
        <p14:creationId xmlns:p14="http://schemas.microsoft.com/office/powerpoint/2010/main" val="4021402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stration of ocean life">
            <a:extLst>
              <a:ext uri="{FF2B5EF4-FFF2-40B4-BE49-F238E27FC236}">
                <a16:creationId xmlns:a16="http://schemas.microsoft.com/office/drawing/2014/main" id="{EAD591C6-CF7F-4203-940E-4C144F1E8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İçerik Yer Tutucusu 2">
            <a:extLst>
              <a:ext uri="{FF2B5EF4-FFF2-40B4-BE49-F238E27FC236}">
                <a16:creationId xmlns:a16="http://schemas.microsoft.com/office/drawing/2014/main" id="{EF4AECCA-D81B-4846-AC39-5E5FB19B3AAF}"/>
              </a:ext>
            </a:extLst>
          </p:cNvPr>
          <p:cNvSpPr>
            <a:spLocks noGrp="1"/>
          </p:cNvSpPr>
          <p:nvPr>
            <p:ph idx="1"/>
          </p:nvPr>
        </p:nvSpPr>
        <p:spPr>
          <a:xfrm>
            <a:off x="185366" y="2034934"/>
            <a:ext cx="11821266" cy="4339872"/>
          </a:xfrm>
          <a:solidFill>
            <a:srgbClr val="FFFFFF">
              <a:alpha val="85098"/>
            </a:srgbClr>
          </a:solidFill>
        </p:spPr>
        <p:txBody>
          <a:bodyPr>
            <a:normAutofit/>
          </a:bodyPr>
          <a:lstStyle/>
          <a:p>
            <a:pPr>
              <a:buBlip>
                <a:blip r:embed="rId3"/>
              </a:buBlip>
            </a:pPr>
            <a:endParaRPr lang="tr-TR" sz="2000" dirty="0"/>
          </a:p>
          <a:p>
            <a:pPr marL="0" indent="0">
              <a:buSzPct val="200000"/>
              <a:buNone/>
            </a:pPr>
            <a:r>
              <a:rPr lang="tr-TR" sz="2400" dirty="0"/>
              <a:t>        Günlük Yaşamda karşılaşılan karmaşık problemlerin bazılarını sayısal yöntemler ile çözümünü bulmak oldukça zordur. Değer uzayı büyük olduğundan bu problem daha da zorlaşır. Bu tip problemler için </a:t>
            </a:r>
            <a:r>
              <a:rPr lang="tr-TR" sz="2400" b="1" dirty="0"/>
              <a:t>iki şeyin </a:t>
            </a:r>
            <a:r>
              <a:rPr lang="tr-TR" sz="2400" dirty="0"/>
              <a:t>kesin belirlenmiş olması gerekir</a:t>
            </a:r>
          </a:p>
          <a:p>
            <a:pPr marL="457200" lvl="1" indent="0">
              <a:buNone/>
            </a:pPr>
            <a:r>
              <a:rPr lang="tr-TR" dirty="0"/>
              <a:t>Problemin </a:t>
            </a:r>
            <a:r>
              <a:rPr lang="tr-TR" b="1" dirty="0"/>
              <a:t>çözümlerinin kodlanması</a:t>
            </a:r>
          </a:p>
          <a:p>
            <a:pPr marL="457200" lvl="1" indent="0">
              <a:buNone/>
            </a:pPr>
            <a:r>
              <a:rPr lang="tr-TR" dirty="0"/>
              <a:t>Çözümlerin aranan çözüme yakınlığının ölçüsü </a:t>
            </a:r>
            <a:r>
              <a:rPr lang="tr-TR" b="1" dirty="0"/>
              <a:t>UYGUNLUK</a:t>
            </a:r>
            <a:r>
              <a:rPr lang="tr-TR" b="1" dirty="0">
                <a:sym typeface="Wingdings" panose="05000000000000000000" pitchFamily="2" charset="2"/>
              </a:rPr>
              <a:t>(FİTNESS)</a:t>
            </a:r>
            <a:r>
              <a:rPr lang="tr-TR" dirty="0">
                <a:sym typeface="Wingdings" panose="05000000000000000000" pitchFamily="2" charset="2"/>
              </a:rPr>
              <a:t> fonksiyonu</a:t>
            </a:r>
          </a:p>
          <a:p>
            <a:pPr marL="457200" lvl="1" indent="0">
              <a:buNone/>
            </a:pPr>
            <a:endParaRPr lang="tr-TR" sz="1800" dirty="0">
              <a:sym typeface="Wingdings" panose="05000000000000000000" pitchFamily="2" charset="2"/>
            </a:endParaRPr>
          </a:p>
          <a:p>
            <a:pPr marL="0" indent="0">
              <a:buSzPct val="200000"/>
              <a:buNone/>
            </a:pPr>
            <a:r>
              <a:rPr lang="tr-TR" sz="2400" dirty="0">
                <a:sym typeface="Wingdings" panose="05000000000000000000" pitchFamily="2" charset="2"/>
              </a:rPr>
              <a:t>        Uygunluk fonksiyonu bir elemanın(olası çözümün) aranan elemana(gerçek aranan çözüme) yakınlığının ölçüsünü verecek şekilde seçilmiş fonksiyondur. Optimizasyon problemlerinde bu fonksiyon optimumu aranan fonksiyon olarak seçilebilir.</a:t>
            </a:r>
            <a:endParaRPr lang="tr-TR" sz="2400" dirty="0"/>
          </a:p>
        </p:txBody>
      </p:sp>
      <p:sp>
        <p:nvSpPr>
          <p:cNvPr id="6" name="Başlık 1">
            <a:extLst>
              <a:ext uri="{FF2B5EF4-FFF2-40B4-BE49-F238E27FC236}">
                <a16:creationId xmlns:a16="http://schemas.microsoft.com/office/drawing/2014/main" id="{EF9C890A-0E73-4069-B8E9-D6DE7E50118C}"/>
              </a:ext>
            </a:extLst>
          </p:cNvPr>
          <p:cNvSpPr>
            <a:spLocks noGrp="1"/>
          </p:cNvSpPr>
          <p:nvPr>
            <p:ph type="title"/>
          </p:nvPr>
        </p:nvSpPr>
        <p:spPr>
          <a:xfrm>
            <a:off x="1840375" y="500738"/>
            <a:ext cx="8368496" cy="1298802"/>
          </a:xfrm>
          <a:solidFill>
            <a:srgbClr val="FFFFFF">
              <a:alpha val="85098"/>
            </a:srgbClr>
          </a:solidFill>
        </p:spPr>
        <p:txBody>
          <a:bodyPr/>
          <a:lstStyle/>
          <a:p>
            <a:r>
              <a:rPr lang="tr-TR" b="1" dirty="0"/>
              <a:t>	      Uygunluk Fonksiyonu</a:t>
            </a:r>
          </a:p>
        </p:txBody>
      </p:sp>
      <p:pic>
        <p:nvPicPr>
          <p:cNvPr id="7" name="Resim 6">
            <a:extLst>
              <a:ext uri="{FF2B5EF4-FFF2-40B4-BE49-F238E27FC236}">
                <a16:creationId xmlns:a16="http://schemas.microsoft.com/office/drawing/2014/main" id="{F1B8D33A-550E-4DEF-B489-A066D347D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18" y="2440435"/>
            <a:ext cx="459895" cy="459895"/>
          </a:xfrm>
          <a:prstGeom prst="rect">
            <a:avLst/>
          </a:prstGeom>
        </p:spPr>
      </p:pic>
      <p:pic>
        <p:nvPicPr>
          <p:cNvPr id="9" name="Resim 8">
            <a:extLst>
              <a:ext uri="{FF2B5EF4-FFF2-40B4-BE49-F238E27FC236}">
                <a16:creationId xmlns:a16="http://schemas.microsoft.com/office/drawing/2014/main" id="{402E7D44-F757-4078-A72F-6491169A2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34" y="3537336"/>
            <a:ext cx="302374" cy="302374"/>
          </a:xfrm>
          <a:prstGeom prst="rect">
            <a:avLst/>
          </a:prstGeom>
        </p:spPr>
      </p:pic>
      <p:pic>
        <p:nvPicPr>
          <p:cNvPr id="10" name="Resim 9">
            <a:extLst>
              <a:ext uri="{FF2B5EF4-FFF2-40B4-BE49-F238E27FC236}">
                <a16:creationId xmlns:a16="http://schemas.microsoft.com/office/drawing/2014/main" id="{9A643CAE-58F9-4E71-AEFD-207220F78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33" y="3942605"/>
            <a:ext cx="302374" cy="302374"/>
          </a:xfrm>
          <a:prstGeom prst="rect">
            <a:avLst/>
          </a:prstGeom>
        </p:spPr>
      </p:pic>
      <p:pic>
        <p:nvPicPr>
          <p:cNvPr id="11" name="Resim 10">
            <a:extLst>
              <a:ext uri="{FF2B5EF4-FFF2-40B4-BE49-F238E27FC236}">
                <a16:creationId xmlns:a16="http://schemas.microsoft.com/office/drawing/2014/main" id="{B593B1B1-563B-4C2C-8102-A0C97C488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19" y="4642689"/>
            <a:ext cx="459895" cy="459895"/>
          </a:xfrm>
          <a:prstGeom prst="rect">
            <a:avLst/>
          </a:prstGeom>
        </p:spPr>
      </p:pic>
      <p:pic>
        <p:nvPicPr>
          <p:cNvPr id="12" name="Resim 11">
            <a:extLst>
              <a:ext uri="{FF2B5EF4-FFF2-40B4-BE49-F238E27FC236}">
                <a16:creationId xmlns:a16="http://schemas.microsoft.com/office/drawing/2014/main" id="{5FBBD272-AFC7-4B29-8DA5-EE2F078E9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40" y="701781"/>
            <a:ext cx="896715" cy="896715"/>
          </a:xfrm>
          <a:prstGeom prst="rect">
            <a:avLst/>
          </a:prstGeom>
        </p:spPr>
      </p:pic>
      <p:pic>
        <p:nvPicPr>
          <p:cNvPr id="14" name="Resim 13">
            <a:extLst>
              <a:ext uri="{FF2B5EF4-FFF2-40B4-BE49-F238E27FC236}">
                <a16:creationId xmlns:a16="http://schemas.microsoft.com/office/drawing/2014/main" id="{33517775-FD1A-424D-8B52-5A68CEE21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4301" y="701781"/>
            <a:ext cx="896715" cy="896715"/>
          </a:xfrm>
          <a:prstGeom prst="rect">
            <a:avLst/>
          </a:prstGeom>
        </p:spPr>
      </p:pic>
      <p:sp>
        <p:nvSpPr>
          <p:cNvPr id="2" name="Oval 1">
            <a:hlinkClick r:id="rId4" action="ppaction://hlinksldjump"/>
            <a:extLst>
              <a:ext uri="{FF2B5EF4-FFF2-40B4-BE49-F238E27FC236}">
                <a16:creationId xmlns:a16="http://schemas.microsoft.com/office/drawing/2014/main" id="{DB615E5C-6EA6-47AE-AB60-D71DFB660312}"/>
              </a:ext>
            </a:extLst>
          </p:cNvPr>
          <p:cNvSpPr/>
          <p:nvPr/>
        </p:nvSpPr>
        <p:spPr>
          <a:xfrm>
            <a:off x="10743235" y="483194"/>
            <a:ext cx="914400" cy="914400"/>
          </a:xfrm>
          <a:prstGeom prst="ellipse">
            <a:avLst/>
          </a:prstGeom>
          <a:solidFill>
            <a:srgbClr val="FFFFFF">
              <a:alpha val="94902"/>
            </a:srgbClr>
          </a:solidFill>
          <a:ln w="28575">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tr-TR" sz="2000" b="1" dirty="0">
                <a:latin typeface="Arabic Typesetting" panose="03020402040406030203" pitchFamily="66" charset="-78"/>
                <a:cs typeface="Arabic Typesetting" panose="03020402040406030203" pitchFamily="66" charset="-78"/>
              </a:rPr>
              <a:t>DÖN</a:t>
            </a:r>
            <a:endParaRPr lang="tr-TR" b="1"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182676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Illustration: Telescopes in space, telescopes on the ground">
            <a:extLst>
              <a:ext uri="{FF2B5EF4-FFF2-40B4-BE49-F238E27FC236}">
                <a16:creationId xmlns:a16="http://schemas.microsoft.com/office/drawing/2014/main" id="{FE73ED38-14AD-41DD-B960-CE1BBC174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5" name="Başlık Kutu">
            <a:extLst>
              <a:ext uri="{FF2B5EF4-FFF2-40B4-BE49-F238E27FC236}">
                <a16:creationId xmlns:a16="http://schemas.microsoft.com/office/drawing/2014/main" id="{FD20E216-0D86-420B-A1A8-4E2483F192F2}"/>
              </a:ext>
            </a:extLst>
          </p:cNvPr>
          <p:cNvSpPr/>
          <p:nvPr/>
        </p:nvSpPr>
        <p:spPr>
          <a:xfrm>
            <a:off x="-265377" y="524703"/>
            <a:ext cx="8240453" cy="664383"/>
          </a:xfrm>
          <a:custGeom>
            <a:avLst/>
            <a:gdLst>
              <a:gd name="connsiteX0" fmla="*/ 462192 w 6083505"/>
              <a:gd name="connsiteY0" fmla="*/ 0 h 914400"/>
              <a:gd name="connsiteX1" fmla="*/ 487180 w 6083505"/>
              <a:gd name="connsiteY1" fmla="*/ 0 h 914400"/>
              <a:gd name="connsiteX2" fmla="*/ 5596325 w 6083505"/>
              <a:gd name="connsiteY2" fmla="*/ 0 h 914400"/>
              <a:gd name="connsiteX3" fmla="*/ 5611939 w 6083505"/>
              <a:gd name="connsiteY3" fmla="*/ 0 h 914400"/>
              <a:gd name="connsiteX4" fmla="*/ 5611939 w 6083505"/>
              <a:gd name="connsiteY4" fmla="*/ 1477 h 914400"/>
              <a:gd name="connsiteX5" fmla="*/ 5694509 w 6083505"/>
              <a:gd name="connsiteY5" fmla="*/ 9289 h 914400"/>
              <a:gd name="connsiteX6" fmla="*/ 6083505 w 6083505"/>
              <a:gd name="connsiteY6" fmla="*/ 457200 h 914400"/>
              <a:gd name="connsiteX7" fmla="*/ 5694509 w 6083505"/>
              <a:gd name="connsiteY7" fmla="*/ 905111 h 914400"/>
              <a:gd name="connsiteX8" fmla="*/ 5611939 w 6083505"/>
              <a:gd name="connsiteY8" fmla="*/ 912923 h 914400"/>
              <a:gd name="connsiteX9" fmla="*/ 5611939 w 6083505"/>
              <a:gd name="connsiteY9" fmla="*/ 914400 h 914400"/>
              <a:gd name="connsiteX10" fmla="*/ 5596325 w 6083505"/>
              <a:gd name="connsiteY10" fmla="*/ 914400 h 914400"/>
              <a:gd name="connsiteX11" fmla="*/ 487180 w 6083505"/>
              <a:gd name="connsiteY11" fmla="*/ 914400 h 914400"/>
              <a:gd name="connsiteX12" fmla="*/ 462192 w 6083505"/>
              <a:gd name="connsiteY12" fmla="*/ 914400 h 914400"/>
              <a:gd name="connsiteX13" fmla="*/ 462192 w 6083505"/>
              <a:gd name="connsiteY13" fmla="*/ 912036 h 914400"/>
              <a:gd name="connsiteX14" fmla="*/ 388996 w 6083505"/>
              <a:gd name="connsiteY14" fmla="*/ 905111 h 914400"/>
              <a:gd name="connsiteX15" fmla="*/ 0 w 6083505"/>
              <a:gd name="connsiteY15" fmla="*/ 457200 h 914400"/>
              <a:gd name="connsiteX16" fmla="*/ 388996 w 6083505"/>
              <a:gd name="connsiteY16" fmla="*/ 9289 h 914400"/>
              <a:gd name="connsiteX17" fmla="*/ 462192 w 6083505"/>
              <a:gd name="connsiteY17" fmla="*/ 2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83505" h="914400">
                <a:moveTo>
                  <a:pt x="462192" y="0"/>
                </a:moveTo>
                <a:lnTo>
                  <a:pt x="487180" y="0"/>
                </a:lnTo>
                <a:lnTo>
                  <a:pt x="5596325" y="0"/>
                </a:lnTo>
                <a:lnTo>
                  <a:pt x="5611939" y="0"/>
                </a:lnTo>
                <a:lnTo>
                  <a:pt x="5611939" y="1477"/>
                </a:lnTo>
                <a:lnTo>
                  <a:pt x="5694509" y="9289"/>
                </a:lnTo>
                <a:cubicBezTo>
                  <a:pt x="5916508" y="51921"/>
                  <a:pt x="6083505" y="236258"/>
                  <a:pt x="6083505" y="457200"/>
                </a:cubicBezTo>
                <a:cubicBezTo>
                  <a:pt x="6083505" y="678142"/>
                  <a:pt x="5916508" y="862479"/>
                  <a:pt x="5694509" y="905111"/>
                </a:cubicBezTo>
                <a:lnTo>
                  <a:pt x="5611939" y="912923"/>
                </a:lnTo>
                <a:lnTo>
                  <a:pt x="5611939" y="914400"/>
                </a:lnTo>
                <a:lnTo>
                  <a:pt x="5596325" y="914400"/>
                </a:lnTo>
                <a:lnTo>
                  <a:pt x="487180" y="914400"/>
                </a:lnTo>
                <a:lnTo>
                  <a:pt x="462192" y="914400"/>
                </a:lnTo>
                <a:lnTo>
                  <a:pt x="462192" y="912036"/>
                </a:lnTo>
                <a:lnTo>
                  <a:pt x="388996" y="905111"/>
                </a:lnTo>
                <a:cubicBezTo>
                  <a:pt x="166997" y="862479"/>
                  <a:pt x="0" y="678142"/>
                  <a:pt x="0" y="457200"/>
                </a:cubicBezTo>
                <a:cubicBezTo>
                  <a:pt x="0" y="236258"/>
                  <a:pt x="166997" y="51921"/>
                  <a:pt x="388996" y="9289"/>
                </a:cubicBezTo>
                <a:lnTo>
                  <a:pt x="462192" y="2364"/>
                </a:lnTo>
                <a:close/>
              </a:path>
            </a:pathLst>
          </a:custGeom>
          <a:solidFill>
            <a:srgbClr val="8F9FD1">
              <a:alpha val="50196"/>
            </a:srgbClr>
          </a:solidFill>
          <a:ln w="952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tr-TR" altLang="zh-CN" sz="3200" dirty="0">
                <a:latin typeface="Tahoma" panose="020B0604030504040204" pitchFamily="34" charset="0"/>
                <a:ea typeface="Tahoma" panose="020B0604030504040204" pitchFamily="34" charset="0"/>
                <a:cs typeface="Tahoma" panose="020B0604030504040204" pitchFamily="34" charset="0"/>
              </a:rPr>
              <a:t>Sezgisel Yöntemlerin Sınıflandırılması</a:t>
            </a:r>
            <a:endParaRPr lang="zh-CN" altLang="en-US" sz="3200" dirty="0">
              <a:latin typeface="Tahoma" panose="020B0604030504040204" pitchFamily="34" charset="0"/>
              <a:ea typeface="方正正纤黑简体" panose="02000000000000000000" pitchFamily="2" charset="-122"/>
              <a:cs typeface="Tahoma" panose="020B0604030504040204" pitchFamily="34" charset="0"/>
            </a:endParaRPr>
          </a:p>
        </p:txBody>
      </p:sp>
      <p:cxnSp>
        <p:nvCxnSpPr>
          <p:cNvPr id="36" name="Ok">
            <a:extLst>
              <a:ext uri="{FF2B5EF4-FFF2-40B4-BE49-F238E27FC236}">
                <a16:creationId xmlns:a16="http://schemas.microsoft.com/office/drawing/2014/main" id="{B63453EA-F83E-46BB-A0B7-65E85F3B8B5E}"/>
              </a:ext>
            </a:extLst>
          </p:cNvPr>
          <p:cNvCxnSpPr/>
          <p:nvPr/>
        </p:nvCxnSpPr>
        <p:spPr>
          <a:xfrm flipV="1">
            <a:off x="0" y="2002352"/>
            <a:ext cx="11873552" cy="13648"/>
          </a:xfrm>
          <a:prstGeom prst="straightConnector1">
            <a:avLst/>
          </a:prstGeom>
          <a:ln w="47625">
            <a:solidFill>
              <a:srgbClr val="1D1B2C">
                <a:alpha val="75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Topuzlu Ok 4">
            <a:extLst>
              <a:ext uri="{FF2B5EF4-FFF2-40B4-BE49-F238E27FC236}">
                <a16:creationId xmlns:a16="http://schemas.microsoft.com/office/drawing/2014/main" id="{B74314CA-C9E0-48B7-877D-5B0ED7A3B0E7}"/>
              </a:ext>
            </a:extLst>
          </p:cNvPr>
          <p:cNvCxnSpPr/>
          <p:nvPr/>
        </p:nvCxnSpPr>
        <p:spPr>
          <a:xfrm>
            <a:off x="4437056" y="2044686"/>
            <a:ext cx="7117" cy="969376"/>
          </a:xfrm>
          <a:prstGeom prst="line">
            <a:avLst/>
          </a:prstGeom>
          <a:ln w="44450">
            <a:solidFill>
              <a:srgbClr val="1D1B2C">
                <a:alpha val="75000"/>
              </a:srgb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Topuzlu Ok 2">
            <a:extLst>
              <a:ext uri="{FF2B5EF4-FFF2-40B4-BE49-F238E27FC236}">
                <a16:creationId xmlns:a16="http://schemas.microsoft.com/office/drawing/2014/main" id="{6C431EBE-2E48-4DCA-89B3-735246868059}"/>
              </a:ext>
            </a:extLst>
          </p:cNvPr>
          <p:cNvCxnSpPr/>
          <p:nvPr/>
        </p:nvCxnSpPr>
        <p:spPr>
          <a:xfrm>
            <a:off x="1934920" y="2041367"/>
            <a:ext cx="7603" cy="968400"/>
          </a:xfrm>
          <a:prstGeom prst="line">
            <a:avLst/>
          </a:prstGeom>
          <a:ln w="44450">
            <a:solidFill>
              <a:srgbClr val="1D1B2C">
                <a:alpha val="75000"/>
              </a:srgb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9" name="Topuzlu Ok 1">
            <a:extLst>
              <a:ext uri="{FF2B5EF4-FFF2-40B4-BE49-F238E27FC236}">
                <a16:creationId xmlns:a16="http://schemas.microsoft.com/office/drawing/2014/main" id="{B3F19A38-120E-4DA8-8892-EA3C5D04CE9D}"/>
              </a:ext>
            </a:extLst>
          </p:cNvPr>
          <p:cNvCxnSpPr/>
          <p:nvPr/>
        </p:nvCxnSpPr>
        <p:spPr>
          <a:xfrm>
            <a:off x="664840" y="2009176"/>
            <a:ext cx="7603" cy="969376"/>
          </a:xfrm>
          <a:prstGeom prst="line">
            <a:avLst/>
          </a:prstGeom>
          <a:ln w="44450">
            <a:solidFill>
              <a:srgbClr val="1D1B2C">
                <a:alpha val="75000"/>
              </a:srgb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0" name="Topuzlu Ok 3">
            <a:extLst>
              <a:ext uri="{FF2B5EF4-FFF2-40B4-BE49-F238E27FC236}">
                <a16:creationId xmlns:a16="http://schemas.microsoft.com/office/drawing/2014/main" id="{3D1A5AE2-1C5A-4BC0-962D-A722F199B6CF}"/>
              </a:ext>
            </a:extLst>
          </p:cNvPr>
          <p:cNvCxnSpPr/>
          <p:nvPr/>
        </p:nvCxnSpPr>
        <p:spPr>
          <a:xfrm>
            <a:off x="3205001" y="2040391"/>
            <a:ext cx="7028" cy="969376"/>
          </a:xfrm>
          <a:prstGeom prst="line">
            <a:avLst/>
          </a:prstGeom>
          <a:ln w="44450">
            <a:solidFill>
              <a:srgbClr val="1D1B2C">
                <a:alpha val="75000"/>
              </a:srgbClr>
            </a:solidFill>
            <a:tailEnd type="oval" w="lg" len="lg"/>
          </a:ln>
        </p:spPr>
        <p:style>
          <a:lnRef idx="1">
            <a:schemeClr val="accent1"/>
          </a:lnRef>
          <a:fillRef idx="0">
            <a:schemeClr val="accent1"/>
          </a:fillRef>
          <a:effectRef idx="0">
            <a:schemeClr val="accent1"/>
          </a:effectRef>
          <a:fontRef idx="minor">
            <a:schemeClr val="tx1"/>
          </a:fontRef>
        </p:style>
      </p:cxnSp>
      <p:sp>
        <p:nvSpPr>
          <p:cNvPr id="41" name="Kutu">
            <a:extLst>
              <a:ext uri="{FF2B5EF4-FFF2-40B4-BE49-F238E27FC236}">
                <a16:creationId xmlns:a16="http://schemas.microsoft.com/office/drawing/2014/main" id="{1D4BF73C-DC0B-43B1-AC2F-9221ED751B15}"/>
              </a:ext>
            </a:extLst>
          </p:cNvPr>
          <p:cNvSpPr/>
          <p:nvPr/>
        </p:nvSpPr>
        <p:spPr>
          <a:xfrm>
            <a:off x="55061" y="3114813"/>
            <a:ext cx="1219558" cy="534157"/>
          </a:xfrm>
          <a:prstGeom prst="rect">
            <a:avLst/>
          </a:prstGeom>
          <a:solidFill>
            <a:srgbClr val="222A35">
              <a:alpha val="8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t>Fizik Tabanlı</a:t>
            </a:r>
            <a:endParaRPr lang="zh-CN" altLang="en-US" dirty="0"/>
          </a:p>
        </p:txBody>
      </p:sp>
      <p:sp>
        <p:nvSpPr>
          <p:cNvPr id="42" name="Kutu">
            <a:extLst>
              <a:ext uri="{FF2B5EF4-FFF2-40B4-BE49-F238E27FC236}">
                <a16:creationId xmlns:a16="http://schemas.microsoft.com/office/drawing/2014/main" id="{4A6BC6AB-03C9-4343-B31F-789225A9E085}"/>
              </a:ext>
            </a:extLst>
          </p:cNvPr>
          <p:cNvSpPr/>
          <p:nvPr/>
        </p:nvSpPr>
        <p:spPr>
          <a:xfrm>
            <a:off x="1330141" y="3114813"/>
            <a:ext cx="1219558" cy="534157"/>
          </a:xfrm>
          <a:prstGeom prst="rect">
            <a:avLst/>
          </a:prstGeom>
          <a:solidFill>
            <a:srgbClr val="222A35">
              <a:alpha val="8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t>Sosyal tabanlı </a:t>
            </a:r>
            <a:endParaRPr lang="zh-CN" altLang="en-US" dirty="0"/>
          </a:p>
        </p:txBody>
      </p:sp>
      <p:sp>
        <p:nvSpPr>
          <p:cNvPr id="43" name="Kutu">
            <a:extLst>
              <a:ext uri="{FF2B5EF4-FFF2-40B4-BE49-F238E27FC236}">
                <a16:creationId xmlns:a16="http://schemas.microsoft.com/office/drawing/2014/main" id="{F16B13AB-4739-479D-B26D-5190C429F610}"/>
              </a:ext>
            </a:extLst>
          </p:cNvPr>
          <p:cNvSpPr/>
          <p:nvPr/>
        </p:nvSpPr>
        <p:spPr>
          <a:xfrm>
            <a:off x="2605221" y="3114813"/>
            <a:ext cx="1196266" cy="534157"/>
          </a:xfrm>
          <a:prstGeom prst="rect">
            <a:avLst/>
          </a:prstGeom>
          <a:solidFill>
            <a:srgbClr val="222A35">
              <a:alpha val="8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t>Biyoloji Tabanlı</a:t>
            </a:r>
            <a:endParaRPr lang="zh-CN" altLang="en-US" dirty="0"/>
          </a:p>
        </p:txBody>
      </p:sp>
      <p:sp>
        <p:nvSpPr>
          <p:cNvPr id="44" name="Kutu">
            <a:extLst>
              <a:ext uri="{FF2B5EF4-FFF2-40B4-BE49-F238E27FC236}">
                <a16:creationId xmlns:a16="http://schemas.microsoft.com/office/drawing/2014/main" id="{F3541A20-742A-4211-9055-C46AAF6A4A27}"/>
              </a:ext>
            </a:extLst>
          </p:cNvPr>
          <p:cNvSpPr/>
          <p:nvPr/>
        </p:nvSpPr>
        <p:spPr>
          <a:xfrm>
            <a:off x="3857009" y="3114812"/>
            <a:ext cx="1158992" cy="534157"/>
          </a:xfrm>
          <a:prstGeom prst="rect">
            <a:avLst/>
          </a:prstGeom>
          <a:solidFill>
            <a:srgbClr val="222A35">
              <a:alpha val="8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t>Kimya Tabanlı</a:t>
            </a:r>
            <a:endParaRPr lang="zh-CN" altLang="en-US" dirty="0"/>
          </a:p>
        </p:txBody>
      </p:sp>
      <p:cxnSp>
        <p:nvCxnSpPr>
          <p:cNvPr id="45" name="Topuzlu Ok 4">
            <a:extLst>
              <a:ext uri="{FF2B5EF4-FFF2-40B4-BE49-F238E27FC236}">
                <a16:creationId xmlns:a16="http://schemas.microsoft.com/office/drawing/2014/main" id="{BB4CA277-F64F-4251-AB1B-ABE849DE99EE}"/>
              </a:ext>
            </a:extLst>
          </p:cNvPr>
          <p:cNvCxnSpPr/>
          <p:nvPr/>
        </p:nvCxnSpPr>
        <p:spPr>
          <a:xfrm>
            <a:off x="9478801" y="2034574"/>
            <a:ext cx="7117" cy="969376"/>
          </a:xfrm>
          <a:prstGeom prst="line">
            <a:avLst/>
          </a:prstGeom>
          <a:ln w="44450">
            <a:solidFill>
              <a:srgbClr val="1D1B2C">
                <a:alpha val="75000"/>
              </a:srgb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6" name="Topuzlu Ok 2">
            <a:extLst>
              <a:ext uri="{FF2B5EF4-FFF2-40B4-BE49-F238E27FC236}">
                <a16:creationId xmlns:a16="http://schemas.microsoft.com/office/drawing/2014/main" id="{763FD908-FEE1-45A4-B969-A4DC2A2C1446}"/>
              </a:ext>
            </a:extLst>
          </p:cNvPr>
          <p:cNvCxnSpPr/>
          <p:nvPr/>
        </p:nvCxnSpPr>
        <p:spPr>
          <a:xfrm>
            <a:off x="6984333" y="2045662"/>
            <a:ext cx="7603" cy="968400"/>
          </a:xfrm>
          <a:prstGeom prst="line">
            <a:avLst/>
          </a:prstGeom>
          <a:ln w="44450">
            <a:solidFill>
              <a:srgbClr val="1D1B2C">
                <a:alpha val="75000"/>
              </a:srgb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7" name="Topuzlu Ok 1">
            <a:extLst>
              <a:ext uri="{FF2B5EF4-FFF2-40B4-BE49-F238E27FC236}">
                <a16:creationId xmlns:a16="http://schemas.microsoft.com/office/drawing/2014/main" id="{C281AF7E-FFE9-479E-91B7-7AB6641045A7}"/>
              </a:ext>
            </a:extLst>
          </p:cNvPr>
          <p:cNvCxnSpPr/>
          <p:nvPr/>
        </p:nvCxnSpPr>
        <p:spPr>
          <a:xfrm>
            <a:off x="5714253" y="2037855"/>
            <a:ext cx="7603" cy="969376"/>
          </a:xfrm>
          <a:prstGeom prst="line">
            <a:avLst/>
          </a:prstGeom>
          <a:ln w="44450">
            <a:solidFill>
              <a:srgbClr val="1D1B2C">
                <a:alpha val="75000"/>
              </a:srgb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8" name="Topuzlu Ok 3">
            <a:extLst>
              <a:ext uri="{FF2B5EF4-FFF2-40B4-BE49-F238E27FC236}">
                <a16:creationId xmlns:a16="http://schemas.microsoft.com/office/drawing/2014/main" id="{41733F06-A159-4733-B566-4BCF9B7824E9}"/>
              </a:ext>
            </a:extLst>
          </p:cNvPr>
          <p:cNvCxnSpPr/>
          <p:nvPr/>
        </p:nvCxnSpPr>
        <p:spPr>
          <a:xfrm>
            <a:off x="8254414" y="2044686"/>
            <a:ext cx="7028" cy="969376"/>
          </a:xfrm>
          <a:prstGeom prst="line">
            <a:avLst/>
          </a:prstGeom>
          <a:ln w="44450">
            <a:solidFill>
              <a:srgbClr val="1D1B2C">
                <a:alpha val="75000"/>
              </a:srgbClr>
            </a:solidFill>
            <a:tailEnd type="oval" w="lg" len="lg"/>
          </a:ln>
        </p:spPr>
        <p:style>
          <a:lnRef idx="1">
            <a:schemeClr val="accent1"/>
          </a:lnRef>
          <a:fillRef idx="0">
            <a:schemeClr val="accent1"/>
          </a:fillRef>
          <a:effectRef idx="0">
            <a:schemeClr val="accent1"/>
          </a:effectRef>
          <a:fontRef idx="minor">
            <a:schemeClr val="tx1"/>
          </a:fontRef>
        </p:style>
      </p:cxnSp>
      <p:sp>
        <p:nvSpPr>
          <p:cNvPr id="49" name="Kutu">
            <a:extLst>
              <a:ext uri="{FF2B5EF4-FFF2-40B4-BE49-F238E27FC236}">
                <a16:creationId xmlns:a16="http://schemas.microsoft.com/office/drawing/2014/main" id="{D53D6C56-2AB8-497F-9796-CEBBB3C7862A}"/>
              </a:ext>
            </a:extLst>
          </p:cNvPr>
          <p:cNvSpPr/>
          <p:nvPr/>
        </p:nvSpPr>
        <p:spPr>
          <a:xfrm>
            <a:off x="5104474" y="3119108"/>
            <a:ext cx="1219558" cy="534157"/>
          </a:xfrm>
          <a:prstGeom prst="rect">
            <a:avLst/>
          </a:prstGeom>
          <a:solidFill>
            <a:srgbClr val="222A35">
              <a:alpha val="8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t>Müzik Tabanlı</a:t>
            </a:r>
            <a:endParaRPr lang="zh-CN" altLang="en-US" dirty="0"/>
          </a:p>
        </p:txBody>
      </p:sp>
      <p:sp>
        <p:nvSpPr>
          <p:cNvPr id="50" name="Kutu">
            <a:extLst>
              <a:ext uri="{FF2B5EF4-FFF2-40B4-BE49-F238E27FC236}">
                <a16:creationId xmlns:a16="http://schemas.microsoft.com/office/drawing/2014/main" id="{77BEAF69-D3D2-4D5D-B677-1CC3AEADE541}"/>
              </a:ext>
            </a:extLst>
          </p:cNvPr>
          <p:cNvSpPr/>
          <p:nvPr/>
        </p:nvSpPr>
        <p:spPr>
          <a:xfrm>
            <a:off x="6379554" y="3119108"/>
            <a:ext cx="1219558" cy="534157"/>
          </a:xfrm>
          <a:prstGeom prst="rect">
            <a:avLst/>
          </a:prstGeom>
          <a:solidFill>
            <a:srgbClr val="222A35">
              <a:alpha val="8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t>Sürü Tabanlı </a:t>
            </a:r>
            <a:endParaRPr lang="zh-CN" altLang="en-US" dirty="0"/>
          </a:p>
        </p:txBody>
      </p:sp>
      <p:sp>
        <p:nvSpPr>
          <p:cNvPr id="51" name="Kutu">
            <a:extLst>
              <a:ext uri="{FF2B5EF4-FFF2-40B4-BE49-F238E27FC236}">
                <a16:creationId xmlns:a16="http://schemas.microsoft.com/office/drawing/2014/main" id="{726A23A4-2DEA-459E-821C-8888D32C6320}"/>
              </a:ext>
            </a:extLst>
          </p:cNvPr>
          <p:cNvSpPr/>
          <p:nvPr/>
        </p:nvSpPr>
        <p:spPr>
          <a:xfrm>
            <a:off x="7654634" y="3119108"/>
            <a:ext cx="1196266" cy="534157"/>
          </a:xfrm>
          <a:prstGeom prst="rect">
            <a:avLst/>
          </a:prstGeom>
          <a:solidFill>
            <a:srgbClr val="222A35">
              <a:alpha val="8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t>Spor Tabanlı</a:t>
            </a:r>
            <a:endParaRPr lang="zh-CN" altLang="en-US" dirty="0"/>
          </a:p>
        </p:txBody>
      </p:sp>
      <p:sp>
        <p:nvSpPr>
          <p:cNvPr id="52" name="Kutu">
            <a:extLst>
              <a:ext uri="{FF2B5EF4-FFF2-40B4-BE49-F238E27FC236}">
                <a16:creationId xmlns:a16="http://schemas.microsoft.com/office/drawing/2014/main" id="{B3CC9F30-C456-4B4D-A394-91002CE1D97E}"/>
              </a:ext>
            </a:extLst>
          </p:cNvPr>
          <p:cNvSpPr/>
          <p:nvPr/>
        </p:nvSpPr>
        <p:spPr>
          <a:xfrm>
            <a:off x="8906421" y="3119107"/>
            <a:ext cx="1214053" cy="534157"/>
          </a:xfrm>
          <a:prstGeom prst="rect">
            <a:avLst/>
          </a:prstGeom>
          <a:solidFill>
            <a:srgbClr val="222A35">
              <a:alpha val="8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t>Matematik Tabanlı</a:t>
            </a:r>
            <a:endParaRPr lang="zh-CN" altLang="en-US" dirty="0"/>
          </a:p>
        </p:txBody>
      </p:sp>
      <p:cxnSp>
        <p:nvCxnSpPr>
          <p:cNvPr id="53" name="Topuzlu Ok 4">
            <a:extLst>
              <a:ext uri="{FF2B5EF4-FFF2-40B4-BE49-F238E27FC236}">
                <a16:creationId xmlns:a16="http://schemas.microsoft.com/office/drawing/2014/main" id="{B2676841-C60D-471B-AE6C-4267FE80F604}"/>
              </a:ext>
            </a:extLst>
          </p:cNvPr>
          <p:cNvCxnSpPr>
            <a:cxnSpLocks/>
          </p:cNvCxnSpPr>
          <p:nvPr/>
        </p:nvCxnSpPr>
        <p:spPr>
          <a:xfrm>
            <a:off x="10762841" y="2039731"/>
            <a:ext cx="825" cy="974331"/>
          </a:xfrm>
          <a:prstGeom prst="line">
            <a:avLst/>
          </a:prstGeom>
          <a:ln w="44450">
            <a:solidFill>
              <a:srgbClr val="1D1B2C">
                <a:alpha val="75000"/>
              </a:srgbClr>
            </a:solidFill>
            <a:tailEnd type="oval" w="lg" len="lg"/>
          </a:ln>
        </p:spPr>
        <p:style>
          <a:lnRef idx="1">
            <a:schemeClr val="accent1"/>
          </a:lnRef>
          <a:fillRef idx="0">
            <a:schemeClr val="accent1"/>
          </a:fillRef>
          <a:effectRef idx="0">
            <a:schemeClr val="accent1"/>
          </a:effectRef>
          <a:fontRef idx="minor">
            <a:schemeClr val="tx1"/>
          </a:fontRef>
        </p:style>
      </p:cxnSp>
      <p:sp>
        <p:nvSpPr>
          <p:cNvPr id="54" name="Kutu">
            <a:extLst>
              <a:ext uri="{FF2B5EF4-FFF2-40B4-BE49-F238E27FC236}">
                <a16:creationId xmlns:a16="http://schemas.microsoft.com/office/drawing/2014/main" id="{238A9AD8-3148-475C-80E5-31E786640B02}"/>
              </a:ext>
            </a:extLst>
          </p:cNvPr>
          <p:cNvSpPr/>
          <p:nvPr/>
        </p:nvSpPr>
        <p:spPr>
          <a:xfrm>
            <a:off x="10214452" y="3114812"/>
            <a:ext cx="1207077" cy="534157"/>
          </a:xfrm>
          <a:prstGeom prst="rect">
            <a:avLst/>
          </a:prstGeom>
          <a:solidFill>
            <a:srgbClr val="222A35">
              <a:alpha val="8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dirty="0"/>
              <a:t>Hibrit</a:t>
            </a:r>
          </a:p>
          <a:p>
            <a:pPr algn="ctr"/>
            <a:r>
              <a:rPr lang="tr-TR" altLang="zh-CN" dirty="0"/>
              <a:t>(Melez)</a:t>
            </a:r>
            <a:endParaRPr lang="zh-CN" altLang="en-US" dirty="0"/>
          </a:p>
        </p:txBody>
      </p:sp>
      <p:graphicFrame>
        <p:nvGraphicFramePr>
          <p:cNvPr id="55" name="Tablo 9">
            <a:extLst>
              <a:ext uri="{FF2B5EF4-FFF2-40B4-BE49-F238E27FC236}">
                <a16:creationId xmlns:a16="http://schemas.microsoft.com/office/drawing/2014/main" id="{A3CC5468-E1DF-4E54-830C-805E8E82BDEB}"/>
              </a:ext>
            </a:extLst>
          </p:cNvPr>
          <p:cNvGraphicFramePr>
            <a:graphicFrameLocks noGrp="1"/>
          </p:cNvGraphicFramePr>
          <p:nvPr>
            <p:extLst>
              <p:ext uri="{D42A27DB-BD31-4B8C-83A1-F6EECF244321}">
                <p14:modId xmlns:p14="http://schemas.microsoft.com/office/powerpoint/2010/main" val="1766588719"/>
              </p:ext>
            </p:extLst>
          </p:nvPr>
        </p:nvGraphicFramePr>
        <p:xfrm>
          <a:off x="495445" y="4484177"/>
          <a:ext cx="11201109" cy="1849120"/>
        </p:xfrm>
        <a:graphic>
          <a:graphicData uri="http://schemas.openxmlformats.org/drawingml/2006/table">
            <a:tbl>
              <a:tblPr firstRow="1" bandRow="1">
                <a:tableStyleId>{F5AB1C69-6EDB-4FF4-983F-18BD219EF322}</a:tableStyleId>
              </a:tblPr>
              <a:tblGrid>
                <a:gridCol w="3733703">
                  <a:extLst>
                    <a:ext uri="{9D8B030D-6E8A-4147-A177-3AD203B41FA5}">
                      <a16:colId xmlns:a16="http://schemas.microsoft.com/office/drawing/2014/main" val="1685329036"/>
                    </a:ext>
                  </a:extLst>
                </a:gridCol>
                <a:gridCol w="3733703">
                  <a:extLst>
                    <a:ext uri="{9D8B030D-6E8A-4147-A177-3AD203B41FA5}">
                      <a16:colId xmlns:a16="http://schemas.microsoft.com/office/drawing/2014/main" val="1173807667"/>
                    </a:ext>
                  </a:extLst>
                </a:gridCol>
                <a:gridCol w="3733703">
                  <a:extLst>
                    <a:ext uri="{9D8B030D-6E8A-4147-A177-3AD203B41FA5}">
                      <a16:colId xmlns:a16="http://schemas.microsoft.com/office/drawing/2014/main" val="1746100393"/>
                    </a:ext>
                  </a:extLst>
                </a:gridCol>
              </a:tblGrid>
              <a:tr h="240198">
                <a:tc gridSpan="3">
                  <a:txBody>
                    <a:bodyPr/>
                    <a:lstStyle/>
                    <a:p>
                      <a:pPr algn="ctr"/>
                      <a:r>
                        <a:rPr lang="tr-TR" dirty="0"/>
                        <a:t>Diğer Sınıflandırma özellikleri</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50000"/>
                      </a:schemeClr>
                    </a:solidFill>
                  </a:tcPr>
                </a:tc>
                <a:tc hMerge="1">
                  <a:txBody>
                    <a:bodyPr/>
                    <a:lstStyle/>
                    <a:p>
                      <a:endParaRPr lang="tr-TR" dirty="0"/>
                    </a:p>
                  </a:txBody>
                  <a:tcPr>
                    <a:lnL w="12700" cap="flat" cmpd="sng" algn="ctr">
                      <a:solidFill>
                        <a:schemeClr val="tx1"/>
                      </a:solidFill>
                      <a:prstDash val="solid"/>
                      <a:round/>
                      <a:headEnd type="none" w="med" len="med"/>
                      <a:tailEnd type="none" w="med" len="med"/>
                    </a:lnL>
                    <a:solidFill>
                      <a:schemeClr val="accent5">
                        <a:lumMod val="50000"/>
                      </a:schemeClr>
                    </a:solidFill>
                  </a:tcPr>
                </a:tc>
                <a:tc hMerge="1">
                  <a:txBody>
                    <a:bodyPr/>
                    <a:lstStyle/>
                    <a:p>
                      <a:endParaRPr lang="tr-TR" dirty="0"/>
                    </a:p>
                  </a:txBody>
                  <a:tcPr>
                    <a:solidFill>
                      <a:schemeClr val="accent5">
                        <a:lumMod val="50000"/>
                      </a:schemeClr>
                    </a:solidFill>
                  </a:tcPr>
                </a:tc>
                <a:extLst>
                  <a:ext uri="{0D108BD9-81ED-4DB2-BD59-A6C34878D82A}">
                    <a16:rowId xmlns:a16="http://schemas.microsoft.com/office/drawing/2014/main" val="970462244"/>
                  </a:ext>
                </a:extLst>
              </a:tr>
              <a:tr h="370840">
                <a:tc>
                  <a:txBody>
                    <a:bodyPr/>
                    <a:lstStyle/>
                    <a:p>
                      <a:endParaRPr lang="tr-TR" dirty="0">
                        <a:ln>
                          <a:solidFill>
                            <a:schemeClr val="bg1"/>
                          </a:solidFill>
                        </a:ln>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alpha val="89804"/>
                      </a:schemeClr>
                    </a:solidFill>
                  </a:tcPr>
                </a:tc>
                <a:tc>
                  <a:txBody>
                    <a:bodyPr/>
                    <a:lstStyle/>
                    <a:p>
                      <a:r>
                        <a:rPr lang="tr-TR" dirty="0"/>
                        <a:t>Tek Noktalı</a:t>
                      </a:r>
                    </a:p>
                  </a:txBody>
                  <a:tcPr>
                    <a:lnL w="38100" cap="flat" cmpd="sng" algn="ctr">
                      <a:solidFill>
                        <a:schemeClr val="bg1"/>
                      </a:solidFill>
                      <a:prstDash val="solid"/>
                      <a:round/>
                      <a:headEnd type="none" w="med" len="med"/>
                      <a:tailEnd type="none" w="med" len="med"/>
                    </a:lnL>
                    <a:solidFill>
                      <a:schemeClr val="tx2">
                        <a:lumMod val="20000"/>
                        <a:lumOff val="80000"/>
                        <a:alpha val="89804"/>
                      </a:schemeClr>
                    </a:solidFill>
                  </a:tcPr>
                </a:tc>
                <a:tc>
                  <a:txBody>
                    <a:bodyPr/>
                    <a:lstStyle/>
                    <a:p>
                      <a:r>
                        <a:rPr lang="tr-TR" dirty="0"/>
                        <a:t>Çok Noktalı</a:t>
                      </a:r>
                    </a:p>
                  </a:txBody>
                  <a:tcPr>
                    <a:lnR w="38100" cap="flat" cmpd="sng" algn="ctr">
                      <a:solidFill>
                        <a:schemeClr val="bg1"/>
                      </a:solidFill>
                      <a:prstDash val="solid"/>
                      <a:round/>
                      <a:headEnd type="none" w="med" len="med"/>
                      <a:tailEnd type="none" w="med" len="med"/>
                    </a:lnR>
                    <a:solidFill>
                      <a:schemeClr val="tx2">
                        <a:lumMod val="20000"/>
                        <a:lumOff val="80000"/>
                        <a:alpha val="89804"/>
                      </a:schemeClr>
                    </a:solidFill>
                  </a:tcPr>
                </a:tc>
                <a:extLst>
                  <a:ext uri="{0D108BD9-81ED-4DB2-BD59-A6C34878D82A}">
                    <a16:rowId xmlns:a16="http://schemas.microsoft.com/office/drawing/2014/main" val="848525924"/>
                  </a:ext>
                </a:extLst>
              </a:tr>
              <a:tr h="370840">
                <a:tc>
                  <a:txBody>
                    <a:bodyPr/>
                    <a:lstStyle/>
                    <a:p>
                      <a:endParaRPr lang="tr-TR" dirty="0">
                        <a:ln>
                          <a:solidFill>
                            <a:schemeClr val="bg1"/>
                          </a:solidFill>
                        </a:ln>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89804"/>
                      </a:schemeClr>
                    </a:solidFill>
                  </a:tcPr>
                </a:tc>
                <a:tc>
                  <a:txBody>
                    <a:bodyPr/>
                    <a:lstStyle/>
                    <a:p>
                      <a:r>
                        <a:rPr lang="tr-TR" dirty="0"/>
                        <a:t>Sabit</a:t>
                      </a:r>
                    </a:p>
                  </a:txBody>
                  <a:tcPr>
                    <a:lnL w="38100" cap="flat" cmpd="sng" algn="ctr">
                      <a:solidFill>
                        <a:schemeClr val="bg1"/>
                      </a:solidFill>
                      <a:prstDash val="solid"/>
                      <a:round/>
                      <a:headEnd type="none" w="med" len="med"/>
                      <a:tailEnd type="none" w="med" len="med"/>
                    </a:lnL>
                    <a:solidFill>
                      <a:schemeClr val="tx2">
                        <a:lumMod val="20000"/>
                        <a:lumOff val="80000"/>
                        <a:alpha val="89804"/>
                      </a:schemeClr>
                    </a:solidFill>
                  </a:tcPr>
                </a:tc>
                <a:tc>
                  <a:txBody>
                    <a:bodyPr/>
                    <a:lstStyle/>
                    <a:p>
                      <a:r>
                        <a:rPr lang="tr-TR" dirty="0"/>
                        <a:t>Değişken</a:t>
                      </a:r>
                    </a:p>
                  </a:txBody>
                  <a:tcPr>
                    <a:lnR w="38100" cap="flat" cmpd="sng" algn="ctr">
                      <a:solidFill>
                        <a:schemeClr val="bg1"/>
                      </a:solidFill>
                      <a:prstDash val="solid"/>
                      <a:round/>
                      <a:headEnd type="none" w="med" len="med"/>
                      <a:tailEnd type="none" w="med" len="med"/>
                    </a:lnR>
                    <a:solidFill>
                      <a:schemeClr val="tx2">
                        <a:lumMod val="20000"/>
                        <a:lumOff val="80000"/>
                        <a:alpha val="89804"/>
                      </a:schemeClr>
                    </a:solidFill>
                  </a:tcPr>
                </a:tc>
                <a:extLst>
                  <a:ext uri="{0D108BD9-81ED-4DB2-BD59-A6C34878D82A}">
                    <a16:rowId xmlns:a16="http://schemas.microsoft.com/office/drawing/2014/main" val="3481948853"/>
                  </a:ext>
                </a:extLst>
              </a:tr>
              <a:tr h="370840">
                <a:tc>
                  <a:txBody>
                    <a:bodyPr/>
                    <a:lstStyle/>
                    <a:p>
                      <a:endParaRPr lang="tr-TR" dirty="0">
                        <a:ln>
                          <a:solidFill>
                            <a:schemeClr val="bg1"/>
                          </a:solidFill>
                        </a:ln>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alpha val="89804"/>
                      </a:schemeClr>
                    </a:solidFill>
                  </a:tcPr>
                </a:tc>
                <a:tc>
                  <a:txBody>
                    <a:bodyPr/>
                    <a:lstStyle/>
                    <a:p>
                      <a:r>
                        <a:rPr lang="tr-TR" dirty="0"/>
                        <a:t>Tek komşuluk </a:t>
                      </a:r>
                    </a:p>
                  </a:txBody>
                  <a:tcPr>
                    <a:lnL w="38100" cap="flat" cmpd="sng" algn="ctr">
                      <a:solidFill>
                        <a:schemeClr val="bg1"/>
                      </a:solidFill>
                      <a:prstDash val="solid"/>
                      <a:round/>
                      <a:headEnd type="none" w="med" len="med"/>
                      <a:tailEnd type="none" w="med" len="med"/>
                    </a:lnL>
                    <a:solidFill>
                      <a:schemeClr val="tx2">
                        <a:lumMod val="20000"/>
                        <a:lumOff val="80000"/>
                        <a:alpha val="89804"/>
                      </a:schemeClr>
                    </a:solidFill>
                  </a:tcPr>
                </a:tc>
                <a:tc>
                  <a:txBody>
                    <a:bodyPr/>
                    <a:lstStyle/>
                    <a:p>
                      <a:r>
                        <a:rPr lang="tr-TR" dirty="0"/>
                        <a:t>Değişken komşuluk</a:t>
                      </a:r>
                    </a:p>
                  </a:txBody>
                  <a:tcPr>
                    <a:lnR w="38100" cap="flat" cmpd="sng" algn="ctr">
                      <a:solidFill>
                        <a:schemeClr val="bg1"/>
                      </a:solidFill>
                      <a:prstDash val="solid"/>
                      <a:round/>
                      <a:headEnd type="none" w="med" len="med"/>
                      <a:tailEnd type="none" w="med" len="med"/>
                    </a:lnR>
                    <a:solidFill>
                      <a:schemeClr val="tx2">
                        <a:lumMod val="20000"/>
                        <a:lumOff val="80000"/>
                        <a:alpha val="89804"/>
                      </a:schemeClr>
                    </a:solidFill>
                  </a:tcPr>
                </a:tc>
                <a:extLst>
                  <a:ext uri="{0D108BD9-81ED-4DB2-BD59-A6C34878D82A}">
                    <a16:rowId xmlns:a16="http://schemas.microsoft.com/office/drawing/2014/main" val="3896825523"/>
                  </a:ext>
                </a:extLst>
              </a:tr>
              <a:tr h="370840">
                <a:tc>
                  <a:txBody>
                    <a:bodyPr/>
                    <a:lstStyle/>
                    <a:p>
                      <a:endParaRPr lang="tr-TR" dirty="0">
                        <a:ln>
                          <a:solidFill>
                            <a:schemeClr val="bg1"/>
                          </a:solidFill>
                        </a:ln>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89804"/>
                      </a:schemeClr>
                    </a:solidFill>
                  </a:tcPr>
                </a:tc>
                <a:tc>
                  <a:txBody>
                    <a:bodyPr/>
                    <a:lstStyle/>
                    <a:p>
                      <a:r>
                        <a:rPr lang="tr-TR" dirty="0"/>
                        <a:t>Hafızalı</a:t>
                      </a:r>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tx2">
                        <a:lumMod val="20000"/>
                        <a:lumOff val="80000"/>
                        <a:alpha val="89804"/>
                      </a:schemeClr>
                    </a:solidFill>
                  </a:tcPr>
                </a:tc>
                <a:tc>
                  <a:txBody>
                    <a:bodyPr/>
                    <a:lstStyle/>
                    <a:p>
                      <a:r>
                        <a:rPr lang="tr-TR" dirty="0"/>
                        <a:t>Hafızasız</a:t>
                      </a:r>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tx2">
                        <a:lumMod val="20000"/>
                        <a:lumOff val="80000"/>
                        <a:alpha val="89804"/>
                      </a:schemeClr>
                    </a:solidFill>
                  </a:tcPr>
                </a:tc>
                <a:extLst>
                  <a:ext uri="{0D108BD9-81ED-4DB2-BD59-A6C34878D82A}">
                    <a16:rowId xmlns:a16="http://schemas.microsoft.com/office/drawing/2014/main" val="2364548639"/>
                  </a:ext>
                </a:extLst>
              </a:tr>
            </a:tbl>
          </a:graphicData>
        </a:graphic>
      </p:graphicFrame>
      <p:sp>
        <p:nvSpPr>
          <p:cNvPr id="56" name="Metin kutusu 55">
            <a:extLst>
              <a:ext uri="{FF2B5EF4-FFF2-40B4-BE49-F238E27FC236}">
                <a16:creationId xmlns:a16="http://schemas.microsoft.com/office/drawing/2014/main" id="{0AF873D9-715A-46A9-A7CC-9E0488EF1800}"/>
              </a:ext>
            </a:extLst>
          </p:cNvPr>
          <p:cNvSpPr txBox="1"/>
          <p:nvPr/>
        </p:nvSpPr>
        <p:spPr>
          <a:xfrm>
            <a:off x="502513" y="4857715"/>
            <a:ext cx="1783418" cy="369332"/>
          </a:xfrm>
          <a:prstGeom prst="rect">
            <a:avLst/>
          </a:prstGeom>
          <a:noFill/>
        </p:spPr>
        <p:txBody>
          <a:bodyPr wrap="square" rtlCol="0">
            <a:spAutoFit/>
          </a:bodyPr>
          <a:lstStyle/>
          <a:p>
            <a:r>
              <a:rPr lang="tr-TR" dirty="0"/>
              <a:t>Nokta sayısı</a:t>
            </a:r>
          </a:p>
        </p:txBody>
      </p:sp>
      <p:sp>
        <p:nvSpPr>
          <p:cNvPr id="57" name="Metin kutusu 56">
            <a:extLst>
              <a:ext uri="{FF2B5EF4-FFF2-40B4-BE49-F238E27FC236}">
                <a16:creationId xmlns:a16="http://schemas.microsoft.com/office/drawing/2014/main" id="{15F25099-31DE-4B79-B3C7-75A2A0A3DE7C}"/>
              </a:ext>
            </a:extLst>
          </p:cNvPr>
          <p:cNvSpPr txBox="1"/>
          <p:nvPr/>
        </p:nvSpPr>
        <p:spPr>
          <a:xfrm>
            <a:off x="502513" y="5199188"/>
            <a:ext cx="2010726" cy="369332"/>
          </a:xfrm>
          <a:prstGeom prst="rect">
            <a:avLst/>
          </a:prstGeom>
          <a:noFill/>
        </p:spPr>
        <p:txBody>
          <a:bodyPr wrap="square" rtlCol="0">
            <a:spAutoFit/>
          </a:bodyPr>
          <a:lstStyle/>
          <a:p>
            <a:r>
              <a:rPr lang="tr-TR" dirty="0"/>
              <a:t>Amaç Fonksiyonu</a:t>
            </a:r>
          </a:p>
        </p:txBody>
      </p:sp>
      <p:sp>
        <p:nvSpPr>
          <p:cNvPr id="58" name="Metin kutusu 57">
            <a:extLst>
              <a:ext uri="{FF2B5EF4-FFF2-40B4-BE49-F238E27FC236}">
                <a16:creationId xmlns:a16="http://schemas.microsoft.com/office/drawing/2014/main" id="{33E69958-3359-45D9-BB84-F62FB605692A}"/>
              </a:ext>
            </a:extLst>
          </p:cNvPr>
          <p:cNvSpPr txBox="1"/>
          <p:nvPr/>
        </p:nvSpPr>
        <p:spPr>
          <a:xfrm>
            <a:off x="542920" y="5918365"/>
            <a:ext cx="2010726" cy="369332"/>
          </a:xfrm>
          <a:prstGeom prst="rect">
            <a:avLst/>
          </a:prstGeom>
          <a:noFill/>
        </p:spPr>
        <p:txBody>
          <a:bodyPr wrap="square" rtlCol="0">
            <a:spAutoFit/>
          </a:bodyPr>
          <a:lstStyle/>
          <a:p>
            <a:r>
              <a:rPr lang="tr-TR" dirty="0"/>
              <a:t>Hafıza</a:t>
            </a:r>
          </a:p>
        </p:txBody>
      </p:sp>
      <p:sp>
        <p:nvSpPr>
          <p:cNvPr id="59" name="Metin kutusu 58">
            <a:extLst>
              <a:ext uri="{FF2B5EF4-FFF2-40B4-BE49-F238E27FC236}">
                <a16:creationId xmlns:a16="http://schemas.microsoft.com/office/drawing/2014/main" id="{4921614F-1706-48AA-99FA-B597DB69734D}"/>
              </a:ext>
            </a:extLst>
          </p:cNvPr>
          <p:cNvSpPr txBox="1"/>
          <p:nvPr/>
        </p:nvSpPr>
        <p:spPr>
          <a:xfrm>
            <a:off x="0" y="7015900"/>
            <a:ext cx="7521388" cy="1477328"/>
          </a:xfrm>
          <a:prstGeom prst="rect">
            <a:avLst/>
          </a:prstGeom>
          <a:solidFill>
            <a:schemeClr val="bg1"/>
          </a:solidFill>
        </p:spPr>
        <p:txBody>
          <a:bodyPr wrap="square" rtlCol="0">
            <a:spAutoFit/>
          </a:bodyPr>
          <a:lstStyle/>
          <a:p>
            <a:r>
              <a:rPr lang="tr-TR" dirty="0"/>
              <a:t>Tek noktalı: Algoritma Tek bir çözümden başlayıp bunu operatörlerine  ilerletmesi .Tabu </a:t>
            </a:r>
            <a:r>
              <a:rPr lang="tr-TR" dirty="0" err="1"/>
              <a:t>arama,ısıl</a:t>
            </a:r>
            <a:r>
              <a:rPr lang="tr-TR" dirty="0"/>
              <a:t> işlem  gibi bütün yerel arama tabanlı algoritmalar</a:t>
            </a:r>
          </a:p>
          <a:p>
            <a:r>
              <a:rPr lang="tr-TR" dirty="0"/>
              <a:t>Çok noktalı: Algoritma  çok noktadan yani bir popülasyon üzerinden çözüme başlayıp farklı noktalara optimizasyon yapması(popülasyon tabanlı)</a:t>
            </a:r>
          </a:p>
          <a:p>
            <a:endParaRPr lang="tr-TR" dirty="0"/>
          </a:p>
        </p:txBody>
      </p:sp>
      <p:sp>
        <p:nvSpPr>
          <p:cNvPr id="60" name="Metin kutusu 59">
            <a:extLst>
              <a:ext uri="{FF2B5EF4-FFF2-40B4-BE49-F238E27FC236}">
                <a16:creationId xmlns:a16="http://schemas.microsoft.com/office/drawing/2014/main" id="{C453BB83-8794-4F86-89D0-CBD687A0BADF}"/>
              </a:ext>
            </a:extLst>
          </p:cNvPr>
          <p:cNvSpPr txBox="1"/>
          <p:nvPr/>
        </p:nvSpPr>
        <p:spPr>
          <a:xfrm>
            <a:off x="466533" y="5536542"/>
            <a:ext cx="2138688" cy="369332"/>
          </a:xfrm>
          <a:prstGeom prst="rect">
            <a:avLst/>
          </a:prstGeom>
          <a:noFill/>
        </p:spPr>
        <p:txBody>
          <a:bodyPr wrap="square">
            <a:spAutoFit/>
          </a:bodyPr>
          <a:lstStyle/>
          <a:p>
            <a:r>
              <a:rPr lang="tr-TR" dirty="0"/>
              <a:t>Komşuluk Yapısı</a:t>
            </a:r>
          </a:p>
        </p:txBody>
      </p:sp>
      <p:sp>
        <p:nvSpPr>
          <p:cNvPr id="61" name="Metin kutusu 60">
            <a:extLst>
              <a:ext uri="{FF2B5EF4-FFF2-40B4-BE49-F238E27FC236}">
                <a16:creationId xmlns:a16="http://schemas.microsoft.com/office/drawing/2014/main" id="{9A951694-5F5D-45AF-B5E8-34464AEBFBF3}"/>
              </a:ext>
            </a:extLst>
          </p:cNvPr>
          <p:cNvSpPr txBox="1"/>
          <p:nvPr/>
        </p:nvSpPr>
        <p:spPr>
          <a:xfrm>
            <a:off x="15020" y="8595365"/>
            <a:ext cx="7498300" cy="1477328"/>
          </a:xfrm>
          <a:prstGeom prst="rect">
            <a:avLst/>
          </a:prstGeom>
          <a:solidFill>
            <a:schemeClr val="bg1"/>
          </a:solidFill>
        </p:spPr>
        <p:txBody>
          <a:bodyPr wrap="square" rtlCol="0">
            <a:spAutoFit/>
          </a:bodyPr>
          <a:lstStyle/>
          <a:p>
            <a:r>
              <a:rPr lang="tr-TR" dirty="0"/>
              <a:t> Bazı sezgisel algoritmalar problemin gösterimini gerçekleştirirken amaç fonksiyonunu(uygunluk Fonksiyonu) sabit tutar ve sabit amaç fonksiyonlu olarak adlandırılırlar. Bazıları da amaç fonksiyonlarını değiştirir ve değişen amaç fonksiyonlu olarak adlandırılırlar. Değiştirmekteki amaç, yerel minimumdan kurtulmaktır </a:t>
            </a:r>
          </a:p>
        </p:txBody>
      </p:sp>
      <p:sp>
        <p:nvSpPr>
          <p:cNvPr id="62" name="Metin kutusu 61">
            <a:extLst>
              <a:ext uri="{FF2B5EF4-FFF2-40B4-BE49-F238E27FC236}">
                <a16:creationId xmlns:a16="http://schemas.microsoft.com/office/drawing/2014/main" id="{0829D832-156D-4A9A-A67B-9D52779EE690}"/>
              </a:ext>
            </a:extLst>
          </p:cNvPr>
          <p:cNvSpPr txBox="1"/>
          <p:nvPr/>
        </p:nvSpPr>
        <p:spPr>
          <a:xfrm>
            <a:off x="7599112" y="8643942"/>
            <a:ext cx="7498300" cy="1477328"/>
          </a:xfrm>
          <a:prstGeom prst="rect">
            <a:avLst/>
          </a:prstGeom>
          <a:solidFill>
            <a:schemeClr val="bg1"/>
          </a:solidFill>
        </p:spPr>
        <p:txBody>
          <a:bodyPr wrap="square" rtlCol="0">
            <a:spAutoFit/>
          </a:bodyPr>
          <a:lstStyle/>
          <a:p>
            <a:r>
              <a:rPr lang="tr-TR" dirty="0"/>
              <a:t>Sezgisel algoritmaların çoğu tek bir komşuluk yapısında çalışır ve tek komşuluk yapılı olarak sınıflandırılabilir. Bazı sezgisel algoritmalar da değişken arama işlemini düzenli bir biçimde değiştirerek birden çok yerel arama metodu ile diğer çözüm alanlarına ulaşmaya çalışır ve değişken komşuluk yapılı şeklinde sınıflandırılabilir </a:t>
            </a:r>
          </a:p>
        </p:txBody>
      </p:sp>
      <p:sp>
        <p:nvSpPr>
          <p:cNvPr id="63" name="Metin kutusu 62">
            <a:extLst>
              <a:ext uri="{FF2B5EF4-FFF2-40B4-BE49-F238E27FC236}">
                <a16:creationId xmlns:a16="http://schemas.microsoft.com/office/drawing/2014/main" id="{0B7BC17D-EFF2-4D6D-B279-412C7E12FF89}"/>
              </a:ext>
            </a:extLst>
          </p:cNvPr>
          <p:cNvSpPr txBox="1"/>
          <p:nvPr/>
        </p:nvSpPr>
        <p:spPr>
          <a:xfrm>
            <a:off x="7521388" y="7040882"/>
            <a:ext cx="7521388" cy="1477328"/>
          </a:xfrm>
          <a:prstGeom prst="rect">
            <a:avLst/>
          </a:prstGeom>
          <a:solidFill>
            <a:schemeClr val="bg1"/>
          </a:solidFill>
        </p:spPr>
        <p:txBody>
          <a:bodyPr wrap="square" rtlCol="0">
            <a:spAutoFit/>
          </a:bodyPr>
          <a:lstStyle/>
          <a:p>
            <a:r>
              <a:rPr lang="tr-TR" dirty="0"/>
              <a:t>Sezgisel algoritmalar çalışma sırasında elde edilen durumların bir kısmını veya tamamını hafızaya kaydedebilir. Eğer bu şekilde sezgisel algoritmalar çalışırken daha önceki durumlar ya da en iyi durumlar hatırlanıyorsa hafızalı hatırlanmıyorsa hafızasız.</a:t>
            </a:r>
          </a:p>
          <a:p>
            <a:r>
              <a:rPr lang="tr-TR" dirty="0"/>
              <a:t>PSO hafızalı GSA hafızasız.</a:t>
            </a:r>
          </a:p>
        </p:txBody>
      </p:sp>
      <p:pic>
        <p:nvPicPr>
          <p:cNvPr id="64" name="Picture 2" descr="Illustration: Telescopes in space, telescopes on the ground">
            <a:extLst>
              <a:ext uri="{FF2B5EF4-FFF2-40B4-BE49-F238E27FC236}">
                <a16:creationId xmlns:a16="http://schemas.microsoft.com/office/drawing/2014/main" id="{9D557CD0-9FE3-4992-84D6-F6305B6F486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275" b="18031" l="86100" r="92159"/>
                    </a14:imgEffect>
                  </a14:imgLayer>
                </a14:imgProps>
              </a:ext>
              <a:ext uri="{28A0092B-C50C-407E-A947-70E740481C1C}">
                <a14:useLocalDpi xmlns:a14="http://schemas.microsoft.com/office/drawing/2010/main" val="0"/>
              </a:ext>
            </a:extLst>
          </a:blip>
          <a:srcRect l="85343" t="8180" r="7084" b="80875"/>
          <a:stretch/>
        </p:blipFill>
        <p:spPr bwMode="auto">
          <a:xfrm>
            <a:off x="10405065" y="571160"/>
            <a:ext cx="923336" cy="75060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E76F70E-5209-4235-BECE-A5EBFC729794}"/>
              </a:ext>
            </a:extLst>
          </p:cNvPr>
          <p:cNvSpPr/>
          <p:nvPr/>
        </p:nvSpPr>
        <p:spPr>
          <a:xfrm>
            <a:off x="9832975" y="334924"/>
            <a:ext cx="86360" cy="765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Yıldız: 5 Nokta 2">
            <a:extLst>
              <a:ext uri="{FF2B5EF4-FFF2-40B4-BE49-F238E27FC236}">
                <a16:creationId xmlns:a16="http://schemas.microsoft.com/office/drawing/2014/main" id="{F0FADD82-2214-47E0-A9FD-CA40C19EA17D}"/>
              </a:ext>
            </a:extLst>
          </p:cNvPr>
          <p:cNvSpPr/>
          <p:nvPr/>
        </p:nvSpPr>
        <p:spPr>
          <a:xfrm>
            <a:off x="11801033" y="243662"/>
            <a:ext cx="145037" cy="129540"/>
          </a:xfrm>
          <a:prstGeom prst="star5">
            <a:avLst>
              <a:gd name="adj" fmla="val 11117"/>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6" name="Yıldız: 5 Nokta 65">
            <a:extLst>
              <a:ext uri="{FF2B5EF4-FFF2-40B4-BE49-F238E27FC236}">
                <a16:creationId xmlns:a16="http://schemas.microsoft.com/office/drawing/2014/main" id="{BC465023-3F16-47F4-9FE9-B9FE7CC0C538}"/>
              </a:ext>
            </a:extLst>
          </p:cNvPr>
          <p:cNvSpPr/>
          <p:nvPr/>
        </p:nvSpPr>
        <p:spPr>
          <a:xfrm>
            <a:off x="7440801" y="856894"/>
            <a:ext cx="145037" cy="129540"/>
          </a:xfrm>
          <a:prstGeom prst="star5">
            <a:avLst>
              <a:gd name="adj" fmla="val 11117"/>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Yıldız: 5 Nokta 66">
            <a:extLst>
              <a:ext uri="{FF2B5EF4-FFF2-40B4-BE49-F238E27FC236}">
                <a16:creationId xmlns:a16="http://schemas.microsoft.com/office/drawing/2014/main" id="{DE1326C5-D90E-4C1D-B4CB-82643323D803}"/>
              </a:ext>
            </a:extLst>
          </p:cNvPr>
          <p:cNvSpPr/>
          <p:nvPr/>
        </p:nvSpPr>
        <p:spPr>
          <a:xfrm>
            <a:off x="8551865" y="459933"/>
            <a:ext cx="145037" cy="129540"/>
          </a:xfrm>
          <a:prstGeom prst="star5">
            <a:avLst>
              <a:gd name="adj" fmla="val 11117"/>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Yıldız: 5 Nokta 67">
            <a:extLst>
              <a:ext uri="{FF2B5EF4-FFF2-40B4-BE49-F238E27FC236}">
                <a16:creationId xmlns:a16="http://schemas.microsoft.com/office/drawing/2014/main" id="{63AD4620-0BCC-48D0-BDCA-C961BD4B51A9}"/>
              </a:ext>
            </a:extLst>
          </p:cNvPr>
          <p:cNvSpPr/>
          <p:nvPr/>
        </p:nvSpPr>
        <p:spPr>
          <a:xfrm>
            <a:off x="11328401" y="2201615"/>
            <a:ext cx="145037" cy="129540"/>
          </a:xfrm>
          <a:prstGeom prst="star5">
            <a:avLst>
              <a:gd name="adj" fmla="val 11117"/>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9" name="Yıldız: 5 Nokta 68">
            <a:extLst>
              <a:ext uri="{FF2B5EF4-FFF2-40B4-BE49-F238E27FC236}">
                <a16:creationId xmlns:a16="http://schemas.microsoft.com/office/drawing/2014/main" id="{8BBBA789-49B7-438E-979B-43D0FC2056D6}"/>
              </a:ext>
            </a:extLst>
          </p:cNvPr>
          <p:cNvSpPr/>
          <p:nvPr/>
        </p:nvSpPr>
        <p:spPr>
          <a:xfrm>
            <a:off x="7376351" y="173127"/>
            <a:ext cx="145037" cy="129540"/>
          </a:xfrm>
          <a:prstGeom prst="star5">
            <a:avLst>
              <a:gd name="adj" fmla="val 11117"/>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0" name="Yıldız: 5 Nokta 69">
            <a:extLst>
              <a:ext uri="{FF2B5EF4-FFF2-40B4-BE49-F238E27FC236}">
                <a16:creationId xmlns:a16="http://schemas.microsoft.com/office/drawing/2014/main" id="{647F8256-3A67-40C0-B430-DBEC391EA990}"/>
              </a:ext>
            </a:extLst>
          </p:cNvPr>
          <p:cNvSpPr/>
          <p:nvPr/>
        </p:nvSpPr>
        <p:spPr>
          <a:xfrm>
            <a:off x="10721696" y="4104252"/>
            <a:ext cx="145037" cy="129540"/>
          </a:xfrm>
          <a:prstGeom prst="star5">
            <a:avLst>
              <a:gd name="adj" fmla="val 11117"/>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ustDataLst>
      <p:tags r:id="rId1"/>
    </p:custDataLst>
    <p:extLst>
      <p:ext uri="{BB962C8B-B14F-4D97-AF65-F5344CB8AC3E}">
        <p14:creationId xmlns:p14="http://schemas.microsoft.com/office/powerpoint/2010/main" val="235208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000"/>
                                        <p:tgtEl>
                                          <p:spTgt spid="35"/>
                                        </p:tgtEl>
                                      </p:cBhvr>
                                    </p:animEffect>
                                  </p:childTnLst>
                                </p:cTn>
                              </p:par>
                              <p:par>
                                <p:cTn id="8" presetID="32" presetClass="emph" presetSubtype="0" repeatCount="indefinite" fill="hold" nodeType="withEffect">
                                  <p:stCondLst>
                                    <p:cond delay="0"/>
                                  </p:stCondLst>
                                  <p:endCondLst>
                                    <p:cond evt="onNext" delay="0">
                                      <p:tgtEl>
                                        <p:sldTgt/>
                                      </p:tgtEl>
                                    </p:cond>
                                  </p:endCondLst>
                                  <p:childTnLst>
                                    <p:animRot by="120000">
                                      <p:cBhvr>
                                        <p:cTn id="9" dur="200" fill="hold">
                                          <p:stCondLst>
                                            <p:cond delay="0"/>
                                          </p:stCondLst>
                                        </p:cTn>
                                        <p:tgtEl>
                                          <p:spTgt spid="64"/>
                                        </p:tgtEl>
                                        <p:attrNameLst>
                                          <p:attrName>r</p:attrName>
                                        </p:attrNameLst>
                                      </p:cBhvr>
                                    </p:animRot>
                                    <p:animRot by="-240000">
                                      <p:cBhvr>
                                        <p:cTn id="10" dur="400" fill="hold">
                                          <p:stCondLst>
                                            <p:cond delay="400"/>
                                          </p:stCondLst>
                                        </p:cTn>
                                        <p:tgtEl>
                                          <p:spTgt spid="64"/>
                                        </p:tgtEl>
                                        <p:attrNameLst>
                                          <p:attrName>r</p:attrName>
                                        </p:attrNameLst>
                                      </p:cBhvr>
                                    </p:animRot>
                                    <p:animRot by="240000">
                                      <p:cBhvr>
                                        <p:cTn id="11" dur="400" fill="hold">
                                          <p:stCondLst>
                                            <p:cond delay="800"/>
                                          </p:stCondLst>
                                        </p:cTn>
                                        <p:tgtEl>
                                          <p:spTgt spid="64"/>
                                        </p:tgtEl>
                                        <p:attrNameLst>
                                          <p:attrName>r</p:attrName>
                                        </p:attrNameLst>
                                      </p:cBhvr>
                                    </p:animRot>
                                    <p:animRot by="-240000">
                                      <p:cBhvr>
                                        <p:cTn id="12" dur="400" fill="hold">
                                          <p:stCondLst>
                                            <p:cond delay="1200"/>
                                          </p:stCondLst>
                                        </p:cTn>
                                        <p:tgtEl>
                                          <p:spTgt spid="64"/>
                                        </p:tgtEl>
                                        <p:attrNameLst>
                                          <p:attrName>r</p:attrName>
                                        </p:attrNameLst>
                                      </p:cBhvr>
                                    </p:animRot>
                                    <p:animRot by="120000">
                                      <p:cBhvr>
                                        <p:cTn id="13" dur="400" fill="hold">
                                          <p:stCondLst>
                                            <p:cond delay="1600"/>
                                          </p:stCondLst>
                                        </p:cTn>
                                        <p:tgtEl>
                                          <p:spTgt spid="64"/>
                                        </p:tgtEl>
                                        <p:attrNameLst>
                                          <p:attrName>r</p:attrName>
                                        </p:attrNameLst>
                                      </p:cBhvr>
                                    </p:animRot>
                                  </p:childTnLst>
                                </p:cTn>
                              </p:par>
                              <p:par>
                                <p:cTn id="14" presetID="26" presetClass="emph" presetSubtype="0" repeatCount="indefinite" fill="hold" grpId="0" nodeType="withEffect">
                                  <p:stCondLst>
                                    <p:cond delay="0"/>
                                  </p:stCondLst>
                                  <p:childTnLst>
                                    <p:animEffect transition="out" filter="fade">
                                      <p:cBhvr>
                                        <p:cTn id="15" dur="3000" tmFilter="0, 0; .2, .5; .8, .5; 1, 0"/>
                                        <p:tgtEl>
                                          <p:spTgt spid="3"/>
                                        </p:tgtEl>
                                      </p:cBhvr>
                                    </p:animEffect>
                                    <p:animScale>
                                      <p:cBhvr>
                                        <p:cTn id="16" dur="1500" autoRev="1" fill="hold"/>
                                        <p:tgtEl>
                                          <p:spTgt spid="3"/>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3000" tmFilter="0, 0; .2, .5; .8, .5; 1, 0"/>
                                        <p:tgtEl>
                                          <p:spTgt spid="66"/>
                                        </p:tgtEl>
                                      </p:cBhvr>
                                    </p:animEffect>
                                    <p:animScale>
                                      <p:cBhvr>
                                        <p:cTn id="19" dur="1500" autoRev="1" fill="hold"/>
                                        <p:tgtEl>
                                          <p:spTgt spid="66"/>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3000" tmFilter="0, 0; .2, .5; .8, .5; 1, 0"/>
                                        <p:tgtEl>
                                          <p:spTgt spid="67"/>
                                        </p:tgtEl>
                                      </p:cBhvr>
                                    </p:animEffect>
                                    <p:animScale>
                                      <p:cBhvr>
                                        <p:cTn id="22" dur="1500" autoRev="1" fill="hold"/>
                                        <p:tgtEl>
                                          <p:spTgt spid="67"/>
                                        </p:tgtEl>
                                      </p:cBhvr>
                                      <p:by x="105000" y="105000"/>
                                    </p:animScale>
                                  </p:childTnLst>
                                </p:cTn>
                              </p:par>
                              <p:par>
                                <p:cTn id="23" presetID="26" presetClass="emph" presetSubtype="0" repeatCount="indefinite" fill="hold" grpId="0" nodeType="withEffect">
                                  <p:stCondLst>
                                    <p:cond delay="0"/>
                                  </p:stCondLst>
                                  <p:childTnLst>
                                    <p:animEffect transition="out" filter="fade">
                                      <p:cBhvr>
                                        <p:cTn id="24" dur="3000" tmFilter="0, 0; .2, .5; .8, .5; 1, 0"/>
                                        <p:tgtEl>
                                          <p:spTgt spid="68"/>
                                        </p:tgtEl>
                                      </p:cBhvr>
                                    </p:animEffect>
                                    <p:animScale>
                                      <p:cBhvr>
                                        <p:cTn id="25" dur="1500" autoRev="1" fill="hold"/>
                                        <p:tgtEl>
                                          <p:spTgt spid="68"/>
                                        </p:tgtEl>
                                      </p:cBhvr>
                                      <p:by x="105000" y="105000"/>
                                    </p:animScale>
                                  </p:childTnLst>
                                </p:cTn>
                              </p:par>
                              <p:par>
                                <p:cTn id="26" presetID="26" presetClass="emph" presetSubtype="0" repeatCount="indefinite" fill="hold" grpId="0" nodeType="withEffect">
                                  <p:stCondLst>
                                    <p:cond delay="0"/>
                                  </p:stCondLst>
                                  <p:childTnLst>
                                    <p:animEffect transition="out" filter="fade">
                                      <p:cBhvr>
                                        <p:cTn id="27" dur="3000" tmFilter="0, 0; .2, .5; .8, .5; 1, 0"/>
                                        <p:tgtEl>
                                          <p:spTgt spid="69"/>
                                        </p:tgtEl>
                                      </p:cBhvr>
                                    </p:animEffect>
                                    <p:animScale>
                                      <p:cBhvr>
                                        <p:cTn id="28" dur="1500" autoRev="1" fill="hold"/>
                                        <p:tgtEl>
                                          <p:spTgt spid="69"/>
                                        </p:tgtEl>
                                      </p:cBhvr>
                                      <p:by x="105000" y="105000"/>
                                    </p:animScale>
                                  </p:childTnLst>
                                </p:cTn>
                              </p:par>
                              <p:par>
                                <p:cTn id="29" presetID="26" presetClass="emph" presetSubtype="0" repeatCount="indefinite" fill="hold" grpId="0" nodeType="withEffect">
                                  <p:stCondLst>
                                    <p:cond delay="0"/>
                                  </p:stCondLst>
                                  <p:childTnLst>
                                    <p:animEffect transition="out" filter="fade">
                                      <p:cBhvr>
                                        <p:cTn id="30" dur="3000" tmFilter="0, 0; .2, .5; .8, .5; 1, 0"/>
                                        <p:tgtEl>
                                          <p:spTgt spid="70"/>
                                        </p:tgtEl>
                                      </p:cBhvr>
                                    </p:animEffect>
                                    <p:animScale>
                                      <p:cBhvr>
                                        <p:cTn id="31" dur="1500" autoRev="1" fill="hold"/>
                                        <p:tgtEl>
                                          <p:spTgt spid="70"/>
                                        </p:tgtEl>
                                      </p:cBhvr>
                                      <p:by x="105000" y="105000"/>
                                    </p:animScale>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1000"/>
                                        <p:tgtEl>
                                          <p:spTgt spid="36"/>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up)">
                                      <p:cBhvr>
                                        <p:cTn id="39" dur="500"/>
                                        <p:tgtEl>
                                          <p:spTgt spid="39"/>
                                        </p:tgtEl>
                                      </p:cBhvr>
                                    </p:animEffect>
                                  </p:childTnLst>
                                </p:cTn>
                              </p:par>
                            </p:childTnLst>
                          </p:cTn>
                        </p:par>
                        <p:par>
                          <p:cTn id="40" fill="hold">
                            <p:stCondLst>
                              <p:cond delay="4500"/>
                            </p:stCondLst>
                            <p:childTnLst>
                              <p:par>
                                <p:cTn id="41" presetID="47"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anim calcmode="lin" valueType="num">
                                      <p:cBhvr>
                                        <p:cTn id="44" dur="500" fill="hold"/>
                                        <p:tgtEl>
                                          <p:spTgt spid="41"/>
                                        </p:tgtEl>
                                        <p:attrNameLst>
                                          <p:attrName>ppt_x</p:attrName>
                                        </p:attrNameLst>
                                      </p:cBhvr>
                                      <p:tavLst>
                                        <p:tav tm="0">
                                          <p:val>
                                            <p:strVal val="#ppt_x"/>
                                          </p:val>
                                        </p:tav>
                                        <p:tav tm="100000">
                                          <p:val>
                                            <p:strVal val="#ppt_x"/>
                                          </p:val>
                                        </p:tav>
                                      </p:tavLst>
                                    </p:anim>
                                    <p:anim calcmode="lin" valueType="num">
                                      <p:cBhvr>
                                        <p:cTn id="45" dur="500" fill="hold"/>
                                        <p:tgtEl>
                                          <p:spTgt spid="41"/>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22" presetClass="entr" presetSubtype="1" fill="hold"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childTnLst>
                          </p:cTn>
                        </p:par>
                        <p:par>
                          <p:cTn id="50" fill="hold">
                            <p:stCondLst>
                              <p:cond delay="5500"/>
                            </p:stCondLst>
                            <p:childTnLst>
                              <p:par>
                                <p:cTn id="51" presetID="47" presetClass="entr" presetSubtype="0"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anim calcmode="lin" valueType="num">
                                      <p:cBhvr>
                                        <p:cTn id="54" dur="500" fill="hold"/>
                                        <p:tgtEl>
                                          <p:spTgt spid="42"/>
                                        </p:tgtEl>
                                        <p:attrNameLst>
                                          <p:attrName>ppt_x</p:attrName>
                                        </p:attrNameLst>
                                      </p:cBhvr>
                                      <p:tavLst>
                                        <p:tav tm="0">
                                          <p:val>
                                            <p:strVal val="#ppt_x"/>
                                          </p:val>
                                        </p:tav>
                                        <p:tav tm="100000">
                                          <p:val>
                                            <p:strVal val="#ppt_x"/>
                                          </p:val>
                                        </p:tav>
                                      </p:tavLst>
                                    </p:anim>
                                    <p:anim calcmode="lin" valueType="num">
                                      <p:cBhvr>
                                        <p:cTn id="55" dur="500" fill="hold"/>
                                        <p:tgtEl>
                                          <p:spTgt spid="42"/>
                                        </p:tgtEl>
                                        <p:attrNameLst>
                                          <p:attrName>ppt_y</p:attrName>
                                        </p:attrNameLst>
                                      </p:cBhvr>
                                      <p:tavLst>
                                        <p:tav tm="0">
                                          <p:val>
                                            <p:strVal val="#ppt_y-.1"/>
                                          </p:val>
                                        </p:tav>
                                        <p:tav tm="100000">
                                          <p:val>
                                            <p:strVal val="#ppt_y"/>
                                          </p:val>
                                        </p:tav>
                                      </p:tavLst>
                                    </p:anim>
                                  </p:childTnLst>
                                </p:cTn>
                              </p:par>
                            </p:childTnLst>
                          </p:cTn>
                        </p:par>
                        <p:par>
                          <p:cTn id="56" fill="hold">
                            <p:stCondLst>
                              <p:cond delay="6000"/>
                            </p:stCondLst>
                            <p:childTnLst>
                              <p:par>
                                <p:cTn id="57" presetID="22" presetClass="entr" presetSubtype="1"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ipe(up)">
                                      <p:cBhvr>
                                        <p:cTn id="59" dur="500"/>
                                        <p:tgtEl>
                                          <p:spTgt spid="40"/>
                                        </p:tgtEl>
                                      </p:cBhvr>
                                    </p:animEffect>
                                  </p:childTnLst>
                                </p:cTn>
                              </p:par>
                            </p:childTnLst>
                          </p:cTn>
                        </p:par>
                        <p:par>
                          <p:cTn id="60" fill="hold">
                            <p:stCondLst>
                              <p:cond delay="6500"/>
                            </p:stCondLst>
                            <p:childTnLst>
                              <p:par>
                                <p:cTn id="61" presetID="47" presetClass="entr" presetSubtype="0"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anim calcmode="lin" valueType="num">
                                      <p:cBhvr>
                                        <p:cTn id="64" dur="500" fill="hold"/>
                                        <p:tgtEl>
                                          <p:spTgt spid="43"/>
                                        </p:tgtEl>
                                        <p:attrNameLst>
                                          <p:attrName>ppt_x</p:attrName>
                                        </p:attrNameLst>
                                      </p:cBhvr>
                                      <p:tavLst>
                                        <p:tav tm="0">
                                          <p:val>
                                            <p:strVal val="#ppt_x"/>
                                          </p:val>
                                        </p:tav>
                                        <p:tav tm="100000">
                                          <p:val>
                                            <p:strVal val="#ppt_x"/>
                                          </p:val>
                                        </p:tav>
                                      </p:tavLst>
                                    </p:anim>
                                    <p:anim calcmode="lin" valueType="num">
                                      <p:cBhvr>
                                        <p:cTn id="65" dur="500" fill="hold"/>
                                        <p:tgtEl>
                                          <p:spTgt spid="43"/>
                                        </p:tgtEl>
                                        <p:attrNameLst>
                                          <p:attrName>ppt_y</p:attrName>
                                        </p:attrNameLst>
                                      </p:cBhvr>
                                      <p:tavLst>
                                        <p:tav tm="0">
                                          <p:val>
                                            <p:strVal val="#ppt_y-.1"/>
                                          </p:val>
                                        </p:tav>
                                        <p:tav tm="100000">
                                          <p:val>
                                            <p:strVal val="#ppt_y"/>
                                          </p:val>
                                        </p:tav>
                                      </p:tavLst>
                                    </p:anim>
                                  </p:childTnLst>
                                </p:cTn>
                              </p:par>
                            </p:childTnLst>
                          </p:cTn>
                        </p:par>
                        <p:par>
                          <p:cTn id="66" fill="hold">
                            <p:stCondLst>
                              <p:cond delay="700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7500"/>
                            </p:stCondLst>
                            <p:childTnLst>
                              <p:par>
                                <p:cTn id="71" presetID="47" presetClass="entr" presetSubtype="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anim calcmode="lin" valueType="num">
                                      <p:cBhvr>
                                        <p:cTn id="74" dur="500" fill="hold"/>
                                        <p:tgtEl>
                                          <p:spTgt spid="44"/>
                                        </p:tgtEl>
                                        <p:attrNameLst>
                                          <p:attrName>ppt_x</p:attrName>
                                        </p:attrNameLst>
                                      </p:cBhvr>
                                      <p:tavLst>
                                        <p:tav tm="0">
                                          <p:val>
                                            <p:strVal val="#ppt_x"/>
                                          </p:val>
                                        </p:tav>
                                        <p:tav tm="100000">
                                          <p:val>
                                            <p:strVal val="#ppt_x"/>
                                          </p:val>
                                        </p:tav>
                                      </p:tavLst>
                                    </p:anim>
                                    <p:anim calcmode="lin" valueType="num">
                                      <p:cBhvr>
                                        <p:cTn id="75" dur="500" fill="hold"/>
                                        <p:tgtEl>
                                          <p:spTgt spid="44"/>
                                        </p:tgtEl>
                                        <p:attrNameLst>
                                          <p:attrName>ppt_y</p:attrName>
                                        </p:attrNameLst>
                                      </p:cBhvr>
                                      <p:tavLst>
                                        <p:tav tm="0">
                                          <p:val>
                                            <p:strVal val="#ppt_y-.1"/>
                                          </p:val>
                                        </p:tav>
                                        <p:tav tm="100000">
                                          <p:val>
                                            <p:strVal val="#ppt_y"/>
                                          </p:val>
                                        </p:tav>
                                      </p:tavLst>
                                    </p:anim>
                                  </p:childTnLst>
                                </p:cTn>
                              </p:par>
                            </p:childTnLst>
                          </p:cTn>
                        </p:par>
                        <p:par>
                          <p:cTn id="76" fill="hold">
                            <p:stCondLst>
                              <p:cond delay="8000"/>
                            </p:stCondLst>
                            <p:childTnLst>
                              <p:par>
                                <p:cTn id="77" presetID="22" presetClass="entr" presetSubtype="1" fill="hold" nodeType="after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ipe(up)">
                                      <p:cBhvr>
                                        <p:cTn id="79" dur="500"/>
                                        <p:tgtEl>
                                          <p:spTgt spid="47"/>
                                        </p:tgtEl>
                                      </p:cBhvr>
                                    </p:animEffect>
                                  </p:childTnLst>
                                </p:cTn>
                              </p:par>
                            </p:childTnLst>
                          </p:cTn>
                        </p:par>
                        <p:par>
                          <p:cTn id="80" fill="hold">
                            <p:stCondLst>
                              <p:cond delay="8500"/>
                            </p:stCondLst>
                            <p:childTnLst>
                              <p:par>
                                <p:cTn id="81" presetID="47" presetClass="entr" presetSubtype="0" fill="hold" grpId="0" nodeType="after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anim calcmode="lin" valueType="num">
                                      <p:cBhvr>
                                        <p:cTn id="84" dur="500" fill="hold"/>
                                        <p:tgtEl>
                                          <p:spTgt spid="49"/>
                                        </p:tgtEl>
                                        <p:attrNameLst>
                                          <p:attrName>ppt_x</p:attrName>
                                        </p:attrNameLst>
                                      </p:cBhvr>
                                      <p:tavLst>
                                        <p:tav tm="0">
                                          <p:val>
                                            <p:strVal val="#ppt_x"/>
                                          </p:val>
                                        </p:tav>
                                        <p:tav tm="100000">
                                          <p:val>
                                            <p:strVal val="#ppt_x"/>
                                          </p:val>
                                        </p:tav>
                                      </p:tavLst>
                                    </p:anim>
                                    <p:anim calcmode="lin" valueType="num">
                                      <p:cBhvr>
                                        <p:cTn id="85" dur="500" fill="hold"/>
                                        <p:tgtEl>
                                          <p:spTgt spid="49"/>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22" presetClass="entr" presetSubtype="1" fill="hold" nodeType="after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wipe(up)">
                                      <p:cBhvr>
                                        <p:cTn id="89" dur="500"/>
                                        <p:tgtEl>
                                          <p:spTgt spid="46"/>
                                        </p:tgtEl>
                                      </p:cBhvr>
                                    </p:animEffect>
                                  </p:childTnLst>
                                </p:cTn>
                              </p:par>
                            </p:childTnLst>
                          </p:cTn>
                        </p:par>
                        <p:par>
                          <p:cTn id="90" fill="hold">
                            <p:stCondLst>
                              <p:cond delay="9500"/>
                            </p:stCondLst>
                            <p:childTnLst>
                              <p:par>
                                <p:cTn id="91" presetID="47" presetClass="entr" presetSubtype="0" fill="hold" grpId="0" nodeType="after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500"/>
                                        <p:tgtEl>
                                          <p:spTgt spid="50"/>
                                        </p:tgtEl>
                                      </p:cBhvr>
                                    </p:animEffect>
                                    <p:anim calcmode="lin" valueType="num">
                                      <p:cBhvr>
                                        <p:cTn id="94" dur="500" fill="hold"/>
                                        <p:tgtEl>
                                          <p:spTgt spid="50"/>
                                        </p:tgtEl>
                                        <p:attrNameLst>
                                          <p:attrName>ppt_x</p:attrName>
                                        </p:attrNameLst>
                                      </p:cBhvr>
                                      <p:tavLst>
                                        <p:tav tm="0">
                                          <p:val>
                                            <p:strVal val="#ppt_x"/>
                                          </p:val>
                                        </p:tav>
                                        <p:tav tm="100000">
                                          <p:val>
                                            <p:strVal val="#ppt_x"/>
                                          </p:val>
                                        </p:tav>
                                      </p:tavLst>
                                    </p:anim>
                                    <p:anim calcmode="lin" valueType="num">
                                      <p:cBhvr>
                                        <p:cTn id="95" dur="500" fill="hold"/>
                                        <p:tgtEl>
                                          <p:spTgt spid="50"/>
                                        </p:tgtEl>
                                        <p:attrNameLst>
                                          <p:attrName>ppt_y</p:attrName>
                                        </p:attrNameLst>
                                      </p:cBhvr>
                                      <p:tavLst>
                                        <p:tav tm="0">
                                          <p:val>
                                            <p:strVal val="#ppt_y-.1"/>
                                          </p:val>
                                        </p:tav>
                                        <p:tav tm="100000">
                                          <p:val>
                                            <p:strVal val="#ppt_y"/>
                                          </p:val>
                                        </p:tav>
                                      </p:tavLst>
                                    </p:anim>
                                  </p:childTnLst>
                                </p:cTn>
                              </p:par>
                            </p:childTnLst>
                          </p:cTn>
                        </p:par>
                        <p:par>
                          <p:cTn id="96" fill="hold">
                            <p:stCondLst>
                              <p:cond delay="10000"/>
                            </p:stCondLst>
                            <p:childTnLst>
                              <p:par>
                                <p:cTn id="97" presetID="22" presetClass="entr" presetSubtype="1" fill="hold" nodeType="after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up)">
                                      <p:cBhvr>
                                        <p:cTn id="99" dur="500"/>
                                        <p:tgtEl>
                                          <p:spTgt spid="48"/>
                                        </p:tgtEl>
                                      </p:cBhvr>
                                    </p:animEffect>
                                  </p:childTnLst>
                                </p:cTn>
                              </p:par>
                            </p:childTnLst>
                          </p:cTn>
                        </p:par>
                        <p:par>
                          <p:cTn id="100" fill="hold">
                            <p:stCondLst>
                              <p:cond delay="10500"/>
                            </p:stCondLst>
                            <p:childTnLst>
                              <p:par>
                                <p:cTn id="101" presetID="47" presetClass="entr" presetSubtype="0" fill="hold" grpId="0" nodeType="after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500"/>
                                        <p:tgtEl>
                                          <p:spTgt spid="51"/>
                                        </p:tgtEl>
                                      </p:cBhvr>
                                    </p:animEffect>
                                    <p:anim calcmode="lin" valueType="num">
                                      <p:cBhvr>
                                        <p:cTn id="104" dur="500" fill="hold"/>
                                        <p:tgtEl>
                                          <p:spTgt spid="51"/>
                                        </p:tgtEl>
                                        <p:attrNameLst>
                                          <p:attrName>ppt_x</p:attrName>
                                        </p:attrNameLst>
                                      </p:cBhvr>
                                      <p:tavLst>
                                        <p:tav tm="0">
                                          <p:val>
                                            <p:strVal val="#ppt_x"/>
                                          </p:val>
                                        </p:tav>
                                        <p:tav tm="100000">
                                          <p:val>
                                            <p:strVal val="#ppt_x"/>
                                          </p:val>
                                        </p:tav>
                                      </p:tavLst>
                                    </p:anim>
                                    <p:anim calcmode="lin" valueType="num">
                                      <p:cBhvr>
                                        <p:cTn id="105" dur="500" fill="hold"/>
                                        <p:tgtEl>
                                          <p:spTgt spid="51"/>
                                        </p:tgtEl>
                                        <p:attrNameLst>
                                          <p:attrName>ppt_y</p:attrName>
                                        </p:attrNameLst>
                                      </p:cBhvr>
                                      <p:tavLst>
                                        <p:tav tm="0">
                                          <p:val>
                                            <p:strVal val="#ppt_y-.1"/>
                                          </p:val>
                                        </p:tav>
                                        <p:tav tm="100000">
                                          <p:val>
                                            <p:strVal val="#ppt_y"/>
                                          </p:val>
                                        </p:tav>
                                      </p:tavLst>
                                    </p:anim>
                                  </p:childTnLst>
                                </p:cTn>
                              </p:par>
                            </p:childTnLst>
                          </p:cTn>
                        </p:par>
                        <p:par>
                          <p:cTn id="106" fill="hold">
                            <p:stCondLst>
                              <p:cond delay="11000"/>
                            </p:stCondLst>
                            <p:childTnLst>
                              <p:par>
                                <p:cTn id="107" presetID="22" presetClass="entr" presetSubtype="1" fill="hold"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ipe(up)">
                                      <p:cBhvr>
                                        <p:cTn id="109" dur="500"/>
                                        <p:tgtEl>
                                          <p:spTgt spid="45"/>
                                        </p:tgtEl>
                                      </p:cBhvr>
                                    </p:animEffect>
                                  </p:childTnLst>
                                </p:cTn>
                              </p:par>
                            </p:childTnLst>
                          </p:cTn>
                        </p:par>
                        <p:par>
                          <p:cTn id="110" fill="hold">
                            <p:stCondLst>
                              <p:cond delay="11500"/>
                            </p:stCondLst>
                            <p:childTnLst>
                              <p:par>
                                <p:cTn id="111" presetID="47" presetClass="entr" presetSubtype="0" fill="hold" grpId="0" nodeType="after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fade">
                                      <p:cBhvr>
                                        <p:cTn id="113" dur="500"/>
                                        <p:tgtEl>
                                          <p:spTgt spid="52"/>
                                        </p:tgtEl>
                                      </p:cBhvr>
                                    </p:animEffect>
                                    <p:anim calcmode="lin" valueType="num">
                                      <p:cBhvr>
                                        <p:cTn id="114" dur="500" fill="hold"/>
                                        <p:tgtEl>
                                          <p:spTgt spid="52"/>
                                        </p:tgtEl>
                                        <p:attrNameLst>
                                          <p:attrName>ppt_x</p:attrName>
                                        </p:attrNameLst>
                                      </p:cBhvr>
                                      <p:tavLst>
                                        <p:tav tm="0">
                                          <p:val>
                                            <p:strVal val="#ppt_x"/>
                                          </p:val>
                                        </p:tav>
                                        <p:tav tm="100000">
                                          <p:val>
                                            <p:strVal val="#ppt_x"/>
                                          </p:val>
                                        </p:tav>
                                      </p:tavLst>
                                    </p:anim>
                                    <p:anim calcmode="lin" valueType="num">
                                      <p:cBhvr>
                                        <p:cTn id="115" dur="500" fill="hold"/>
                                        <p:tgtEl>
                                          <p:spTgt spid="52"/>
                                        </p:tgtEl>
                                        <p:attrNameLst>
                                          <p:attrName>ppt_y</p:attrName>
                                        </p:attrNameLst>
                                      </p:cBhvr>
                                      <p:tavLst>
                                        <p:tav tm="0">
                                          <p:val>
                                            <p:strVal val="#ppt_y-.1"/>
                                          </p:val>
                                        </p:tav>
                                        <p:tav tm="100000">
                                          <p:val>
                                            <p:strVal val="#ppt_y"/>
                                          </p:val>
                                        </p:tav>
                                      </p:tavLst>
                                    </p:anim>
                                  </p:childTnLst>
                                </p:cTn>
                              </p:par>
                            </p:childTnLst>
                          </p:cTn>
                        </p:par>
                        <p:par>
                          <p:cTn id="116" fill="hold">
                            <p:stCondLst>
                              <p:cond delay="12000"/>
                            </p:stCondLst>
                            <p:childTnLst>
                              <p:par>
                                <p:cTn id="117" presetID="22" presetClass="entr" presetSubtype="1" fill="hold" nodeType="afterEffect">
                                  <p:stCondLst>
                                    <p:cond delay="0"/>
                                  </p:stCondLst>
                                  <p:childTnLst>
                                    <p:set>
                                      <p:cBhvr>
                                        <p:cTn id="118" dur="1" fill="hold">
                                          <p:stCondLst>
                                            <p:cond delay="0"/>
                                          </p:stCondLst>
                                        </p:cTn>
                                        <p:tgtEl>
                                          <p:spTgt spid="53"/>
                                        </p:tgtEl>
                                        <p:attrNameLst>
                                          <p:attrName>style.visibility</p:attrName>
                                        </p:attrNameLst>
                                      </p:cBhvr>
                                      <p:to>
                                        <p:strVal val="visible"/>
                                      </p:to>
                                    </p:set>
                                    <p:animEffect transition="in" filter="wipe(up)">
                                      <p:cBhvr>
                                        <p:cTn id="119" dur="500"/>
                                        <p:tgtEl>
                                          <p:spTgt spid="53"/>
                                        </p:tgtEl>
                                      </p:cBhvr>
                                    </p:animEffect>
                                  </p:childTnLst>
                                </p:cTn>
                              </p:par>
                            </p:childTnLst>
                          </p:cTn>
                        </p:par>
                        <p:par>
                          <p:cTn id="120" fill="hold">
                            <p:stCondLst>
                              <p:cond delay="12500"/>
                            </p:stCondLst>
                            <p:childTnLst>
                              <p:par>
                                <p:cTn id="121" presetID="47" presetClass="entr" presetSubtype="0" fill="hold" grpId="0" nodeType="after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fade">
                                      <p:cBhvr>
                                        <p:cTn id="123" dur="500"/>
                                        <p:tgtEl>
                                          <p:spTgt spid="54"/>
                                        </p:tgtEl>
                                      </p:cBhvr>
                                    </p:animEffect>
                                    <p:anim calcmode="lin" valueType="num">
                                      <p:cBhvr>
                                        <p:cTn id="124" dur="500" fill="hold"/>
                                        <p:tgtEl>
                                          <p:spTgt spid="54"/>
                                        </p:tgtEl>
                                        <p:attrNameLst>
                                          <p:attrName>ppt_x</p:attrName>
                                        </p:attrNameLst>
                                      </p:cBhvr>
                                      <p:tavLst>
                                        <p:tav tm="0">
                                          <p:val>
                                            <p:strVal val="#ppt_x"/>
                                          </p:val>
                                        </p:tav>
                                        <p:tav tm="100000">
                                          <p:val>
                                            <p:strVal val="#ppt_x"/>
                                          </p:val>
                                        </p:tav>
                                      </p:tavLst>
                                    </p:anim>
                                    <p:anim calcmode="lin" valueType="num">
                                      <p:cBhvr>
                                        <p:cTn id="125"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fade">
                                      <p:cBhvr>
                                        <p:cTn id="130" dur="500"/>
                                        <p:tgtEl>
                                          <p:spTgt spid="55"/>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fade">
                                      <p:cBhvr>
                                        <p:cTn id="133" dur="500"/>
                                        <p:tgtEl>
                                          <p:spTgt spid="56"/>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fade">
                                      <p:cBhvr>
                                        <p:cTn id="136" dur="500"/>
                                        <p:tgtEl>
                                          <p:spTgt spid="5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fade">
                                      <p:cBhvr>
                                        <p:cTn id="139" dur="500"/>
                                        <p:tgtEl>
                                          <p:spTgt spid="5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fade">
                                      <p:cBhvr>
                                        <p:cTn id="142" dur="500"/>
                                        <p:tgtEl>
                                          <p:spTgt spid="60"/>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mph" presetSubtype="2" fill="hold" grpId="1" nodeType="clickEffect">
                                  <p:stCondLst>
                                    <p:cond delay="0"/>
                                  </p:stCondLst>
                                  <p:childTnLst>
                                    <p:animClr clrSpc="rgb" dir="cw">
                                      <p:cBhvr override="childStyle">
                                        <p:cTn id="146" dur="1000" fill="hold"/>
                                        <p:tgtEl>
                                          <p:spTgt spid="41"/>
                                        </p:tgtEl>
                                        <p:attrNameLst>
                                          <p:attrName>style.color</p:attrName>
                                        </p:attrNameLst>
                                      </p:cBhvr>
                                      <p:to>
                                        <a:srgbClr val="FF0000"/>
                                      </p:to>
                                    </p:animClr>
                                  </p:childTnLst>
                                </p:cTn>
                              </p:par>
                              <p:par>
                                <p:cTn id="147" presetID="26" presetClass="emph" presetSubtype="0" fill="hold" grpId="2" nodeType="withEffect">
                                  <p:stCondLst>
                                    <p:cond delay="0"/>
                                  </p:stCondLst>
                                  <p:childTnLst>
                                    <p:animEffect transition="out" filter="fade">
                                      <p:cBhvr>
                                        <p:cTn id="148" dur="500" tmFilter="0, 0; .2, .5; .8, .5; 1, 0"/>
                                        <p:tgtEl>
                                          <p:spTgt spid="41"/>
                                        </p:tgtEl>
                                      </p:cBhvr>
                                    </p:animEffect>
                                    <p:animScale>
                                      <p:cBhvr>
                                        <p:cTn id="149" dur="250" autoRev="1" fill="hold"/>
                                        <p:tgtEl>
                                          <p:spTgt spid="41"/>
                                        </p:tgtEl>
                                      </p:cBhvr>
                                      <p:by x="105000" y="105000"/>
                                    </p:animScale>
                                  </p:childTnLst>
                                </p:cTn>
                              </p:par>
                              <p:par>
                                <p:cTn id="150" presetID="3" presetClass="emph" presetSubtype="2" fill="hold" grpId="1" nodeType="withEffect">
                                  <p:stCondLst>
                                    <p:cond delay="0"/>
                                  </p:stCondLst>
                                  <p:childTnLst>
                                    <p:animClr clrSpc="rgb" dir="cw">
                                      <p:cBhvr override="childStyle">
                                        <p:cTn id="151" dur="1000" fill="hold"/>
                                        <p:tgtEl>
                                          <p:spTgt spid="50"/>
                                        </p:tgtEl>
                                        <p:attrNameLst>
                                          <p:attrName>style.color</p:attrName>
                                        </p:attrNameLst>
                                      </p:cBhvr>
                                      <p:to>
                                        <a:srgbClr val="FF0505"/>
                                      </p:to>
                                    </p:animClr>
                                  </p:childTnLst>
                                </p:cTn>
                              </p:par>
                              <p:par>
                                <p:cTn id="152" presetID="26" presetClass="emph" presetSubtype="0" fill="hold" grpId="2" nodeType="withEffect">
                                  <p:stCondLst>
                                    <p:cond delay="0"/>
                                  </p:stCondLst>
                                  <p:childTnLst>
                                    <p:animEffect transition="out" filter="fade">
                                      <p:cBhvr>
                                        <p:cTn id="153" dur="500" tmFilter="0, 0; .2, .5; .8, .5; 1, 0"/>
                                        <p:tgtEl>
                                          <p:spTgt spid="50"/>
                                        </p:tgtEl>
                                      </p:cBhvr>
                                    </p:animEffect>
                                    <p:animScale>
                                      <p:cBhvr>
                                        <p:cTn id="154"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5" restart="whenNotActive" fill="hold" evtFilter="cancelBubble" nodeType="interactiveSeq">
                <p:stCondLst>
                  <p:cond evt="onClick" delay="0">
                    <p:tgtEl>
                      <p:spTgt spid="56"/>
                    </p:tgtEl>
                  </p:cond>
                </p:stCondLst>
                <p:endSync evt="end" delay="0">
                  <p:rtn val="all"/>
                </p:endSync>
                <p:childTnLst>
                  <p:par>
                    <p:cTn id="156" fill="hold">
                      <p:stCondLst>
                        <p:cond delay="0"/>
                      </p:stCondLst>
                      <p:childTnLst>
                        <p:par>
                          <p:cTn id="157" fill="hold">
                            <p:stCondLst>
                              <p:cond delay="0"/>
                            </p:stCondLst>
                            <p:childTnLst>
                              <p:par>
                                <p:cTn id="158" presetID="64" presetClass="path" presetSubtype="0" accel="50000" decel="50000" fill="hold" grpId="0" nodeType="clickEffect">
                                  <p:stCondLst>
                                    <p:cond delay="0"/>
                                  </p:stCondLst>
                                  <p:childTnLst>
                                    <p:animMotion origin="layout" path="M -3.54167E-6 4.44444E-6 L 0.34571 -0.31505 " pathEditMode="relative" rAng="0" ptsTypes="AA">
                                      <p:cBhvr>
                                        <p:cTn id="159" dur="3000" fill="hold"/>
                                        <p:tgtEl>
                                          <p:spTgt spid="59"/>
                                        </p:tgtEl>
                                        <p:attrNameLst>
                                          <p:attrName>ppt_x</p:attrName>
                                          <p:attrName>ppt_y</p:attrName>
                                        </p:attrNameLst>
                                      </p:cBhvr>
                                      <p:rCtr x="17279" y="-15764"/>
                                    </p:animMotion>
                                  </p:childTnLst>
                                  <p:subTnLst>
                                    <p:animClr clrSpc="rgb" dir="cw">
                                      <p:cBhvr override="childStyle">
                                        <p:cTn dur="1" fill="hold" display="0" masterRel="nextClick" afterEffect="1"/>
                                        <p:tgtEl>
                                          <p:spTgt spid="59"/>
                                        </p:tgtEl>
                                        <p:attrNameLst>
                                          <p:attrName>ppt_c</p:attrName>
                                        </p:attrNameLst>
                                      </p:cBhvr>
                                      <p:to>
                                        <a:schemeClr val="bg1"/>
                                      </p:to>
                                    </p:animClr>
                                  </p:subTnLst>
                                </p:cTn>
                              </p:par>
                            </p:childTnLst>
                          </p:cTn>
                        </p:par>
                      </p:childTnLst>
                    </p:cTn>
                  </p:par>
                </p:childTnLst>
              </p:cTn>
              <p:nextCondLst>
                <p:cond evt="onClick" delay="0">
                  <p:tgtEl>
                    <p:spTgt spid="56"/>
                  </p:tgtEl>
                </p:cond>
              </p:nextCondLst>
            </p:seq>
            <p:seq concurrent="1" nextAc="seek">
              <p:cTn id="160" restart="whenNotActive" fill="hold" evtFilter="cancelBubble" nodeType="interactiveSeq">
                <p:stCondLst>
                  <p:cond evt="onClick" delay="0">
                    <p:tgtEl>
                      <p:spTgt spid="57"/>
                    </p:tgtEl>
                  </p:cond>
                </p:stCondLst>
                <p:endSync evt="end" delay="0">
                  <p:rtn val="all"/>
                </p:endSync>
                <p:childTnLst>
                  <p:par>
                    <p:cTn id="161" fill="hold">
                      <p:stCondLst>
                        <p:cond delay="0"/>
                      </p:stCondLst>
                      <p:childTnLst>
                        <p:par>
                          <p:cTn id="162" fill="hold">
                            <p:stCondLst>
                              <p:cond delay="0"/>
                            </p:stCondLst>
                            <p:childTnLst>
                              <p:par>
                                <p:cTn id="163" presetID="64" presetClass="path" presetSubtype="0" accel="50000" decel="50000" fill="remove" grpId="0" nodeType="clickEffect">
                                  <p:stCondLst>
                                    <p:cond delay="0"/>
                                  </p:stCondLst>
                                  <p:childTnLst>
                                    <p:animMotion origin="layout" path="M -3.95833E-6 3.7037E-7 L 0.34532 -0.55 " pathEditMode="relative" rAng="0" ptsTypes="AA">
                                      <p:cBhvr>
                                        <p:cTn id="164" dur="2000" fill="hold"/>
                                        <p:tgtEl>
                                          <p:spTgt spid="61"/>
                                        </p:tgtEl>
                                        <p:attrNameLst>
                                          <p:attrName>ppt_x</p:attrName>
                                          <p:attrName>ppt_y</p:attrName>
                                        </p:attrNameLst>
                                      </p:cBhvr>
                                      <p:rCtr x="17266" y="-27500"/>
                                    </p:animMotion>
                                  </p:childTnLst>
                                </p:cTn>
                              </p:par>
                            </p:childTnLst>
                          </p:cTn>
                        </p:par>
                      </p:childTnLst>
                    </p:cTn>
                  </p:par>
                </p:childTnLst>
              </p:cTn>
              <p:nextCondLst>
                <p:cond evt="onClick" delay="0">
                  <p:tgtEl>
                    <p:spTgt spid="57"/>
                  </p:tgtEl>
                </p:cond>
              </p:nextCondLst>
            </p:seq>
            <p:seq concurrent="1" nextAc="seek">
              <p:cTn id="165" restart="whenNotActive" fill="hold" evtFilter="cancelBubble" nodeType="interactiveSeq">
                <p:stCondLst>
                  <p:cond evt="onClick" delay="0">
                    <p:tgtEl>
                      <p:spTgt spid="60"/>
                    </p:tgtEl>
                  </p:cond>
                </p:stCondLst>
                <p:endSync evt="end" delay="0">
                  <p:rtn val="all"/>
                </p:endSync>
                <p:childTnLst>
                  <p:par>
                    <p:cTn id="166" fill="hold">
                      <p:stCondLst>
                        <p:cond delay="0"/>
                      </p:stCondLst>
                      <p:childTnLst>
                        <p:par>
                          <p:cTn id="167" fill="hold">
                            <p:stCondLst>
                              <p:cond delay="0"/>
                            </p:stCondLst>
                            <p:childTnLst>
                              <p:par>
                                <p:cTn id="168" presetID="64" presetClass="path" presetSubtype="0" accel="50000" decel="50000" fill="hold" grpId="0" nodeType="clickEffect">
                                  <p:stCondLst>
                                    <p:cond delay="0"/>
                                  </p:stCondLst>
                                  <p:childTnLst>
                                    <p:animMotion origin="layout" path="M 8.33333E-7 4.44444E-6 L -0.27656 -0.55602 " pathEditMode="relative" rAng="0" ptsTypes="AA">
                                      <p:cBhvr>
                                        <p:cTn id="169" dur="2000" fill="hold"/>
                                        <p:tgtEl>
                                          <p:spTgt spid="62"/>
                                        </p:tgtEl>
                                        <p:attrNameLst>
                                          <p:attrName>ppt_x</p:attrName>
                                          <p:attrName>ppt_y</p:attrName>
                                        </p:attrNameLst>
                                      </p:cBhvr>
                                      <p:rCtr x="-13828" y="-27801"/>
                                    </p:animMotion>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childTnLst>
              </p:cTn>
              <p:nextCondLst>
                <p:cond evt="onClick" delay="0">
                  <p:tgtEl>
                    <p:spTgt spid="60"/>
                  </p:tgtEl>
                </p:cond>
              </p:nextCondLst>
            </p:seq>
            <p:seq concurrent="1" nextAc="seek">
              <p:cTn id="170" restart="whenNotActive" fill="hold" evtFilter="cancelBubble" nodeType="interactiveSeq">
                <p:stCondLst>
                  <p:cond evt="onClick" delay="0">
                    <p:tgtEl>
                      <p:spTgt spid="58"/>
                    </p:tgtEl>
                  </p:cond>
                </p:stCondLst>
                <p:endSync evt="end" delay="0">
                  <p:rtn val="all"/>
                </p:endSync>
                <p:childTnLst>
                  <p:par>
                    <p:cTn id="171" fill="hold">
                      <p:stCondLst>
                        <p:cond delay="0"/>
                      </p:stCondLst>
                      <p:childTnLst>
                        <p:par>
                          <p:cTn id="172" fill="hold">
                            <p:stCondLst>
                              <p:cond delay="0"/>
                            </p:stCondLst>
                            <p:childTnLst>
                              <p:par>
                                <p:cTn id="173" presetID="64" presetClass="path" presetSubtype="0" accel="50000" decel="50000" fill="hold" grpId="0" nodeType="clickEffect">
                                  <p:stCondLst>
                                    <p:cond delay="0"/>
                                  </p:stCondLst>
                                  <p:childTnLst>
                                    <p:animMotion origin="layout" path="M -6.25E-7 7.40741E-7 L -0.27122 -0.32083 " pathEditMode="relative" rAng="0" ptsTypes="AA">
                                      <p:cBhvr>
                                        <p:cTn id="174" dur="2000" fill="hold"/>
                                        <p:tgtEl>
                                          <p:spTgt spid="63"/>
                                        </p:tgtEl>
                                        <p:attrNameLst>
                                          <p:attrName>ppt_x</p:attrName>
                                          <p:attrName>ppt_y</p:attrName>
                                        </p:attrNameLst>
                                      </p:cBhvr>
                                      <p:rCtr x="-13568" y="-16042"/>
                                    </p:animMotion>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childTnLst>
              </p:cTn>
              <p:nextCondLst>
                <p:cond evt="onClick" delay="0">
                  <p:tgtEl>
                    <p:spTgt spid="58"/>
                  </p:tgtEl>
                </p:cond>
              </p:nextCondLst>
            </p:seq>
          </p:childTnLst>
        </p:cTn>
      </p:par>
    </p:tnLst>
    <p:bldLst>
      <p:bldP spid="35" grpId="0" animBg="1"/>
      <p:bldP spid="41" grpId="0" animBg="1"/>
      <p:bldP spid="41" grpId="1" animBg="1"/>
      <p:bldP spid="41" grpId="2" animBg="1"/>
      <p:bldP spid="42" grpId="0" animBg="1"/>
      <p:bldP spid="43" grpId="0" animBg="1"/>
      <p:bldP spid="44" grpId="0" animBg="1"/>
      <p:bldP spid="49" grpId="0" animBg="1"/>
      <p:bldP spid="50" grpId="0" animBg="1"/>
      <p:bldP spid="50" grpId="1" animBg="1"/>
      <p:bldP spid="50" grpId="2" animBg="1"/>
      <p:bldP spid="51" grpId="0" animBg="1"/>
      <p:bldP spid="52" grpId="0" animBg="1"/>
      <p:bldP spid="54" grpId="0" animBg="1"/>
      <p:bldP spid="56" grpId="0"/>
      <p:bldP spid="57" grpId="0"/>
      <p:bldP spid="58" grpId="0"/>
      <p:bldP spid="59" grpId="0" animBg="1"/>
      <p:bldP spid="60" grpId="0"/>
      <p:bldP spid="61" grpId="0" animBg="1"/>
      <p:bldP spid="62" grpId="0" animBg="1"/>
      <p:bldP spid="63" grpId="0" animBg="1"/>
      <p:bldP spid="3" grpId="0" animBg="1"/>
      <p:bldP spid="66" grpId="0" animBg="1"/>
      <p:bldP spid="67" grpId="0" animBg="1"/>
      <p:bldP spid="68" grpId="0" animBg="1"/>
      <p:bldP spid="69" grpId="0" animBg="1"/>
      <p:bldP spid="70" grpId="0" animBg="1"/>
    </p:bldLst>
  </p:timing>
  <p:extLst>
    <p:ext uri="{E180D4A7-C9FB-4DFB-919C-405C955672EB}">
      <p14:showEvtLst xmlns:p14="http://schemas.microsoft.com/office/powerpoint/2010/main">
        <p14:triggerEvt type="onClick" time="18066" objId="56"/>
        <p14:triggerEvt type="onClick" time="19732" objId="57"/>
        <p14:triggerEvt type="onClick" time="21633" objId="60"/>
        <p14:triggerEvt type="onClick" time="23515" objId="58"/>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llustration of two men in detached roller coaster car flying through space">
            <a:extLst>
              <a:ext uri="{FF2B5EF4-FFF2-40B4-BE49-F238E27FC236}">
                <a16:creationId xmlns:a16="http://schemas.microsoft.com/office/drawing/2014/main" id="{828581C2-CEFD-4041-8858-617DF8FA2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107"/>
          <a:stretch/>
        </p:blipFill>
        <p:spPr bwMode="auto">
          <a:xfrm>
            <a:off x="-1" y="-216415"/>
            <a:ext cx="6602877" cy="70744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llustration of two men in detached roller coaster car flying through space">
            <a:extLst>
              <a:ext uri="{FF2B5EF4-FFF2-40B4-BE49-F238E27FC236}">
                <a16:creationId xmlns:a16="http://schemas.microsoft.com/office/drawing/2014/main" id="{1F831E5A-FE36-4A0B-9309-301B2EBB3A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107"/>
          <a:stretch/>
        </p:blipFill>
        <p:spPr bwMode="auto">
          <a:xfrm flipH="1">
            <a:off x="6602876" y="-216415"/>
            <a:ext cx="6602875" cy="7094759"/>
          </a:xfrm>
          <a:prstGeom prst="rect">
            <a:avLst/>
          </a:prstGeom>
          <a:noFill/>
          <a:extLst>
            <a:ext uri="{909E8E84-426E-40DD-AFC4-6F175D3DCCD1}">
              <a14:hiddenFill xmlns:a14="http://schemas.microsoft.com/office/drawing/2010/main">
                <a:solidFill>
                  <a:srgbClr val="FFFFFF"/>
                </a:solidFill>
              </a14:hiddenFill>
            </a:ext>
          </a:extLst>
        </p:spPr>
      </p:pic>
      <p:sp>
        <p:nvSpPr>
          <p:cNvPr id="31" name="Başlık 1">
            <a:extLst>
              <a:ext uri="{FF2B5EF4-FFF2-40B4-BE49-F238E27FC236}">
                <a16:creationId xmlns:a16="http://schemas.microsoft.com/office/drawing/2014/main" id="{54F040F3-BB8E-4192-94F2-7AF8A2861DF7}"/>
              </a:ext>
            </a:extLst>
          </p:cNvPr>
          <p:cNvSpPr>
            <a:spLocks noGrp="1"/>
          </p:cNvSpPr>
          <p:nvPr>
            <p:ph type="title"/>
          </p:nvPr>
        </p:nvSpPr>
        <p:spPr>
          <a:xfrm>
            <a:off x="497711" y="367411"/>
            <a:ext cx="11241045" cy="1325563"/>
          </a:xfrm>
          <a:solidFill>
            <a:schemeClr val="bg1">
              <a:lumMod val="85000"/>
              <a:alpha val="89804"/>
            </a:schemeClr>
          </a:solidFill>
        </p:spPr>
        <p:style>
          <a:lnRef idx="2">
            <a:schemeClr val="dk1"/>
          </a:lnRef>
          <a:fillRef idx="1">
            <a:schemeClr val="lt1"/>
          </a:fillRef>
          <a:effectRef idx="0">
            <a:schemeClr val="dk1"/>
          </a:effectRef>
          <a:fontRef idx="minor">
            <a:schemeClr val="dk1"/>
          </a:fontRef>
        </p:style>
        <p:txBody>
          <a:bodyPr>
            <a:normAutofit/>
          </a:bodyPr>
          <a:lstStyle/>
          <a:p>
            <a:pPr algn="ctr"/>
            <a:r>
              <a:rPr lang="tr-TR" sz="3600" dirty="0"/>
              <a:t>Fiziksel Tabanlı Sezgisel Optimizasyon Algoritmaları</a:t>
            </a:r>
          </a:p>
        </p:txBody>
      </p:sp>
      <p:sp>
        <p:nvSpPr>
          <p:cNvPr id="11" name="İçerik Yer Tutucusu 2">
            <a:extLst>
              <a:ext uri="{FF2B5EF4-FFF2-40B4-BE49-F238E27FC236}">
                <a16:creationId xmlns:a16="http://schemas.microsoft.com/office/drawing/2014/main" id="{A721F73C-0707-49ED-99F7-1847C23316D2}"/>
              </a:ext>
            </a:extLst>
          </p:cNvPr>
          <p:cNvSpPr txBox="1">
            <a:spLocks/>
          </p:cNvSpPr>
          <p:nvPr/>
        </p:nvSpPr>
        <p:spPr>
          <a:xfrm>
            <a:off x="999153" y="2040695"/>
            <a:ext cx="6602875" cy="4133215"/>
          </a:xfrm>
          <a:prstGeom prst="rect">
            <a:avLst/>
          </a:prstGeom>
          <a:solidFill>
            <a:srgbClr val="FFFFFF">
              <a:alpha val="89804"/>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200" dirty="0">
                <a:solidFill>
                  <a:srgbClr val="FF0000"/>
                </a:solidFill>
              </a:rPr>
              <a:t>Yerçekimsel Arama Algoritması</a:t>
            </a:r>
          </a:p>
          <a:p>
            <a:r>
              <a:rPr lang="tr-TR" sz="2200" dirty="0"/>
              <a:t>İyon Hareketi Algoritması</a:t>
            </a:r>
          </a:p>
          <a:p>
            <a:r>
              <a:rPr lang="tr-TR" sz="2200" dirty="0"/>
              <a:t>Su Döngüsü Optimizasyon Algoritması</a:t>
            </a:r>
          </a:p>
          <a:p>
            <a:r>
              <a:rPr lang="tr-TR" sz="2200" dirty="0"/>
              <a:t>Karadelik Arama Algoritması</a:t>
            </a:r>
          </a:p>
          <a:p>
            <a:r>
              <a:rPr lang="tr-TR" sz="2200" dirty="0"/>
              <a:t>Yüklü Sistem Arama Algoritması</a:t>
            </a:r>
          </a:p>
          <a:p>
            <a:r>
              <a:rPr lang="tr-TR" sz="2200" dirty="0"/>
              <a:t>Yapay Fizik Optimizasyon Algoritması</a:t>
            </a:r>
          </a:p>
          <a:p>
            <a:r>
              <a:rPr lang="tr-TR" sz="2200" dirty="0"/>
              <a:t>Parçacık Çarpışma Algoritması</a:t>
            </a:r>
          </a:p>
          <a:p>
            <a:r>
              <a:rPr lang="tr-TR" sz="2200" dirty="0"/>
              <a:t>Büyük çöküş Algoritması</a:t>
            </a:r>
          </a:p>
        </p:txBody>
      </p:sp>
      <p:pic>
        <p:nvPicPr>
          <p:cNvPr id="12" name="Picture 2" descr="Illustration of two men in detached roller coaster car flying through space">
            <a:extLst>
              <a:ext uri="{FF2B5EF4-FFF2-40B4-BE49-F238E27FC236}">
                <a16:creationId xmlns:a16="http://schemas.microsoft.com/office/drawing/2014/main" id="{39976AD2-9E08-4D68-95E5-D2268F25A3D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4879" t="20931" r="14214"/>
          <a:stretch/>
        </p:blipFill>
        <p:spPr bwMode="auto">
          <a:xfrm>
            <a:off x="5817143" y="2553001"/>
            <a:ext cx="5375704" cy="362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83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0" fill="hold">
                                          <p:stCondLst>
                                            <p:cond delay="0"/>
                                          </p:stCondLst>
                                        </p:cTn>
                                        <p:tgtEl>
                                          <p:spTgt spid="12"/>
                                        </p:tgtEl>
                                        <p:attrNameLst>
                                          <p:attrName>r</p:attrName>
                                        </p:attrNameLst>
                                      </p:cBhvr>
                                    </p:animRot>
                                    <p:animRot by="-240000">
                                      <p:cBhvr>
                                        <p:cTn id="7" dur="2000" fill="hold">
                                          <p:stCondLst>
                                            <p:cond delay="2000"/>
                                          </p:stCondLst>
                                        </p:cTn>
                                        <p:tgtEl>
                                          <p:spTgt spid="12"/>
                                        </p:tgtEl>
                                        <p:attrNameLst>
                                          <p:attrName>r</p:attrName>
                                        </p:attrNameLst>
                                      </p:cBhvr>
                                    </p:animRot>
                                    <p:animRot by="240000">
                                      <p:cBhvr>
                                        <p:cTn id="8" dur="2000" fill="hold">
                                          <p:stCondLst>
                                            <p:cond delay="4000"/>
                                          </p:stCondLst>
                                        </p:cTn>
                                        <p:tgtEl>
                                          <p:spTgt spid="12"/>
                                        </p:tgtEl>
                                        <p:attrNameLst>
                                          <p:attrName>r</p:attrName>
                                        </p:attrNameLst>
                                      </p:cBhvr>
                                    </p:animRot>
                                    <p:animRot by="-240000">
                                      <p:cBhvr>
                                        <p:cTn id="9" dur="2000" fill="hold">
                                          <p:stCondLst>
                                            <p:cond delay="6000"/>
                                          </p:stCondLst>
                                        </p:cTn>
                                        <p:tgtEl>
                                          <p:spTgt spid="12"/>
                                        </p:tgtEl>
                                        <p:attrNameLst>
                                          <p:attrName>r</p:attrName>
                                        </p:attrNameLst>
                                      </p:cBhvr>
                                    </p:animRot>
                                    <p:animRot by="120000">
                                      <p:cBhvr>
                                        <p:cTn id="10" dur="2000" fill="hold">
                                          <p:stCondLst>
                                            <p:cond delay="80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sh falling into black hole">
            <a:extLst>
              <a:ext uri="{FF2B5EF4-FFF2-40B4-BE49-F238E27FC236}">
                <a16:creationId xmlns:a16="http://schemas.microsoft.com/office/drawing/2014/main" id="{F10CE72B-850F-41A2-9B94-EDDC2B5EA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İçerik Yer Tutucusu 2">
            <a:extLst>
              <a:ext uri="{FF2B5EF4-FFF2-40B4-BE49-F238E27FC236}">
                <a16:creationId xmlns:a16="http://schemas.microsoft.com/office/drawing/2014/main" id="{E69C2CE2-7EE9-450A-B8B5-6D5A291F151C}"/>
              </a:ext>
            </a:extLst>
          </p:cNvPr>
          <p:cNvSpPr>
            <a:spLocks noGrp="1"/>
          </p:cNvSpPr>
          <p:nvPr>
            <p:ph idx="1"/>
          </p:nvPr>
        </p:nvSpPr>
        <p:spPr>
          <a:xfrm>
            <a:off x="853440" y="1908442"/>
            <a:ext cx="10800080" cy="4133215"/>
          </a:xfrm>
          <a:solidFill>
            <a:srgbClr val="FFFFFF">
              <a:alpha val="89804"/>
            </a:srgbClr>
          </a:solidFill>
        </p:spPr>
        <p:txBody>
          <a:bodyPr>
            <a:normAutofit/>
          </a:bodyPr>
          <a:lstStyle/>
          <a:p>
            <a:r>
              <a:rPr lang="tr-TR" sz="2200" dirty="0" err="1">
                <a:solidFill>
                  <a:srgbClr val="FF0000"/>
                </a:solidFill>
              </a:rPr>
              <a:t>Gravity</a:t>
            </a:r>
            <a:r>
              <a:rPr lang="tr-TR" sz="2200" dirty="0">
                <a:solidFill>
                  <a:srgbClr val="FF0000"/>
                </a:solidFill>
              </a:rPr>
              <a:t> Search Algorithm(GSA)-Yerçekimsel Arama Algoritması</a:t>
            </a:r>
          </a:p>
          <a:p>
            <a:r>
              <a:rPr lang="tr-TR" sz="2200" dirty="0" err="1"/>
              <a:t>Particle</a:t>
            </a:r>
            <a:r>
              <a:rPr lang="tr-TR" sz="2200" dirty="0"/>
              <a:t> </a:t>
            </a:r>
            <a:r>
              <a:rPr lang="tr-TR" sz="2200" dirty="0" err="1"/>
              <a:t>Swarm</a:t>
            </a:r>
            <a:r>
              <a:rPr lang="tr-TR" sz="2200" dirty="0"/>
              <a:t> </a:t>
            </a:r>
            <a:r>
              <a:rPr lang="tr-TR" sz="2200" dirty="0" err="1"/>
              <a:t>Optimization</a:t>
            </a:r>
            <a:r>
              <a:rPr lang="tr-TR" sz="2200" dirty="0"/>
              <a:t>(PSO)-Parçacık Sürüsü Optimizasyonu</a:t>
            </a:r>
          </a:p>
          <a:p>
            <a:r>
              <a:rPr lang="tr-TR" sz="2200" dirty="0" err="1"/>
              <a:t>Bees</a:t>
            </a:r>
            <a:r>
              <a:rPr lang="tr-TR" sz="2200" dirty="0"/>
              <a:t> Algorithm(</a:t>
            </a:r>
            <a:r>
              <a:rPr lang="tr-TR" sz="2200" dirty="0" err="1"/>
              <a:t>BA</a:t>
            </a:r>
            <a:r>
              <a:rPr lang="tr-TR" sz="2200" dirty="0"/>
              <a:t>)-Arı Algoritması</a:t>
            </a:r>
          </a:p>
          <a:p>
            <a:r>
              <a:rPr lang="tr-TR" sz="2200" dirty="0"/>
              <a:t>Ateş Böceği Algoritması</a:t>
            </a:r>
          </a:p>
          <a:p>
            <a:r>
              <a:rPr lang="tr-TR" sz="2200" dirty="0"/>
              <a:t>Yapay Balık Sürüsü Algoritması</a:t>
            </a:r>
          </a:p>
          <a:p>
            <a:r>
              <a:rPr lang="tr-TR" sz="2200" dirty="0"/>
              <a:t>Kurt Kolonisi Algoritması</a:t>
            </a:r>
          </a:p>
          <a:p>
            <a:r>
              <a:rPr lang="tr-TR" sz="2200" dirty="0"/>
              <a:t>Kedi Sürüsü Optimizasyonu</a:t>
            </a:r>
          </a:p>
          <a:p>
            <a:r>
              <a:rPr lang="tr-TR" sz="2200" dirty="0"/>
              <a:t>Bakteriyel Besin Arama Optimizasyon Algoritması</a:t>
            </a:r>
          </a:p>
        </p:txBody>
      </p:sp>
      <p:sp>
        <p:nvSpPr>
          <p:cNvPr id="12" name="Başlık 1">
            <a:extLst>
              <a:ext uri="{FF2B5EF4-FFF2-40B4-BE49-F238E27FC236}">
                <a16:creationId xmlns:a16="http://schemas.microsoft.com/office/drawing/2014/main" id="{E650F93A-C315-4EFE-B866-F1B702339610}"/>
              </a:ext>
            </a:extLst>
          </p:cNvPr>
          <p:cNvSpPr>
            <a:spLocks noGrp="1"/>
          </p:cNvSpPr>
          <p:nvPr>
            <p:ph type="title"/>
          </p:nvPr>
        </p:nvSpPr>
        <p:spPr>
          <a:xfrm>
            <a:off x="853440" y="182881"/>
            <a:ext cx="10800080" cy="1510094"/>
          </a:xfrm>
          <a:solidFill>
            <a:schemeClr val="accent6">
              <a:lumMod val="40000"/>
              <a:lumOff val="60000"/>
              <a:alpha val="89804"/>
            </a:schemeClr>
          </a:solidFill>
        </p:spPr>
        <p:style>
          <a:lnRef idx="2">
            <a:schemeClr val="dk1"/>
          </a:lnRef>
          <a:fillRef idx="1">
            <a:schemeClr val="lt1"/>
          </a:fillRef>
          <a:effectRef idx="0">
            <a:schemeClr val="dk1"/>
          </a:effectRef>
          <a:fontRef idx="minor">
            <a:schemeClr val="dk1"/>
          </a:fontRef>
        </p:style>
        <p:txBody>
          <a:bodyPr>
            <a:normAutofit fontScale="90000"/>
          </a:bodyPr>
          <a:lstStyle/>
          <a:p>
            <a:pPr algn="ctr"/>
            <a:br>
              <a:rPr lang="tr-TR" sz="3600" dirty="0"/>
            </a:br>
            <a:r>
              <a:rPr lang="tr-TR" sz="4000" b="1" dirty="0">
                <a:latin typeface="Bahnschrift SemiCondensed" panose="020B0502040204020203" pitchFamily="34" charset="0"/>
              </a:rPr>
              <a:t>Sürü Tabanlı Sezgisel Optimizasyon Algoritmaları</a:t>
            </a:r>
            <a:br>
              <a:rPr lang="tr-TR" sz="3600" dirty="0"/>
            </a:br>
            <a:r>
              <a:rPr lang="tr-TR" sz="3100" dirty="0"/>
              <a:t>«</a:t>
            </a:r>
            <a:r>
              <a:rPr lang="tr-TR" sz="2000" dirty="0"/>
              <a:t>Sürü, birbirleriyle etkilesen dağınık yapılı bireyler yığını anlamında kullanılır. Bireyler insan ,karınca veya kütle olarak ifade edilebilir</a:t>
            </a:r>
            <a:r>
              <a:rPr lang="tr-TR" sz="3100" dirty="0"/>
              <a:t>»</a:t>
            </a:r>
            <a:br>
              <a:rPr lang="tr-TR" sz="3600" dirty="0"/>
            </a:br>
            <a:endParaRPr lang="tr-TR" sz="3600" dirty="0"/>
          </a:p>
        </p:txBody>
      </p:sp>
      <p:sp>
        <p:nvSpPr>
          <p:cNvPr id="10" name="AutoShape 14" descr="Wolf Png Clipart 14 - free download">
            <a:extLst>
              <a:ext uri="{FF2B5EF4-FFF2-40B4-BE49-F238E27FC236}">
                <a16:creationId xmlns:a16="http://schemas.microsoft.com/office/drawing/2014/main" id="{B6382D3D-5D32-4DE0-A39E-6245B16A01D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grpSp>
        <p:nvGrpSpPr>
          <p:cNvPr id="13" name="Grup 12">
            <a:extLst>
              <a:ext uri="{FF2B5EF4-FFF2-40B4-BE49-F238E27FC236}">
                <a16:creationId xmlns:a16="http://schemas.microsoft.com/office/drawing/2014/main" id="{CCC5806E-F1C0-4323-A0E5-F01EE318B319}"/>
              </a:ext>
            </a:extLst>
          </p:cNvPr>
          <p:cNvGrpSpPr/>
          <p:nvPr/>
        </p:nvGrpSpPr>
        <p:grpSpPr>
          <a:xfrm>
            <a:off x="6414453" y="2331937"/>
            <a:ext cx="4483432" cy="3512677"/>
            <a:chOff x="6414453" y="2331937"/>
            <a:chExt cx="4483432" cy="3512677"/>
          </a:xfrm>
        </p:grpSpPr>
        <p:pic>
          <p:nvPicPr>
            <p:cNvPr id="4100" name="Picture 4" descr="Summer Night Flying Fireflies, Firefly Clipart, Luminous, Insect PNG  Transparent Clipart Image and PSD File for Free Download | Imagenes de  luciernagas, Luciernagas, Tatuaje de luciérnaga">
              <a:extLst>
                <a:ext uri="{FF2B5EF4-FFF2-40B4-BE49-F238E27FC236}">
                  <a16:creationId xmlns:a16="http://schemas.microsoft.com/office/drawing/2014/main" id="{5F923FD6-96EC-46E4-BA3E-E50070DC6C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4743" y="2331937"/>
              <a:ext cx="1097062" cy="1097062"/>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102" name="Picture 6" descr="mq #bees #bee #insect #flying #fly - Flying Honey Bee Png, Transparent Png  , Transparent Png Image - PNGitem">
              <a:extLst>
                <a:ext uri="{FF2B5EF4-FFF2-40B4-BE49-F238E27FC236}">
                  <a16:creationId xmlns:a16="http://schemas.microsoft.com/office/drawing/2014/main" id="{ECE19EF8-8CDA-43CF-8E2E-9B9BB3999FF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372" t="56222" r="63581" b="8897"/>
            <a:stretch/>
          </p:blipFill>
          <p:spPr bwMode="auto">
            <a:xfrm>
              <a:off x="7282180" y="3047476"/>
              <a:ext cx="716280" cy="76304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Download Animal Magic Goldfish Png - Gold Fishes PNG image for free. Search  more high quality free transparent png images on PNGkey.… | Goldfish, Fish,  Animal magic">
              <a:extLst>
                <a:ext uri="{FF2B5EF4-FFF2-40B4-BE49-F238E27FC236}">
                  <a16:creationId xmlns:a16="http://schemas.microsoft.com/office/drawing/2014/main" id="{E4E4A8EF-E81D-4805-A9DE-EA27A2200411}"/>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25154" t="56030" r="28797" b="11704"/>
            <a:stretch/>
          </p:blipFill>
          <p:spPr bwMode="auto">
            <a:xfrm>
              <a:off x="7640320" y="3667761"/>
              <a:ext cx="1483360" cy="863198"/>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wolf png image, picture, download">
              <a:extLst>
                <a:ext uri="{FF2B5EF4-FFF2-40B4-BE49-F238E27FC236}">
                  <a16:creationId xmlns:a16="http://schemas.microsoft.com/office/drawing/2014/main" id="{171D4761-AE74-4C0E-90AA-6697C9072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45863" y="3581400"/>
              <a:ext cx="1152022" cy="1339153"/>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Cat Png 2, Resolution:1520x934 HD Png Download - CPPNG.com">
              <a:extLst>
                <a:ext uri="{FF2B5EF4-FFF2-40B4-BE49-F238E27FC236}">
                  <a16:creationId xmlns:a16="http://schemas.microsoft.com/office/drawing/2014/main" id="{3ECDD149-2426-4C6E-83AD-155C0CF9BA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21024" y="4943698"/>
              <a:ext cx="1466074" cy="900916"/>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Bacteria PNG Transparent Images | PNG All">
              <a:extLst>
                <a:ext uri="{FF2B5EF4-FFF2-40B4-BE49-F238E27FC236}">
                  <a16:creationId xmlns:a16="http://schemas.microsoft.com/office/drawing/2014/main" id="{0D1CAEF5-BE88-4B3F-9834-1F312E8B9F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14453" y="4099360"/>
              <a:ext cx="697865" cy="69786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6500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500" fill="hold">
                                          <p:stCondLst>
                                            <p:cond delay="0"/>
                                          </p:stCondLst>
                                        </p:cTn>
                                        <p:tgtEl>
                                          <p:spTgt spid="13"/>
                                        </p:tgtEl>
                                        <p:attrNameLst>
                                          <p:attrName>r</p:attrName>
                                        </p:attrNameLst>
                                      </p:cBhvr>
                                    </p:animRot>
                                    <p:animRot by="-240000">
                                      <p:cBhvr>
                                        <p:cTn id="7" dur="1000" fill="hold">
                                          <p:stCondLst>
                                            <p:cond delay="1000"/>
                                          </p:stCondLst>
                                        </p:cTn>
                                        <p:tgtEl>
                                          <p:spTgt spid="13"/>
                                        </p:tgtEl>
                                        <p:attrNameLst>
                                          <p:attrName>r</p:attrName>
                                        </p:attrNameLst>
                                      </p:cBhvr>
                                    </p:animRot>
                                    <p:animRot by="240000">
                                      <p:cBhvr>
                                        <p:cTn id="8" dur="1000" fill="hold">
                                          <p:stCondLst>
                                            <p:cond delay="2000"/>
                                          </p:stCondLst>
                                        </p:cTn>
                                        <p:tgtEl>
                                          <p:spTgt spid="13"/>
                                        </p:tgtEl>
                                        <p:attrNameLst>
                                          <p:attrName>r</p:attrName>
                                        </p:attrNameLst>
                                      </p:cBhvr>
                                    </p:animRot>
                                    <p:animRot by="-240000">
                                      <p:cBhvr>
                                        <p:cTn id="9" dur="1000" fill="hold">
                                          <p:stCondLst>
                                            <p:cond delay="3000"/>
                                          </p:stCondLst>
                                        </p:cTn>
                                        <p:tgtEl>
                                          <p:spTgt spid="13"/>
                                        </p:tgtEl>
                                        <p:attrNameLst>
                                          <p:attrName>r</p:attrName>
                                        </p:attrNameLst>
                                      </p:cBhvr>
                                    </p:animRot>
                                    <p:animRot by="120000">
                                      <p:cBhvr>
                                        <p:cTn id="10" dur="1000" fill="hold">
                                          <p:stCondLst>
                                            <p:cond delay="40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ix weighty facts about gravity | symmetry magazine">
            <a:extLst>
              <a:ext uri="{FF2B5EF4-FFF2-40B4-BE49-F238E27FC236}">
                <a16:creationId xmlns:a16="http://schemas.microsoft.com/office/drawing/2014/main" id="{AE2BD4E0-AA15-4D48-A26C-684DCEC0F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Başlık 1">
            <a:extLst>
              <a:ext uri="{FF2B5EF4-FFF2-40B4-BE49-F238E27FC236}">
                <a16:creationId xmlns:a16="http://schemas.microsoft.com/office/drawing/2014/main" id="{F60FBFB1-5060-434E-B2F8-E59C6D372B52}"/>
              </a:ext>
            </a:extLst>
          </p:cNvPr>
          <p:cNvSpPr txBox="1">
            <a:spLocks/>
          </p:cNvSpPr>
          <p:nvPr/>
        </p:nvSpPr>
        <p:spPr>
          <a:xfrm>
            <a:off x="346018" y="652660"/>
            <a:ext cx="11499964" cy="757162"/>
          </a:xfrm>
          <a:prstGeom prst="rect">
            <a:avLst/>
          </a:prstGeom>
          <a:solidFill>
            <a:srgbClr val="FFFFFF">
              <a:alpha val="85098"/>
            </a:srgb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b="1" dirty="0"/>
              <a:t>NEWTON ve YERÇEKİMİ PRENSİPLERİ</a:t>
            </a:r>
          </a:p>
        </p:txBody>
      </p:sp>
      <p:pic>
        <p:nvPicPr>
          <p:cNvPr id="1026" name="Picture 2" descr="Isaac Newton - Vikipedi">
            <a:extLst>
              <a:ext uri="{FF2B5EF4-FFF2-40B4-BE49-F238E27FC236}">
                <a16:creationId xmlns:a16="http://schemas.microsoft.com/office/drawing/2014/main" id="{1C357A8B-7EA0-49CC-968A-2A1A322A3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111" y="2171361"/>
            <a:ext cx="2532708" cy="3232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İçerik Yer Tutucusu 2">
            <a:extLst>
              <a:ext uri="{FF2B5EF4-FFF2-40B4-BE49-F238E27FC236}">
                <a16:creationId xmlns:a16="http://schemas.microsoft.com/office/drawing/2014/main" id="{A6456603-02D0-4699-85A8-057C0E39775F}"/>
              </a:ext>
            </a:extLst>
          </p:cNvPr>
          <p:cNvSpPr txBox="1">
            <a:spLocks/>
          </p:cNvSpPr>
          <p:nvPr/>
        </p:nvSpPr>
        <p:spPr>
          <a:xfrm>
            <a:off x="346018" y="1733852"/>
            <a:ext cx="4953542" cy="4800118"/>
          </a:xfrm>
          <a:prstGeom prst="rect">
            <a:avLst/>
          </a:prstGeom>
          <a:solidFill>
            <a:srgbClr val="FFFFFF">
              <a:alpha val="85098"/>
            </a:srgbClr>
          </a:solidFill>
          <a:ln w="38100">
            <a:solidFill>
              <a:schemeClr val="bg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Blip>
                <a:blip r:embed="rId4"/>
              </a:buBlip>
            </a:pPr>
            <a:r>
              <a:rPr lang="tr-TR" sz="1800" dirty="0"/>
              <a:t>Doğada yerçekimi kuvveti elektromanyetik kuvvet, zayıf nükleer kuvvet ve güçlü nükleer kuvvet olmak üzere dört çekim kuvveti mevcuttur. Yerçekimi her yerdedir ve bu kaçınılmaz özelliği ile diğer kuvvetlerden farklıdır.</a:t>
            </a:r>
          </a:p>
          <a:p>
            <a:pPr>
              <a:buBlip>
                <a:blip r:embed="rId4"/>
              </a:buBlip>
            </a:pPr>
            <a:r>
              <a:rPr lang="tr-TR" sz="1800" dirty="0"/>
              <a:t>Yer çekimi</a:t>
            </a:r>
          </a:p>
          <a:p>
            <a:pPr lvl="1">
              <a:buBlip>
                <a:blip r:embed="rId4"/>
              </a:buBlip>
            </a:pPr>
            <a:r>
              <a:rPr lang="tr-TR" sz="1600" dirty="0"/>
              <a:t>Dünya üzerindeki cisimlerin yere, yani Dünya’ya doğru düşme eğilimine verilen isimdir.</a:t>
            </a:r>
          </a:p>
          <a:p>
            <a:pPr>
              <a:buBlip>
                <a:blip r:embed="rId4"/>
              </a:buBlip>
            </a:pPr>
            <a:r>
              <a:rPr lang="tr-TR" sz="1800" dirty="0"/>
              <a:t>Kütle Çekimi</a:t>
            </a:r>
          </a:p>
          <a:p>
            <a:pPr lvl="1">
              <a:buBlip>
                <a:blip r:embed="rId4"/>
              </a:buBlip>
            </a:pPr>
            <a:r>
              <a:rPr lang="tr-TR" sz="1600" dirty="0"/>
              <a:t>Uzay içindeki iki cismin birbirine doğru hareket etmeye meyilli olmasını ifade etmekte kullanılan doğa yasası.</a:t>
            </a:r>
          </a:p>
          <a:p>
            <a:pPr lvl="1">
              <a:buBlip>
                <a:blip r:embed="rId4"/>
              </a:buBlip>
            </a:pPr>
            <a:r>
              <a:rPr lang="tr-TR" sz="1600" dirty="0"/>
              <a:t>Kütlesi ve/veya enerjisi olan, örneğin gezegenler, yıldızlar, galaksiler ve hatta ışık gibi saf enerjinin birbirlerine çekilmesi(«gravite edilmesi») demektir. </a:t>
            </a:r>
          </a:p>
          <a:p>
            <a:pPr lvl="1"/>
            <a:endParaRPr lang="tr-TR" sz="1400" dirty="0"/>
          </a:p>
        </p:txBody>
      </p:sp>
      <p:sp>
        <p:nvSpPr>
          <p:cNvPr id="8" name="Metin kutusu 7">
            <a:extLst>
              <a:ext uri="{FF2B5EF4-FFF2-40B4-BE49-F238E27FC236}">
                <a16:creationId xmlns:a16="http://schemas.microsoft.com/office/drawing/2014/main" id="{AEFDD447-A813-44B1-9D34-E440614B76EE}"/>
              </a:ext>
            </a:extLst>
          </p:cNvPr>
          <p:cNvSpPr txBox="1"/>
          <p:nvPr/>
        </p:nvSpPr>
        <p:spPr>
          <a:xfrm>
            <a:off x="5645578" y="5630822"/>
            <a:ext cx="2532708" cy="646331"/>
          </a:xfrm>
          <a:prstGeom prst="rect">
            <a:avLst/>
          </a:prstGeom>
          <a:solidFill>
            <a:schemeClr val="bg1"/>
          </a:solidFill>
          <a:ln>
            <a:solidFill>
              <a:schemeClr val="tx1"/>
            </a:solidFill>
          </a:ln>
        </p:spPr>
        <p:txBody>
          <a:bodyPr wrap="square" rtlCol="0">
            <a:spAutoFit/>
          </a:bodyPr>
          <a:lstStyle/>
          <a:p>
            <a:pPr algn="ctr"/>
            <a:r>
              <a:rPr lang="tr-TR" dirty="0"/>
              <a:t>ISAAC NEWTON</a:t>
            </a:r>
          </a:p>
          <a:p>
            <a:pPr algn="ctr"/>
            <a:r>
              <a:rPr lang="tr-TR" dirty="0"/>
              <a:t>1642-1726/27</a:t>
            </a:r>
          </a:p>
        </p:txBody>
      </p:sp>
      <p:sp>
        <p:nvSpPr>
          <p:cNvPr id="2" name="Düşünce Balonu: Bulut 1">
            <a:extLst>
              <a:ext uri="{FF2B5EF4-FFF2-40B4-BE49-F238E27FC236}">
                <a16:creationId xmlns:a16="http://schemas.microsoft.com/office/drawing/2014/main" id="{BA72B1E5-DE68-47A5-942E-A6B8ACF3D430}"/>
              </a:ext>
            </a:extLst>
          </p:cNvPr>
          <p:cNvSpPr/>
          <p:nvPr/>
        </p:nvSpPr>
        <p:spPr>
          <a:xfrm>
            <a:off x="8828626" y="2245892"/>
            <a:ext cx="3209731" cy="2795843"/>
          </a:xfrm>
          <a:prstGeom prst="cloudCallout">
            <a:avLst>
              <a:gd name="adj1" fmla="val -90092"/>
              <a:gd name="adj2" fmla="val -3096"/>
            </a:avLst>
          </a:prstGeom>
          <a:solidFill>
            <a:srgbClr val="FFCCCC">
              <a:alpha val="8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chemeClr val="tx1"/>
                </a:solidFill>
                <a:latin typeface="Times New Roman" panose="02020603050405020304" pitchFamily="18" charset="0"/>
                <a:cs typeface="Times New Roman" panose="02020603050405020304" pitchFamily="18" charset="0"/>
              </a:rPr>
              <a:t>"Evrendeki her parçacık, diğer tüm parçacıkları kütlelerinin çarpımı ile doğru orantılı ve aralarındaki uzaklığın karesiyle ters orantılı bir kuvvetle çeker".</a:t>
            </a:r>
          </a:p>
        </p:txBody>
      </p:sp>
    </p:spTree>
    <p:extLst>
      <p:ext uri="{BB962C8B-B14F-4D97-AF65-F5344CB8AC3E}">
        <p14:creationId xmlns:p14="http://schemas.microsoft.com/office/powerpoint/2010/main" val="372198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fill="hold" grpId="0" nodeType="afterEffect">
                                  <p:stCondLst>
                                    <p:cond delay="3000"/>
                                  </p:stCondLst>
                                  <p:iterate type="lt">
                                    <p:tmPct val="15000"/>
                                  </p:iterate>
                                  <p:childTnLst>
                                    <p:animScale>
                                      <p:cBhvr>
                                        <p:cTn id="6" dur="500" autoRev="1" fill="hold">
                                          <p:stCondLst>
                                            <p:cond delay="0"/>
                                          </p:stCondLst>
                                        </p:cTn>
                                        <p:tgtEl>
                                          <p:spTgt spid="2"/>
                                        </p:tgtEl>
                                      </p:cBhvr>
                                      <p:to x="80000" y="100000"/>
                                    </p:animScale>
                                    <p:anim by="(#ppt_w*0.10)" calcmode="lin" valueType="num">
                                      <p:cBhvr>
                                        <p:cTn id="7" dur="500" autoRev="1" fill="hold">
                                          <p:stCondLst>
                                            <p:cond delay="0"/>
                                          </p:stCondLst>
                                        </p:cTn>
                                        <p:tgtEl>
                                          <p:spTgt spid="2"/>
                                        </p:tgtEl>
                                        <p:attrNameLst>
                                          <p:attrName>ppt_x</p:attrName>
                                        </p:attrNameLst>
                                      </p:cBhvr>
                                    </p:anim>
                                    <p:anim by="(-#ppt_w*0.10)" calcmode="lin" valueType="num">
                                      <p:cBhvr>
                                        <p:cTn id="8" dur="500" autoRev="1" fill="hold">
                                          <p:stCondLst>
                                            <p:cond delay="0"/>
                                          </p:stCondLst>
                                        </p:cTn>
                                        <p:tgtEl>
                                          <p:spTgt spid="2"/>
                                        </p:tgtEl>
                                        <p:attrNameLst>
                                          <p:attrName>ppt_y</p:attrName>
                                        </p:attrNameLst>
                                      </p:cBhvr>
                                    </p:anim>
                                    <p:animRot by="-480000">
                                      <p:cBhvr>
                                        <p:cTn id="9" dur="50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4|17.7"/>
</p:tagLst>
</file>

<file path=ppt/tags/tag2.xml><?xml version="1.0" encoding="utf-8"?>
<p:tagLst xmlns:a="http://schemas.openxmlformats.org/drawingml/2006/main" xmlns:r="http://schemas.openxmlformats.org/officeDocument/2006/relationships" xmlns:p="http://schemas.openxmlformats.org/presentationml/2006/main">
  <p:tag name="TİMİNG" val="|79.5"/>
</p:tagLst>
</file>

<file path=ppt/tags/tag3.xml><?xml version="1.0" encoding="utf-8"?>
<p:tagLst xmlns:a="http://schemas.openxmlformats.org/drawingml/2006/main" xmlns:r="http://schemas.openxmlformats.org/officeDocument/2006/relationships" xmlns:p="http://schemas.openxmlformats.org/presentationml/2006/main">
  <p:tag name="TİMİNG" val="|0.7|3.6|29.2|11.7|43"/>
</p:tagLst>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438" row="0">
    <wetp:webextensionref xmlns:r="http://schemas.openxmlformats.org/officeDocument/2006/relationships" r:id="rId2"/>
  </wetp:taskpane>
  <wetp:taskpane dockstate="right" visibility="0" width="438" row="4">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4DF79D82-E1D3-449B-BC9F-899036B97E84}">
  <we:reference id="wa104380907" version="3.0.0.1" store="tr-TR" storeType="OMEX"/>
  <we:alternateReferences>
    <we:reference id="wa104380907" version="3.0.0.1"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307B4BA-C745-4277-B8F3-1137D7158A7A}">
  <we:reference id="wa104178141" version="4.3.3.0" store="tr-TR"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AB7B0CFE-8968-4A5E-BBF4-58D6E33245EE}">
  <we:reference id="wa104379279" version="2.1.0.0" store="tr-TR"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3265</TotalTime>
  <Words>4327</Words>
  <Application>Microsoft Office PowerPoint</Application>
  <PresentationFormat>Geniş ekran</PresentationFormat>
  <Paragraphs>476</Paragraphs>
  <Slides>37</Slides>
  <Notes>0</Notes>
  <HiddenSlides>0</HiddenSlides>
  <MMClips>0</MMClips>
  <ScaleCrop>false</ScaleCrop>
  <HeadingPairs>
    <vt:vector size="8" baseType="variant">
      <vt:variant>
        <vt:lpstr>Kullanılan Yazı Tipleri</vt:lpstr>
      </vt:variant>
      <vt:variant>
        <vt:i4>15</vt:i4>
      </vt:variant>
      <vt:variant>
        <vt:lpstr>Tema</vt:lpstr>
      </vt:variant>
      <vt:variant>
        <vt:i4>1</vt:i4>
      </vt:variant>
      <vt:variant>
        <vt:lpstr>Slayt Başlıkları</vt:lpstr>
      </vt:variant>
      <vt:variant>
        <vt:i4>37</vt:i4>
      </vt:variant>
      <vt:variant>
        <vt:lpstr>Özel Gösteriler</vt:lpstr>
      </vt:variant>
      <vt:variant>
        <vt:i4>4</vt:i4>
      </vt:variant>
    </vt:vector>
  </HeadingPairs>
  <TitlesOfParts>
    <vt:vector size="57" baseType="lpstr">
      <vt:lpstr>Akzidenz-Grotesk Next Black</vt:lpstr>
      <vt:lpstr>Andale Sans</vt:lpstr>
      <vt:lpstr>Arabic Typesetting</vt:lpstr>
      <vt:lpstr>arial</vt:lpstr>
      <vt:lpstr>arial</vt:lpstr>
      <vt:lpstr>Bahnschrift</vt:lpstr>
      <vt:lpstr>Bahnschrift Condensed</vt:lpstr>
      <vt:lpstr>Bahnschrift SemiCondensed</vt:lpstr>
      <vt:lpstr>Berlin Sans FB</vt:lpstr>
      <vt:lpstr>Calibri</vt:lpstr>
      <vt:lpstr>Calibri Light</vt:lpstr>
      <vt:lpstr>Cambria Math</vt:lpstr>
      <vt:lpstr>Tahoma</vt:lpstr>
      <vt:lpstr>Times New Roman</vt:lpstr>
      <vt:lpstr>Wingdings</vt:lpstr>
      <vt:lpstr>Office Teması</vt:lpstr>
      <vt:lpstr>PowerPoint Sunusu</vt:lpstr>
      <vt:lpstr>Genel Bakış</vt:lpstr>
      <vt:lpstr>PowerPoint Sunusu</vt:lpstr>
      <vt:lpstr>Sezgisel Optimizasyon Algoritmaları</vt:lpstr>
      <vt:lpstr>       Uygunluk Fonksiyonu</vt:lpstr>
      <vt:lpstr>PowerPoint Sunusu</vt:lpstr>
      <vt:lpstr>Fiziksel Tabanlı Sezgisel Optimizasyon Algoritmaları</vt:lpstr>
      <vt:lpstr> Sürü Tabanlı Sezgisel Optimizasyon Algoritmaları «Sürü, birbirleriyle etkilesen dağınık yapılı bireyler yığını anlamında kullanılır. Bireyler insan ,karınca veya kütle olarak ifade edilebilir» </vt:lpstr>
      <vt:lpstr>PowerPoint Sunusu</vt:lpstr>
      <vt:lpstr>PowerPoint Sunusu</vt:lpstr>
      <vt:lpstr>Yerçekimsel Arama Algoritması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Özetle</vt:lpstr>
      <vt:lpstr>Kaynakça</vt:lpstr>
      <vt:lpstr>PowerPoint Sunusu</vt:lpstr>
      <vt:lpstr>PowerPoint Sunusu</vt:lpstr>
      <vt:lpstr>PowerPoint Sunusu</vt:lpstr>
      <vt:lpstr>PowerPoint Sunusu</vt:lpstr>
      <vt:lpstr>Uygunluk Fonksiyonu</vt:lpstr>
      <vt:lpstr>Sözlük-1</vt:lpstr>
      <vt:lpstr>Newton Evreni Modeli</vt:lpstr>
      <vt:lpstr>Yerçekimi Tanım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Yusuf Aydoğmuş</dc:creator>
  <cp:lastModifiedBy>Yusuf Aydoğmuş</cp:lastModifiedBy>
  <cp:revision>190</cp:revision>
  <dcterms:created xsi:type="dcterms:W3CDTF">2022-04-12T14:56:28Z</dcterms:created>
  <dcterms:modified xsi:type="dcterms:W3CDTF">2024-11-18T11:37:40Z</dcterms:modified>
</cp:coreProperties>
</file>